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2" r:id="rId5"/>
    <p:sldMasterId id="2147483724" r:id="rId6"/>
    <p:sldMasterId id="2147483738" r:id="rId7"/>
    <p:sldMasterId id="2147483752" r:id="rId8"/>
  </p:sldMasterIdLst>
  <p:notesMasterIdLst>
    <p:notesMasterId r:id="rId74"/>
  </p:notesMasterIdLst>
  <p:sldIdLst>
    <p:sldId id="256" r:id="rId9"/>
    <p:sldId id="394" r:id="rId10"/>
    <p:sldId id="386" r:id="rId11"/>
    <p:sldId id="264" r:id="rId12"/>
    <p:sldId id="396" r:id="rId13"/>
    <p:sldId id="397" r:id="rId14"/>
    <p:sldId id="398" r:id="rId15"/>
    <p:sldId id="269" r:id="rId16"/>
    <p:sldId id="271" r:id="rId17"/>
    <p:sldId id="272" r:id="rId18"/>
    <p:sldId id="284" r:id="rId19"/>
    <p:sldId id="400" r:id="rId20"/>
    <p:sldId id="401" r:id="rId21"/>
    <p:sldId id="402" r:id="rId22"/>
    <p:sldId id="403" r:id="rId23"/>
    <p:sldId id="404" r:id="rId24"/>
    <p:sldId id="292" r:id="rId25"/>
    <p:sldId id="417" r:id="rId26"/>
    <p:sldId id="297" r:id="rId27"/>
    <p:sldId id="298" r:id="rId28"/>
    <p:sldId id="299" r:id="rId29"/>
    <p:sldId id="300" r:id="rId30"/>
    <p:sldId id="302" r:id="rId31"/>
    <p:sldId id="303" r:id="rId32"/>
    <p:sldId id="304" r:id="rId33"/>
    <p:sldId id="305" r:id="rId34"/>
    <p:sldId id="306" r:id="rId35"/>
    <p:sldId id="308" r:id="rId36"/>
    <p:sldId id="309" r:id="rId37"/>
    <p:sldId id="317" r:id="rId38"/>
    <p:sldId id="312" r:id="rId39"/>
    <p:sldId id="314" r:id="rId40"/>
    <p:sldId id="316" r:id="rId41"/>
    <p:sldId id="419" r:id="rId42"/>
    <p:sldId id="318" r:id="rId43"/>
    <p:sldId id="319" r:id="rId44"/>
    <p:sldId id="320" r:id="rId45"/>
    <p:sldId id="321" r:id="rId46"/>
    <p:sldId id="392" r:id="rId47"/>
    <p:sldId id="322" r:id="rId48"/>
    <p:sldId id="328" r:id="rId49"/>
    <p:sldId id="329" r:id="rId50"/>
    <p:sldId id="409" r:id="rId51"/>
    <p:sldId id="408" r:id="rId52"/>
    <p:sldId id="410" r:id="rId53"/>
    <p:sldId id="406" r:id="rId54"/>
    <p:sldId id="411" r:id="rId55"/>
    <p:sldId id="415" r:id="rId56"/>
    <p:sldId id="414" r:id="rId57"/>
    <p:sldId id="413" r:id="rId58"/>
    <p:sldId id="348" r:id="rId59"/>
    <p:sldId id="393" r:id="rId60"/>
    <p:sldId id="343" r:id="rId61"/>
    <p:sldId id="344" r:id="rId62"/>
    <p:sldId id="345" r:id="rId63"/>
    <p:sldId id="346" r:id="rId64"/>
    <p:sldId id="347" r:id="rId65"/>
    <p:sldId id="350" r:id="rId66"/>
    <p:sldId id="349" r:id="rId67"/>
    <p:sldId id="351" r:id="rId68"/>
    <p:sldId id="352" r:id="rId69"/>
    <p:sldId id="374" r:id="rId70"/>
    <p:sldId id="375" r:id="rId71"/>
    <p:sldId id="364" r:id="rId72"/>
    <p:sldId id="301" r:id="rId7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90" d="100"/>
          <a:sy n="90" d="100"/>
        </p:scale>
        <p:origin x="768" y="63"/>
      </p:cViewPr>
      <p:guideLst/>
    </p:cSldViewPr>
  </p:slideViewPr>
  <p:notesTextViewPr>
    <p:cViewPr>
      <p:scale>
        <a:sx n="1" d="1"/>
        <a:sy n="1" d="1"/>
      </p:scale>
      <p:origin x="0" y="0"/>
    </p:cViewPr>
  </p:notesTextViewPr>
  <p:sorterViewPr>
    <p:cViewPr>
      <p:scale>
        <a:sx n="100" d="100"/>
        <a:sy n="100" d="100"/>
      </p:scale>
      <p:origin x="0" y="-966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33263-BB9F-4F4D-B154-918E99C01C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2C268339-8633-4755-895F-31FD9B7CAA51}">
      <dgm:prSet phldrT="[文本]" custT="1"/>
      <dgm:spPr/>
      <dgm:t>
        <a:bodyPr/>
        <a:lstStyle/>
        <a:p>
          <a:r>
            <a:rPr lang="en-US" altLang="zh-CN" sz="2800" b="1" dirty="0" err="1" smtClean="0"/>
            <a:t>CertiOS</a:t>
          </a:r>
          <a:endParaRPr lang="zh-CN" altLang="en-US" sz="2800" b="1" dirty="0"/>
        </a:p>
      </dgm:t>
    </dgm:pt>
    <dgm:pt modelId="{02E2AF0C-1827-4522-9569-9DC6CA42666F}" type="parTrans" cxnId="{1259FDDE-9159-44B1-996A-E9EB6742ACAC}">
      <dgm:prSet/>
      <dgm:spPr/>
      <dgm:t>
        <a:bodyPr/>
        <a:lstStyle/>
        <a:p>
          <a:endParaRPr lang="zh-CN" altLang="en-US"/>
        </a:p>
      </dgm:t>
    </dgm:pt>
    <dgm:pt modelId="{FAF61170-80DB-4DF2-96C6-03873AE378AB}" type="sibTrans" cxnId="{1259FDDE-9159-44B1-996A-E9EB6742ACAC}">
      <dgm:prSet/>
      <dgm:spPr/>
      <dgm:t>
        <a:bodyPr/>
        <a:lstStyle/>
        <a:p>
          <a:endParaRPr lang="zh-CN" altLang="en-US"/>
        </a:p>
      </dgm:t>
    </dgm:pt>
    <dgm:pt modelId="{ECB2DE49-8ED0-467C-8E66-BDFDBA71FAD5}">
      <dgm:prSet phldrT="[文本]" custT="1"/>
      <dgm:spPr/>
      <dgm:t>
        <a:bodyPr/>
        <a:lstStyle/>
        <a:p>
          <a:r>
            <a:rPr lang="en-US" altLang="zh-CN" sz="2000" b="1" dirty="0" smtClean="0"/>
            <a:t>framework</a:t>
          </a:r>
          <a:endParaRPr lang="zh-CN" altLang="en-US" sz="2000" b="1" dirty="0"/>
        </a:p>
      </dgm:t>
    </dgm:pt>
    <dgm:pt modelId="{B51E1E75-CE52-4B6E-B2A5-9FB776F03B5A}" type="parTrans" cxnId="{08DE77EB-59B7-40CB-A390-184A54EA61B7}">
      <dgm:prSet/>
      <dgm:spPr/>
      <dgm:t>
        <a:bodyPr/>
        <a:lstStyle/>
        <a:p>
          <a:endParaRPr lang="zh-CN" altLang="en-US"/>
        </a:p>
      </dgm:t>
    </dgm:pt>
    <dgm:pt modelId="{FEF63F1E-B733-45DF-BD9D-A755C171DEF8}" type="sibTrans" cxnId="{08DE77EB-59B7-40CB-A390-184A54EA61B7}">
      <dgm:prSet/>
      <dgm:spPr/>
      <dgm:t>
        <a:bodyPr/>
        <a:lstStyle/>
        <a:p>
          <a:endParaRPr lang="zh-CN" altLang="en-US"/>
        </a:p>
      </dgm:t>
    </dgm:pt>
    <dgm:pt modelId="{4B871818-516F-4732-B047-FE946A0A3BF9}">
      <dgm:prSet phldrT="[文本]" custT="1"/>
      <dgm:spPr/>
      <dgm:t>
        <a:bodyPr/>
        <a:lstStyle/>
        <a:p>
          <a:r>
            <a:rPr lang="en-US" altLang="zh-CN" sz="1800" dirty="0" smtClean="0"/>
            <a:t>machine</a:t>
          </a:r>
          <a:endParaRPr lang="zh-CN" altLang="en-US" sz="1800" dirty="0"/>
        </a:p>
      </dgm:t>
    </dgm:pt>
    <dgm:pt modelId="{CBD4E098-4130-4507-91F7-FAE0FAACFB9E}" type="parTrans" cxnId="{BC5CA430-9FCB-4A27-B84F-A74FE0461F4E}">
      <dgm:prSet/>
      <dgm:spPr/>
      <dgm:t>
        <a:bodyPr/>
        <a:lstStyle/>
        <a:p>
          <a:endParaRPr lang="zh-CN" altLang="en-US"/>
        </a:p>
      </dgm:t>
    </dgm:pt>
    <dgm:pt modelId="{C7118275-FC96-475C-9A07-60FD5A2E9A19}" type="sibTrans" cxnId="{BC5CA430-9FCB-4A27-B84F-A74FE0461F4E}">
      <dgm:prSet/>
      <dgm:spPr/>
      <dgm:t>
        <a:bodyPr/>
        <a:lstStyle/>
        <a:p>
          <a:endParaRPr lang="zh-CN" altLang="en-US"/>
        </a:p>
      </dgm:t>
    </dgm:pt>
    <dgm:pt modelId="{0290C74E-7210-4728-9384-885DD029DC79}">
      <dgm:prSet phldrT="[文本]"/>
      <dgm:spPr/>
      <dgm:t>
        <a:bodyPr/>
        <a:lstStyle/>
        <a:p>
          <a:r>
            <a:rPr lang="en-US" altLang="zh-CN" dirty="0" smtClean="0"/>
            <a:t>simulation</a:t>
          </a:r>
          <a:endParaRPr lang="zh-CN" altLang="en-US" dirty="0"/>
        </a:p>
      </dgm:t>
    </dgm:pt>
    <dgm:pt modelId="{3F1B2829-B042-4301-82B8-9BFAC765486D}" type="parTrans" cxnId="{C405E13C-6C1F-408C-8DA9-433A3B490306}">
      <dgm:prSet/>
      <dgm:spPr/>
      <dgm:t>
        <a:bodyPr/>
        <a:lstStyle/>
        <a:p>
          <a:endParaRPr lang="zh-CN" altLang="en-US"/>
        </a:p>
      </dgm:t>
    </dgm:pt>
    <dgm:pt modelId="{EA8BB99B-1868-437C-96A5-CB29F7043D85}" type="sibTrans" cxnId="{C405E13C-6C1F-408C-8DA9-433A3B490306}">
      <dgm:prSet/>
      <dgm:spPr/>
      <dgm:t>
        <a:bodyPr/>
        <a:lstStyle/>
        <a:p>
          <a:endParaRPr lang="zh-CN" altLang="en-US"/>
        </a:p>
      </dgm:t>
    </dgm:pt>
    <dgm:pt modelId="{CF4F67C5-7C9E-4416-9687-C9AF3B397D25}">
      <dgm:prSet phldrT="[文本]" custT="1"/>
      <dgm:spPr/>
      <dgm:t>
        <a:bodyPr/>
        <a:lstStyle/>
        <a:p>
          <a:r>
            <a:rPr lang="en-US" altLang="zh-CN" sz="2000" b="1" dirty="0" smtClean="0"/>
            <a:t>tactics</a:t>
          </a:r>
          <a:endParaRPr lang="zh-CN" altLang="en-US" sz="2000" b="1" dirty="0"/>
        </a:p>
      </dgm:t>
    </dgm:pt>
    <dgm:pt modelId="{EC61CAA6-A275-4663-A611-44B2F6FE2E54}" type="parTrans" cxnId="{F5476B8E-54ED-42D6-8056-7333229819A4}">
      <dgm:prSet/>
      <dgm:spPr/>
      <dgm:t>
        <a:bodyPr/>
        <a:lstStyle/>
        <a:p>
          <a:endParaRPr lang="zh-CN" altLang="en-US"/>
        </a:p>
      </dgm:t>
    </dgm:pt>
    <dgm:pt modelId="{5106B70A-21F5-47F9-B7ED-AC63B01941B8}" type="sibTrans" cxnId="{F5476B8E-54ED-42D6-8056-7333229819A4}">
      <dgm:prSet/>
      <dgm:spPr/>
      <dgm:t>
        <a:bodyPr/>
        <a:lstStyle/>
        <a:p>
          <a:endParaRPr lang="zh-CN" altLang="en-US"/>
        </a:p>
      </dgm:t>
    </dgm:pt>
    <dgm:pt modelId="{73A6608B-AC0E-46EE-8500-FA2A5DD73710}">
      <dgm:prSet phldrT="[文本]" custT="1"/>
      <dgm:spPr/>
      <dgm:t>
        <a:bodyPr/>
        <a:lstStyle/>
        <a:p>
          <a:r>
            <a:rPr lang="en-US" altLang="zh-CN" sz="1800" dirty="0" smtClean="0"/>
            <a:t>code</a:t>
          </a:r>
          <a:endParaRPr lang="zh-CN" altLang="en-US" sz="1800" dirty="0"/>
        </a:p>
      </dgm:t>
    </dgm:pt>
    <dgm:pt modelId="{774078CC-C326-4AB6-9807-5D0168CEF0C0}" type="parTrans" cxnId="{13850FF2-5CB1-42D2-9109-5A42DFED0607}">
      <dgm:prSet/>
      <dgm:spPr/>
      <dgm:t>
        <a:bodyPr/>
        <a:lstStyle/>
        <a:p>
          <a:endParaRPr lang="zh-CN" altLang="en-US"/>
        </a:p>
      </dgm:t>
    </dgm:pt>
    <dgm:pt modelId="{1BADF053-B18D-4EB4-ADEC-7EA50C525E4A}" type="sibTrans" cxnId="{13850FF2-5CB1-42D2-9109-5A42DFED0607}">
      <dgm:prSet/>
      <dgm:spPr/>
      <dgm:t>
        <a:bodyPr/>
        <a:lstStyle/>
        <a:p>
          <a:endParaRPr lang="zh-CN" altLang="en-US"/>
        </a:p>
      </dgm:t>
    </dgm:pt>
    <dgm:pt modelId="{F9CDED41-B692-41F0-AF49-758F98A08C45}">
      <dgm:prSet phldrT="[文本]" custT="1"/>
      <dgm:spPr/>
      <dgm:t>
        <a:bodyPr/>
        <a:lstStyle/>
        <a:p>
          <a:r>
            <a:rPr lang="en-US" altLang="zh-CN" sz="2000" b="1" dirty="0" err="1" smtClean="0"/>
            <a:t>certiucos</a:t>
          </a:r>
          <a:endParaRPr lang="zh-CN" altLang="en-US" sz="2000" b="1" dirty="0"/>
        </a:p>
      </dgm:t>
    </dgm:pt>
    <dgm:pt modelId="{16746036-C426-4BD7-A8BA-F2B1A26DC07B}" type="parTrans" cxnId="{BAC7DF97-D5FC-484C-B716-0A567779ECE4}">
      <dgm:prSet/>
      <dgm:spPr/>
      <dgm:t>
        <a:bodyPr/>
        <a:lstStyle/>
        <a:p>
          <a:endParaRPr lang="zh-CN" altLang="en-US"/>
        </a:p>
      </dgm:t>
    </dgm:pt>
    <dgm:pt modelId="{90F0CC40-7D5A-4F9B-89BF-BC468A626875}" type="sibTrans" cxnId="{BAC7DF97-D5FC-484C-B716-0A567779ECE4}">
      <dgm:prSet/>
      <dgm:spPr/>
      <dgm:t>
        <a:bodyPr/>
        <a:lstStyle/>
        <a:p>
          <a:endParaRPr lang="zh-CN" altLang="en-US"/>
        </a:p>
      </dgm:t>
    </dgm:pt>
    <dgm:pt modelId="{BF5F28EE-1E5F-48FA-87AA-EA1DD3626863}">
      <dgm:prSet phldrT="[文本]" custT="1"/>
      <dgm:spPr/>
      <dgm:t>
        <a:bodyPr/>
        <a:lstStyle/>
        <a:p>
          <a:r>
            <a:rPr lang="en-US" altLang="zh-CN" sz="1800" dirty="0" smtClean="0"/>
            <a:t>logic</a:t>
          </a:r>
          <a:endParaRPr lang="zh-CN" altLang="en-US" sz="1800" dirty="0"/>
        </a:p>
      </dgm:t>
    </dgm:pt>
    <dgm:pt modelId="{8B7D5524-5987-4C69-A182-1DD3566E2A7E}" type="parTrans" cxnId="{6DB3D84C-6A14-4653-9F15-9418E51EC0B9}">
      <dgm:prSet/>
      <dgm:spPr/>
      <dgm:t>
        <a:bodyPr/>
        <a:lstStyle/>
        <a:p>
          <a:endParaRPr lang="zh-CN" altLang="en-US"/>
        </a:p>
      </dgm:t>
    </dgm:pt>
    <dgm:pt modelId="{B0424814-7201-4D1C-AC1F-E87AD637163D}" type="sibTrans" cxnId="{6DB3D84C-6A14-4653-9F15-9418E51EC0B9}">
      <dgm:prSet/>
      <dgm:spPr/>
      <dgm:t>
        <a:bodyPr/>
        <a:lstStyle/>
        <a:p>
          <a:endParaRPr lang="zh-CN" altLang="en-US"/>
        </a:p>
      </dgm:t>
    </dgm:pt>
    <dgm:pt modelId="{51E41166-67E2-4286-BE53-22E3B0CBD48E}">
      <dgm:prSet phldrT="[文本]" custT="1"/>
      <dgm:spPr/>
      <dgm:t>
        <a:bodyPr/>
        <a:lstStyle/>
        <a:p>
          <a:r>
            <a:rPr lang="en-US" altLang="zh-CN" sz="1800" dirty="0" smtClean="0"/>
            <a:t>theory</a:t>
          </a:r>
          <a:endParaRPr lang="zh-CN" altLang="en-US" sz="1800" dirty="0"/>
        </a:p>
      </dgm:t>
    </dgm:pt>
    <dgm:pt modelId="{62F629C9-5C74-4049-A1AC-C0BD53764620}" type="parTrans" cxnId="{696264DE-E5D9-49DF-92AD-4EB7B43392E9}">
      <dgm:prSet/>
      <dgm:spPr/>
      <dgm:t>
        <a:bodyPr/>
        <a:lstStyle/>
        <a:p>
          <a:endParaRPr lang="zh-CN" altLang="en-US"/>
        </a:p>
      </dgm:t>
    </dgm:pt>
    <dgm:pt modelId="{5A5345F2-A99C-47C2-9A9C-82424264A0C3}" type="sibTrans" cxnId="{696264DE-E5D9-49DF-92AD-4EB7B43392E9}">
      <dgm:prSet/>
      <dgm:spPr/>
      <dgm:t>
        <a:bodyPr/>
        <a:lstStyle/>
        <a:p>
          <a:endParaRPr lang="zh-CN" altLang="en-US"/>
        </a:p>
      </dgm:t>
    </dgm:pt>
    <dgm:pt modelId="{AC8C8FD4-EED3-4FB5-812E-DE397E63D805}">
      <dgm:prSet phldrT="[文本]" custT="1"/>
      <dgm:spPr/>
      <dgm:t>
        <a:bodyPr/>
        <a:lstStyle/>
        <a:p>
          <a:r>
            <a:rPr lang="en-US" altLang="zh-CN" sz="1800" dirty="0" smtClean="0"/>
            <a:t>spec</a:t>
          </a:r>
          <a:endParaRPr lang="zh-CN" altLang="en-US" sz="1800" dirty="0"/>
        </a:p>
      </dgm:t>
    </dgm:pt>
    <dgm:pt modelId="{667FBDD0-5B2B-461D-83F3-630D900C9248}" type="parTrans" cxnId="{724B6BBB-052D-43E1-9EBC-DB853F229D93}">
      <dgm:prSet/>
      <dgm:spPr/>
      <dgm:t>
        <a:bodyPr/>
        <a:lstStyle/>
        <a:p>
          <a:endParaRPr lang="zh-CN" altLang="en-US"/>
        </a:p>
      </dgm:t>
    </dgm:pt>
    <dgm:pt modelId="{D9B4686B-73D3-4654-8B5C-11BE42F35E1D}" type="sibTrans" cxnId="{724B6BBB-052D-43E1-9EBC-DB853F229D93}">
      <dgm:prSet/>
      <dgm:spPr/>
      <dgm:t>
        <a:bodyPr/>
        <a:lstStyle/>
        <a:p>
          <a:endParaRPr lang="zh-CN" altLang="en-US"/>
        </a:p>
      </dgm:t>
    </dgm:pt>
    <dgm:pt modelId="{5B8F4282-8979-4C62-97DD-8698A400B642}">
      <dgm:prSet phldrT="[文本]" custT="1"/>
      <dgm:spPr/>
      <dgm:t>
        <a:bodyPr/>
        <a:lstStyle/>
        <a:p>
          <a:r>
            <a:rPr lang="en-US" altLang="zh-CN" sz="1800" dirty="0" smtClean="0"/>
            <a:t>proofs</a:t>
          </a:r>
          <a:endParaRPr lang="zh-CN" altLang="en-US" sz="1800" dirty="0"/>
        </a:p>
      </dgm:t>
    </dgm:pt>
    <dgm:pt modelId="{22CE3A1C-D9EE-4829-8AED-47A8C9CC7968}" type="parTrans" cxnId="{64DFC816-4551-4766-9886-69AD508B604D}">
      <dgm:prSet/>
      <dgm:spPr/>
      <dgm:t>
        <a:bodyPr/>
        <a:lstStyle/>
        <a:p>
          <a:endParaRPr lang="zh-CN" altLang="en-US"/>
        </a:p>
      </dgm:t>
    </dgm:pt>
    <dgm:pt modelId="{A6A4F698-932B-4A15-A83A-24D5EFB94D41}" type="sibTrans" cxnId="{64DFC816-4551-4766-9886-69AD508B604D}">
      <dgm:prSet/>
      <dgm:spPr/>
      <dgm:t>
        <a:bodyPr/>
        <a:lstStyle/>
        <a:p>
          <a:endParaRPr lang="zh-CN" altLang="en-US"/>
        </a:p>
      </dgm:t>
    </dgm:pt>
    <dgm:pt modelId="{6F29C830-589D-49AF-B68E-D776F9DBA0E2}" type="pres">
      <dgm:prSet presAssocID="{10833263-BB9F-4F4D-B154-918E99C01CE7}" presName="hierChild1" presStyleCnt="0">
        <dgm:presLayoutVars>
          <dgm:chPref val="1"/>
          <dgm:dir/>
          <dgm:animOne val="branch"/>
          <dgm:animLvl val="lvl"/>
          <dgm:resizeHandles/>
        </dgm:presLayoutVars>
      </dgm:prSet>
      <dgm:spPr/>
      <dgm:t>
        <a:bodyPr/>
        <a:lstStyle/>
        <a:p>
          <a:endParaRPr lang="zh-CN" altLang="en-US"/>
        </a:p>
      </dgm:t>
    </dgm:pt>
    <dgm:pt modelId="{7FDD5B55-5413-4DF7-B582-C1C8F16A7246}" type="pres">
      <dgm:prSet presAssocID="{2C268339-8633-4755-895F-31FD9B7CAA51}" presName="hierRoot1" presStyleCnt="0"/>
      <dgm:spPr/>
    </dgm:pt>
    <dgm:pt modelId="{C87BE51B-D089-4BD1-B408-FE7AA17A0C5C}" type="pres">
      <dgm:prSet presAssocID="{2C268339-8633-4755-895F-31FD9B7CAA51}" presName="composite" presStyleCnt="0"/>
      <dgm:spPr/>
    </dgm:pt>
    <dgm:pt modelId="{D3B4B8F8-B4D2-4511-8BCC-E8176BDB323C}" type="pres">
      <dgm:prSet presAssocID="{2C268339-8633-4755-895F-31FD9B7CAA51}" presName="background" presStyleLbl="node0" presStyleIdx="0" presStyleCnt="1"/>
      <dgm:spPr/>
    </dgm:pt>
    <dgm:pt modelId="{273D63FF-4712-4CCC-A327-BB33264D1767}" type="pres">
      <dgm:prSet presAssocID="{2C268339-8633-4755-895F-31FD9B7CAA51}" presName="text" presStyleLbl="fgAcc0" presStyleIdx="0" presStyleCnt="1" custScaleX="169903">
        <dgm:presLayoutVars>
          <dgm:chPref val="3"/>
        </dgm:presLayoutVars>
      </dgm:prSet>
      <dgm:spPr/>
      <dgm:t>
        <a:bodyPr/>
        <a:lstStyle/>
        <a:p>
          <a:endParaRPr lang="zh-CN" altLang="en-US"/>
        </a:p>
      </dgm:t>
    </dgm:pt>
    <dgm:pt modelId="{6BB76CC8-8065-4015-8F74-D9BEC3285053}" type="pres">
      <dgm:prSet presAssocID="{2C268339-8633-4755-895F-31FD9B7CAA51}" presName="hierChild2" presStyleCnt="0"/>
      <dgm:spPr/>
    </dgm:pt>
    <dgm:pt modelId="{6AD5EC5D-DAFE-4CB5-A23B-9E46048AF529}" type="pres">
      <dgm:prSet presAssocID="{B51E1E75-CE52-4B6E-B2A5-9FB776F03B5A}" presName="Name10" presStyleLbl="parChTrans1D2" presStyleIdx="0" presStyleCnt="3"/>
      <dgm:spPr/>
      <dgm:t>
        <a:bodyPr/>
        <a:lstStyle/>
        <a:p>
          <a:endParaRPr lang="zh-CN" altLang="en-US"/>
        </a:p>
      </dgm:t>
    </dgm:pt>
    <dgm:pt modelId="{450C759F-86C2-4C5F-A1CF-8D9B661F0AFF}" type="pres">
      <dgm:prSet presAssocID="{ECB2DE49-8ED0-467C-8E66-BDFDBA71FAD5}" presName="hierRoot2" presStyleCnt="0"/>
      <dgm:spPr/>
    </dgm:pt>
    <dgm:pt modelId="{C988F850-0ADA-4F33-8D60-508064C74DED}" type="pres">
      <dgm:prSet presAssocID="{ECB2DE49-8ED0-467C-8E66-BDFDBA71FAD5}" presName="composite2" presStyleCnt="0"/>
      <dgm:spPr/>
    </dgm:pt>
    <dgm:pt modelId="{9CDA4573-7C68-4932-875D-C46F5BAAAD1A}" type="pres">
      <dgm:prSet presAssocID="{ECB2DE49-8ED0-467C-8E66-BDFDBA71FAD5}" presName="background2" presStyleLbl="node2" presStyleIdx="0" presStyleCnt="3"/>
      <dgm:spPr/>
    </dgm:pt>
    <dgm:pt modelId="{067681ED-3815-4013-901F-1DEFF1D46CFF}" type="pres">
      <dgm:prSet presAssocID="{ECB2DE49-8ED0-467C-8E66-BDFDBA71FAD5}" presName="text2" presStyleLbl="fgAcc2" presStyleIdx="0" presStyleCnt="3" custScaleX="161969">
        <dgm:presLayoutVars>
          <dgm:chPref val="3"/>
        </dgm:presLayoutVars>
      </dgm:prSet>
      <dgm:spPr/>
      <dgm:t>
        <a:bodyPr/>
        <a:lstStyle/>
        <a:p>
          <a:endParaRPr lang="zh-CN" altLang="en-US"/>
        </a:p>
      </dgm:t>
    </dgm:pt>
    <dgm:pt modelId="{337786BF-6CAF-4B7D-A5CA-0E2B997152C9}" type="pres">
      <dgm:prSet presAssocID="{ECB2DE49-8ED0-467C-8E66-BDFDBA71FAD5}" presName="hierChild3" presStyleCnt="0"/>
      <dgm:spPr/>
    </dgm:pt>
    <dgm:pt modelId="{6D1A5D61-40D8-4A7A-8F5F-A55371B399E9}" type="pres">
      <dgm:prSet presAssocID="{CBD4E098-4130-4507-91F7-FAE0FAACFB9E}" presName="Name17" presStyleLbl="parChTrans1D3" presStyleIdx="0" presStyleCnt="7"/>
      <dgm:spPr/>
      <dgm:t>
        <a:bodyPr/>
        <a:lstStyle/>
        <a:p>
          <a:endParaRPr lang="zh-CN" altLang="en-US"/>
        </a:p>
      </dgm:t>
    </dgm:pt>
    <dgm:pt modelId="{3814F6BF-E264-4730-8CAC-199633064CD9}" type="pres">
      <dgm:prSet presAssocID="{4B871818-516F-4732-B047-FE946A0A3BF9}" presName="hierRoot3" presStyleCnt="0"/>
      <dgm:spPr/>
    </dgm:pt>
    <dgm:pt modelId="{66E4A568-C13C-40C5-8D81-CD534B0BBBB8}" type="pres">
      <dgm:prSet presAssocID="{4B871818-516F-4732-B047-FE946A0A3BF9}" presName="composite3" presStyleCnt="0"/>
      <dgm:spPr/>
    </dgm:pt>
    <dgm:pt modelId="{A5E9185C-C7B7-4702-BB7C-C332ACA9B28B}" type="pres">
      <dgm:prSet presAssocID="{4B871818-516F-4732-B047-FE946A0A3BF9}" presName="background3" presStyleLbl="node3" presStyleIdx="0" presStyleCnt="7"/>
      <dgm:spPr/>
    </dgm:pt>
    <dgm:pt modelId="{A34E852E-945F-4F17-A3DF-A45A13FD3BFE}" type="pres">
      <dgm:prSet presAssocID="{4B871818-516F-4732-B047-FE946A0A3BF9}" presName="text3" presStyleLbl="fgAcc3" presStyleIdx="0" presStyleCnt="7" custScaleX="119608">
        <dgm:presLayoutVars>
          <dgm:chPref val="3"/>
        </dgm:presLayoutVars>
      </dgm:prSet>
      <dgm:spPr/>
      <dgm:t>
        <a:bodyPr/>
        <a:lstStyle/>
        <a:p>
          <a:endParaRPr lang="zh-CN" altLang="en-US"/>
        </a:p>
      </dgm:t>
    </dgm:pt>
    <dgm:pt modelId="{31E19B52-F48E-4B35-8969-5C01C9697EB7}" type="pres">
      <dgm:prSet presAssocID="{4B871818-516F-4732-B047-FE946A0A3BF9}" presName="hierChild4" presStyleCnt="0"/>
      <dgm:spPr/>
    </dgm:pt>
    <dgm:pt modelId="{65B7CCE4-744B-44F1-ABB7-2BB00D56A8C9}" type="pres">
      <dgm:prSet presAssocID="{3F1B2829-B042-4301-82B8-9BFAC765486D}" presName="Name17" presStyleLbl="parChTrans1D3" presStyleIdx="1" presStyleCnt="7"/>
      <dgm:spPr/>
      <dgm:t>
        <a:bodyPr/>
        <a:lstStyle/>
        <a:p>
          <a:endParaRPr lang="zh-CN" altLang="en-US"/>
        </a:p>
      </dgm:t>
    </dgm:pt>
    <dgm:pt modelId="{AAD107F4-C3C0-41DC-A716-FAC3D24F6F04}" type="pres">
      <dgm:prSet presAssocID="{0290C74E-7210-4728-9384-885DD029DC79}" presName="hierRoot3" presStyleCnt="0"/>
      <dgm:spPr/>
    </dgm:pt>
    <dgm:pt modelId="{2D57AE95-88E4-4C2A-87CA-8268E3014C54}" type="pres">
      <dgm:prSet presAssocID="{0290C74E-7210-4728-9384-885DD029DC79}" presName="composite3" presStyleCnt="0"/>
      <dgm:spPr/>
    </dgm:pt>
    <dgm:pt modelId="{7DE9B99E-2446-4A04-A69B-D6B65692B6F9}" type="pres">
      <dgm:prSet presAssocID="{0290C74E-7210-4728-9384-885DD029DC79}" presName="background3" presStyleLbl="node3" presStyleIdx="1" presStyleCnt="7"/>
      <dgm:spPr/>
    </dgm:pt>
    <dgm:pt modelId="{59B76DB7-BB1F-4969-B70C-B415EDC193CD}" type="pres">
      <dgm:prSet presAssocID="{0290C74E-7210-4728-9384-885DD029DC79}" presName="text3" presStyleLbl="fgAcc3" presStyleIdx="1" presStyleCnt="7" custScaleX="113975">
        <dgm:presLayoutVars>
          <dgm:chPref val="3"/>
        </dgm:presLayoutVars>
      </dgm:prSet>
      <dgm:spPr/>
      <dgm:t>
        <a:bodyPr/>
        <a:lstStyle/>
        <a:p>
          <a:endParaRPr lang="zh-CN" altLang="en-US"/>
        </a:p>
      </dgm:t>
    </dgm:pt>
    <dgm:pt modelId="{40A28D0D-DAF4-4B32-92A0-F9C780C5F0A7}" type="pres">
      <dgm:prSet presAssocID="{0290C74E-7210-4728-9384-885DD029DC79}" presName="hierChild4" presStyleCnt="0"/>
      <dgm:spPr/>
    </dgm:pt>
    <dgm:pt modelId="{408B5F1C-87EE-48B1-A11C-5F5D670DDC81}" type="pres">
      <dgm:prSet presAssocID="{8B7D5524-5987-4C69-A182-1DD3566E2A7E}" presName="Name17" presStyleLbl="parChTrans1D3" presStyleIdx="2" presStyleCnt="7"/>
      <dgm:spPr/>
      <dgm:t>
        <a:bodyPr/>
        <a:lstStyle/>
        <a:p>
          <a:endParaRPr lang="zh-CN" altLang="en-US"/>
        </a:p>
      </dgm:t>
    </dgm:pt>
    <dgm:pt modelId="{8BFAD9E2-1A36-4A41-8091-45199575852F}" type="pres">
      <dgm:prSet presAssocID="{BF5F28EE-1E5F-48FA-87AA-EA1DD3626863}" presName="hierRoot3" presStyleCnt="0"/>
      <dgm:spPr/>
    </dgm:pt>
    <dgm:pt modelId="{0AF88EC7-8C76-44E3-B396-D27D73BD829B}" type="pres">
      <dgm:prSet presAssocID="{BF5F28EE-1E5F-48FA-87AA-EA1DD3626863}" presName="composite3" presStyleCnt="0"/>
      <dgm:spPr/>
    </dgm:pt>
    <dgm:pt modelId="{6EA9CAEE-EDFD-47C4-AD94-40C366FF7449}" type="pres">
      <dgm:prSet presAssocID="{BF5F28EE-1E5F-48FA-87AA-EA1DD3626863}" presName="background3" presStyleLbl="node3" presStyleIdx="2" presStyleCnt="7"/>
      <dgm:spPr/>
    </dgm:pt>
    <dgm:pt modelId="{E118E077-5534-4011-B4E6-81E4A1646AE3}" type="pres">
      <dgm:prSet presAssocID="{BF5F28EE-1E5F-48FA-87AA-EA1DD3626863}" presName="text3" presStyleLbl="fgAcc3" presStyleIdx="2" presStyleCnt="7">
        <dgm:presLayoutVars>
          <dgm:chPref val="3"/>
        </dgm:presLayoutVars>
      </dgm:prSet>
      <dgm:spPr/>
      <dgm:t>
        <a:bodyPr/>
        <a:lstStyle/>
        <a:p>
          <a:endParaRPr lang="zh-CN" altLang="en-US"/>
        </a:p>
      </dgm:t>
    </dgm:pt>
    <dgm:pt modelId="{9B4CFC20-0A0C-4228-985C-E720C4A07CCC}" type="pres">
      <dgm:prSet presAssocID="{BF5F28EE-1E5F-48FA-87AA-EA1DD3626863}" presName="hierChild4" presStyleCnt="0"/>
      <dgm:spPr/>
    </dgm:pt>
    <dgm:pt modelId="{124B3A3A-F2FA-4203-98E5-93749BC9506E}" type="pres">
      <dgm:prSet presAssocID="{62F629C9-5C74-4049-A1AC-C0BD53764620}" presName="Name17" presStyleLbl="parChTrans1D3" presStyleIdx="3" presStyleCnt="7"/>
      <dgm:spPr/>
      <dgm:t>
        <a:bodyPr/>
        <a:lstStyle/>
        <a:p>
          <a:endParaRPr lang="zh-CN" altLang="en-US"/>
        </a:p>
      </dgm:t>
    </dgm:pt>
    <dgm:pt modelId="{3655FA8E-1F96-4C56-9036-3404EB5D98E8}" type="pres">
      <dgm:prSet presAssocID="{51E41166-67E2-4286-BE53-22E3B0CBD48E}" presName="hierRoot3" presStyleCnt="0"/>
      <dgm:spPr/>
    </dgm:pt>
    <dgm:pt modelId="{E3983583-7267-4641-BBDB-CCB7C07B69DE}" type="pres">
      <dgm:prSet presAssocID="{51E41166-67E2-4286-BE53-22E3B0CBD48E}" presName="composite3" presStyleCnt="0"/>
      <dgm:spPr/>
    </dgm:pt>
    <dgm:pt modelId="{DF8A46F0-B604-4C4A-8D87-136D75E1B347}" type="pres">
      <dgm:prSet presAssocID="{51E41166-67E2-4286-BE53-22E3B0CBD48E}" presName="background3" presStyleLbl="node3" presStyleIdx="3" presStyleCnt="7"/>
      <dgm:spPr/>
    </dgm:pt>
    <dgm:pt modelId="{B50D5510-0F89-4478-B6A9-9FA68B0447CD}" type="pres">
      <dgm:prSet presAssocID="{51E41166-67E2-4286-BE53-22E3B0CBD48E}" presName="text3" presStyleLbl="fgAcc3" presStyleIdx="3" presStyleCnt="7">
        <dgm:presLayoutVars>
          <dgm:chPref val="3"/>
        </dgm:presLayoutVars>
      </dgm:prSet>
      <dgm:spPr/>
      <dgm:t>
        <a:bodyPr/>
        <a:lstStyle/>
        <a:p>
          <a:endParaRPr lang="zh-CN" altLang="en-US"/>
        </a:p>
      </dgm:t>
    </dgm:pt>
    <dgm:pt modelId="{288FD600-4A90-4996-B65D-362570618946}" type="pres">
      <dgm:prSet presAssocID="{51E41166-67E2-4286-BE53-22E3B0CBD48E}" presName="hierChild4" presStyleCnt="0"/>
      <dgm:spPr/>
    </dgm:pt>
    <dgm:pt modelId="{CE42B5D3-88E2-4E1A-B43E-C4DBCEACF148}" type="pres">
      <dgm:prSet presAssocID="{EC61CAA6-A275-4663-A611-44B2F6FE2E54}" presName="Name10" presStyleLbl="parChTrans1D2" presStyleIdx="1" presStyleCnt="3"/>
      <dgm:spPr/>
      <dgm:t>
        <a:bodyPr/>
        <a:lstStyle/>
        <a:p>
          <a:endParaRPr lang="zh-CN" altLang="en-US"/>
        </a:p>
      </dgm:t>
    </dgm:pt>
    <dgm:pt modelId="{36B56A65-C5FB-41DF-82B0-D25DB9D92A38}" type="pres">
      <dgm:prSet presAssocID="{CF4F67C5-7C9E-4416-9687-C9AF3B397D25}" presName="hierRoot2" presStyleCnt="0"/>
      <dgm:spPr/>
    </dgm:pt>
    <dgm:pt modelId="{EC4BC840-7546-4774-98D1-1EB09A6AF172}" type="pres">
      <dgm:prSet presAssocID="{CF4F67C5-7C9E-4416-9687-C9AF3B397D25}" presName="composite2" presStyleCnt="0"/>
      <dgm:spPr/>
    </dgm:pt>
    <dgm:pt modelId="{E058462A-CAA8-47AE-A3AD-25C6153999B0}" type="pres">
      <dgm:prSet presAssocID="{CF4F67C5-7C9E-4416-9687-C9AF3B397D25}" presName="background2" presStyleLbl="node2" presStyleIdx="1" presStyleCnt="3"/>
      <dgm:spPr/>
    </dgm:pt>
    <dgm:pt modelId="{C546A787-7D70-4EF1-9B4A-4BD8638B6E28}" type="pres">
      <dgm:prSet presAssocID="{CF4F67C5-7C9E-4416-9687-C9AF3B397D25}" presName="text2" presStyleLbl="fgAcc2" presStyleIdx="1" presStyleCnt="3" custScaleX="115638">
        <dgm:presLayoutVars>
          <dgm:chPref val="3"/>
        </dgm:presLayoutVars>
      </dgm:prSet>
      <dgm:spPr/>
      <dgm:t>
        <a:bodyPr/>
        <a:lstStyle/>
        <a:p>
          <a:endParaRPr lang="zh-CN" altLang="en-US"/>
        </a:p>
      </dgm:t>
    </dgm:pt>
    <dgm:pt modelId="{E1ED830B-C4A4-4B63-8093-7F822E8B4FA4}" type="pres">
      <dgm:prSet presAssocID="{CF4F67C5-7C9E-4416-9687-C9AF3B397D25}" presName="hierChild3" presStyleCnt="0"/>
      <dgm:spPr/>
    </dgm:pt>
    <dgm:pt modelId="{62E6AC76-F4E9-41A6-95AF-A60EC4CD6C85}" type="pres">
      <dgm:prSet presAssocID="{16746036-C426-4BD7-A8BA-F2B1A26DC07B}" presName="Name10" presStyleLbl="parChTrans1D2" presStyleIdx="2" presStyleCnt="3"/>
      <dgm:spPr/>
      <dgm:t>
        <a:bodyPr/>
        <a:lstStyle/>
        <a:p>
          <a:endParaRPr lang="zh-CN" altLang="en-US"/>
        </a:p>
      </dgm:t>
    </dgm:pt>
    <dgm:pt modelId="{C2CDC2C0-F008-4179-BE25-2C5EF3D37A47}" type="pres">
      <dgm:prSet presAssocID="{F9CDED41-B692-41F0-AF49-758F98A08C45}" presName="hierRoot2" presStyleCnt="0"/>
      <dgm:spPr/>
    </dgm:pt>
    <dgm:pt modelId="{EDD133D4-1F95-424C-9FD9-29119AED3404}" type="pres">
      <dgm:prSet presAssocID="{F9CDED41-B692-41F0-AF49-758F98A08C45}" presName="composite2" presStyleCnt="0"/>
      <dgm:spPr/>
    </dgm:pt>
    <dgm:pt modelId="{C54F53B6-7F90-4F6E-8668-BC674D399D68}" type="pres">
      <dgm:prSet presAssocID="{F9CDED41-B692-41F0-AF49-758F98A08C45}" presName="background2" presStyleLbl="node2" presStyleIdx="2" presStyleCnt="3"/>
      <dgm:spPr/>
    </dgm:pt>
    <dgm:pt modelId="{DCA5A77E-20B0-41E0-AD28-9369A84C64D3}" type="pres">
      <dgm:prSet presAssocID="{F9CDED41-B692-41F0-AF49-758F98A08C45}" presName="text2" presStyleLbl="fgAcc2" presStyleIdx="2" presStyleCnt="3" custScaleX="158940" custLinFactNeighborX="-2790">
        <dgm:presLayoutVars>
          <dgm:chPref val="3"/>
        </dgm:presLayoutVars>
      </dgm:prSet>
      <dgm:spPr/>
      <dgm:t>
        <a:bodyPr/>
        <a:lstStyle/>
        <a:p>
          <a:endParaRPr lang="zh-CN" altLang="en-US"/>
        </a:p>
      </dgm:t>
    </dgm:pt>
    <dgm:pt modelId="{439205A8-C727-49A2-8077-E90E39AF686D}" type="pres">
      <dgm:prSet presAssocID="{F9CDED41-B692-41F0-AF49-758F98A08C45}" presName="hierChild3" presStyleCnt="0"/>
      <dgm:spPr/>
    </dgm:pt>
    <dgm:pt modelId="{CFA870F0-60CD-477F-9BF8-AABFC1514B59}" type="pres">
      <dgm:prSet presAssocID="{774078CC-C326-4AB6-9807-5D0168CEF0C0}" presName="Name17" presStyleLbl="parChTrans1D3" presStyleIdx="4" presStyleCnt="7"/>
      <dgm:spPr/>
      <dgm:t>
        <a:bodyPr/>
        <a:lstStyle/>
        <a:p>
          <a:endParaRPr lang="zh-CN" altLang="en-US"/>
        </a:p>
      </dgm:t>
    </dgm:pt>
    <dgm:pt modelId="{24B8579B-41EE-42D8-BBC6-F8E94E7F6D71}" type="pres">
      <dgm:prSet presAssocID="{73A6608B-AC0E-46EE-8500-FA2A5DD73710}" presName="hierRoot3" presStyleCnt="0"/>
      <dgm:spPr/>
    </dgm:pt>
    <dgm:pt modelId="{E1EE265E-4777-4EF5-A97B-6C60AC5B4F6F}" type="pres">
      <dgm:prSet presAssocID="{73A6608B-AC0E-46EE-8500-FA2A5DD73710}" presName="composite3" presStyleCnt="0"/>
      <dgm:spPr/>
    </dgm:pt>
    <dgm:pt modelId="{D1A23500-9EF3-47F6-86DB-0B553BA7E34C}" type="pres">
      <dgm:prSet presAssocID="{73A6608B-AC0E-46EE-8500-FA2A5DD73710}" presName="background3" presStyleLbl="node3" presStyleIdx="4" presStyleCnt="7"/>
      <dgm:spPr/>
    </dgm:pt>
    <dgm:pt modelId="{C6281349-A2D1-41C9-98A4-9BA315984261}" type="pres">
      <dgm:prSet presAssocID="{73A6608B-AC0E-46EE-8500-FA2A5DD73710}" presName="text3" presStyleLbl="fgAcc3" presStyleIdx="4" presStyleCnt="7">
        <dgm:presLayoutVars>
          <dgm:chPref val="3"/>
        </dgm:presLayoutVars>
      </dgm:prSet>
      <dgm:spPr/>
      <dgm:t>
        <a:bodyPr/>
        <a:lstStyle/>
        <a:p>
          <a:endParaRPr lang="zh-CN" altLang="en-US"/>
        </a:p>
      </dgm:t>
    </dgm:pt>
    <dgm:pt modelId="{B038CB14-37B8-4C92-90DF-9C9E32604C31}" type="pres">
      <dgm:prSet presAssocID="{73A6608B-AC0E-46EE-8500-FA2A5DD73710}" presName="hierChild4" presStyleCnt="0"/>
      <dgm:spPr/>
    </dgm:pt>
    <dgm:pt modelId="{D562E927-C13E-402E-9652-A185AFFCBBC7}" type="pres">
      <dgm:prSet presAssocID="{667FBDD0-5B2B-461D-83F3-630D900C9248}" presName="Name17" presStyleLbl="parChTrans1D3" presStyleIdx="5" presStyleCnt="7"/>
      <dgm:spPr/>
      <dgm:t>
        <a:bodyPr/>
        <a:lstStyle/>
        <a:p>
          <a:endParaRPr lang="zh-CN" altLang="en-US"/>
        </a:p>
      </dgm:t>
    </dgm:pt>
    <dgm:pt modelId="{E57D3E78-24EA-480E-9B3E-881A93E0F778}" type="pres">
      <dgm:prSet presAssocID="{AC8C8FD4-EED3-4FB5-812E-DE397E63D805}" presName="hierRoot3" presStyleCnt="0"/>
      <dgm:spPr/>
    </dgm:pt>
    <dgm:pt modelId="{21ACB7CC-284E-4F8F-883B-81FD29B754C3}" type="pres">
      <dgm:prSet presAssocID="{AC8C8FD4-EED3-4FB5-812E-DE397E63D805}" presName="composite3" presStyleCnt="0"/>
      <dgm:spPr/>
    </dgm:pt>
    <dgm:pt modelId="{25D59B10-2A62-41AD-8A55-FA61D90FF249}" type="pres">
      <dgm:prSet presAssocID="{AC8C8FD4-EED3-4FB5-812E-DE397E63D805}" presName="background3" presStyleLbl="node3" presStyleIdx="5" presStyleCnt="7"/>
      <dgm:spPr/>
    </dgm:pt>
    <dgm:pt modelId="{3D4A4F74-7C24-4F87-BDA7-C456A3838C19}" type="pres">
      <dgm:prSet presAssocID="{AC8C8FD4-EED3-4FB5-812E-DE397E63D805}" presName="text3" presStyleLbl="fgAcc3" presStyleIdx="5" presStyleCnt="7">
        <dgm:presLayoutVars>
          <dgm:chPref val="3"/>
        </dgm:presLayoutVars>
      </dgm:prSet>
      <dgm:spPr/>
      <dgm:t>
        <a:bodyPr/>
        <a:lstStyle/>
        <a:p>
          <a:endParaRPr lang="zh-CN" altLang="en-US"/>
        </a:p>
      </dgm:t>
    </dgm:pt>
    <dgm:pt modelId="{0C29B11A-2AF0-4769-B47F-07F231F7B5C3}" type="pres">
      <dgm:prSet presAssocID="{AC8C8FD4-EED3-4FB5-812E-DE397E63D805}" presName="hierChild4" presStyleCnt="0"/>
      <dgm:spPr/>
    </dgm:pt>
    <dgm:pt modelId="{2ADBFAF3-4F61-4BF0-8819-7EECCC2F7996}" type="pres">
      <dgm:prSet presAssocID="{22CE3A1C-D9EE-4829-8AED-47A8C9CC7968}" presName="Name17" presStyleLbl="parChTrans1D3" presStyleIdx="6" presStyleCnt="7"/>
      <dgm:spPr/>
      <dgm:t>
        <a:bodyPr/>
        <a:lstStyle/>
        <a:p>
          <a:endParaRPr lang="zh-CN" altLang="en-US"/>
        </a:p>
      </dgm:t>
    </dgm:pt>
    <dgm:pt modelId="{D1E84CD6-676C-4C60-BD9E-4A7168A320ED}" type="pres">
      <dgm:prSet presAssocID="{5B8F4282-8979-4C62-97DD-8698A400B642}" presName="hierRoot3" presStyleCnt="0"/>
      <dgm:spPr/>
    </dgm:pt>
    <dgm:pt modelId="{5194CB1B-9F05-4E0A-99F4-968062F23E99}" type="pres">
      <dgm:prSet presAssocID="{5B8F4282-8979-4C62-97DD-8698A400B642}" presName="composite3" presStyleCnt="0"/>
      <dgm:spPr/>
    </dgm:pt>
    <dgm:pt modelId="{80B93F7E-6111-4569-BD67-E7D51390F44E}" type="pres">
      <dgm:prSet presAssocID="{5B8F4282-8979-4C62-97DD-8698A400B642}" presName="background3" presStyleLbl="node3" presStyleIdx="6" presStyleCnt="7"/>
      <dgm:spPr/>
    </dgm:pt>
    <dgm:pt modelId="{42000228-D706-4466-A155-BDCB9C173DAE}" type="pres">
      <dgm:prSet presAssocID="{5B8F4282-8979-4C62-97DD-8698A400B642}" presName="text3" presStyleLbl="fgAcc3" presStyleIdx="6" presStyleCnt="7">
        <dgm:presLayoutVars>
          <dgm:chPref val="3"/>
        </dgm:presLayoutVars>
      </dgm:prSet>
      <dgm:spPr/>
      <dgm:t>
        <a:bodyPr/>
        <a:lstStyle/>
        <a:p>
          <a:endParaRPr lang="zh-CN" altLang="en-US"/>
        </a:p>
      </dgm:t>
    </dgm:pt>
    <dgm:pt modelId="{D3527749-4B00-4C22-9C5F-9607AFAA1FFD}" type="pres">
      <dgm:prSet presAssocID="{5B8F4282-8979-4C62-97DD-8698A400B642}" presName="hierChild4" presStyleCnt="0"/>
      <dgm:spPr/>
    </dgm:pt>
  </dgm:ptLst>
  <dgm:cxnLst>
    <dgm:cxn modelId="{64A8822F-0251-4370-BB3A-26F57F6389A4}" type="presOf" srcId="{5B8F4282-8979-4C62-97DD-8698A400B642}" destId="{42000228-D706-4466-A155-BDCB9C173DAE}" srcOrd="0" destOrd="0" presId="urn:microsoft.com/office/officeart/2005/8/layout/hierarchy1"/>
    <dgm:cxn modelId="{F5476B8E-54ED-42D6-8056-7333229819A4}" srcId="{2C268339-8633-4755-895F-31FD9B7CAA51}" destId="{CF4F67C5-7C9E-4416-9687-C9AF3B397D25}" srcOrd="1" destOrd="0" parTransId="{EC61CAA6-A275-4663-A611-44B2F6FE2E54}" sibTransId="{5106B70A-21F5-47F9-B7ED-AC63B01941B8}"/>
    <dgm:cxn modelId="{BC5CA430-9FCB-4A27-B84F-A74FE0461F4E}" srcId="{ECB2DE49-8ED0-467C-8E66-BDFDBA71FAD5}" destId="{4B871818-516F-4732-B047-FE946A0A3BF9}" srcOrd="0" destOrd="0" parTransId="{CBD4E098-4130-4507-91F7-FAE0FAACFB9E}" sibTransId="{C7118275-FC96-475C-9A07-60FD5A2E9A19}"/>
    <dgm:cxn modelId="{5016438E-8155-4272-9E83-10340AED8FD9}" type="presOf" srcId="{22CE3A1C-D9EE-4829-8AED-47A8C9CC7968}" destId="{2ADBFAF3-4F61-4BF0-8819-7EECCC2F7996}" srcOrd="0" destOrd="0" presId="urn:microsoft.com/office/officeart/2005/8/layout/hierarchy1"/>
    <dgm:cxn modelId="{55831971-54FF-4C74-8261-E6FFE08D70A2}" type="presOf" srcId="{8B7D5524-5987-4C69-A182-1DD3566E2A7E}" destId="{408B5F1C-87EE-48B1-A11C-5F5D670DDC81}" srcOrd="0" destOrd="0" presId="urn:microsoft.com/office/officeart/2005/8/layout/hierarchy1"/>
    <dgm:cxn modelId="{B3337DEA-FDA9-4475-91E1-BC3F218B8F4D}" type="presOf" srcId="{774078CC-C326-4AB6-9807-5D0168CEF0C0}" destId="{CFA870F0-60CD-477F-9BF8-AABFC1514B59}" srcOrd="0" destOrd="0" presId="urn:microsoft.com/office/officeart/2005/8/layout/hierarchy1"/>
    <dgm:cxn modelId="{BDCA7D69-3209-4E21-9BF2-417B4464659C}" type="presOf" srcId="{EC61CAA6-A275-4663-A611-44B2F6FE2E54}" destId="{CE42B5D3-88E2-4E1A-B43E-C4DBCEACF148}" srcOrd="0" destOrd="0" presId="urn:microsoft.com/office/officeart/2005/8/layout/hierarchy1"/>
    <dgm:cxn modelId="{CC8EC42B-45B5-461F-8474-D56452165D59}" type="presOf" srcId="{16746036-C426-4BD7-A8BA-F2B1A26DC07B}" destId="{62E6AC76-F4E9-41A6-95AF-A60EC4CD6C85}" srcOrd="0" destOrd="0" presId="urn:microsoft.com/office/officeart/2005/8/layout/hierarchy1"/>
    <dgm:cxn modelId="{724B6BBB-052D-43E1-9EBC-DB853F229D93}" srcId="{F9CDED41-B692-41F0-AF49-758F98A08C45}" destId="{AC8C8FD4-EED3-4FB5-812E-DE397E63D805}" srcOrd="1" destOrd="0" parTransId="{667FBDD0-5B2B-461D-83F3-630D900C9248}" sibTransId="{D9B4686B-73D3-4654-8B5C-11BE42F35E1D}"/>
    <dgm:cxn modelId="{13850FF2-5CB1-42D2-9109-5A42DFED0607}" srcId="{F9CDED41-B692-41F0-AF49-758F98A08C45}" destId="{73A6608B-AC0E-46EE-8500-FA2A5DD73710}" srcOrd="0" destOrd="0" parTransId="{774078CC-C326-4AB6-9807-5D0168CEF0C0}" sibTransId="{1BADF053-B18D-4EB4-ADEC-7EA50C525E4A}"/>
    <dgm:cxn modelId="{64DFC816-4551-4766-9886-69AD508B604D}" srcId="{F9CDED41-B692-41F0-AF49-758F98A08C45}" destId="{5B8F4282-8979-4C62-97DD-8698A400B642}" srcOrd="2" destOrd="0" parTransId="{22CE3A1C-D9EE-4829-8AED-47A8C9CC7968}" sibTransId="{A6A4F698-932B-4A15-A83A-24D5EFB94D41}"/>
    <dgm:cxn modelId="{B0AAE920-F4C1-48BD-8956-167F2F642E20}" type="presOf" srcId="{BF5F28EE-1E5F-48FA-87AA-EA1DD3626863}" destId="{E118E077-5534-4011-B4E6-81E4A1646AE3}" srcOrd="0" destOrd="0" presId="urn:microsoft.com/office/officeart/2005/8/layout/hierarchy1"/>
    <dgm:cxn modelId="{D63D84A6-6F01-4251-955D-422C76FB8AD0}" type="presOf" srcId="{F9CDED41-B692-41F0-AF49-758F98A08C45}" destId="{DCA5A77E-20B0-41E0-AD28-9369A84C64D3}" srcOrd="0" destOrd="0" presId="urn:microsoft.com/office/officeart/2005/8/layout/hierarchy1"/>
    <dgm:cxn modelId="{9324AD12-C6DE-43F5-ABAB-9F08F9040D64}" type="presOf" srcId="{10833263-BB9F-4F4D-B154-918E99C01CE7}" destId="{6F29C830-589D-49AF-B68E-D776F9DBA0E2}" srcOrd="0" destOrd="0" presId="urn:microsoft.com/office/officeart/2005/8/layout/hierarchy1"/>
    <dgm:cxn modelId="{696264DE-E5D9-49DF-92AD-4EB7B43392E9}" srcId="{ECB2DE49-8ED0-467C-8E66-BDFDBA71FAD5}" destId="{51E41166-67E2-4286-BE53-22E3B0CBD48E}" srcOrd="3" destOrd="0" parTransId="{62F629C9-5C74-4049-A1AC-C0BD53764620}" sibTransId="{5A5345F2-A99C-47C2-9A9C-82424264A0C3}"/>
    <dgm:cxn modelId="{C24C4CFE-4522-4C85-BF39-65122A4F3FCC}" type="presOf" srcId="{4B871818-516F-4732-B047-FE946A0A3BF9}" destId="{A34E852E-945F-4F17-A3DF-A45A13FD3BFE}" srcOrd="0" destOrd="0" presId="urn:microsoft.com/office/officeart/2005/8/layout/hierarchy1"/>
    <dgm:cxn modelId="{08DE77EB-59B7-40CB-A390-184A54EA61B7}" srcId="{2C268339-8633-4755-895F-31FD9B7CAA51}" destId="{ECB2DE49-8ED0-467C-8E66-BDFDBA71FAD5}" srcOrd="0" destOrd="0" parTransId="{B51E1E75-CE52-4B6E-B2A5-9FB776F03B5A}" sibTransId="{FEF63F1E-B733-45DF-BD9D-A755C171DEF8}"/>
    <dgm:cxn modelId="{BAC7DF97-D5FC-484C-B716-0A567779ECE4}" srcId="{2C268339-8633-4755-895F-31FD9B7CAA51}" destId="{F9CDED41-B692-41F0-AF49-758F98A08C45}" srcOrd="2" destOrd="0" parTransId="{16746036-C426-4BD7-A8BA-F2B1A26DC07B}" sibTransId="{90F0CC40-7D5A-4F9B-89BF-BC468A626875}"/>
    <dgm:cxn modelId="{68A80CB5-4CB9-424E-A220-C7A28B830EA3}" type="presOf" srcId="{3F1B2829-B042-4301-82B8-9BFAC765486D}" destId="{65B7CCE4-744B-44F1-ABB7-2BB00D56A8C9}" srcOrd="0" destOrd="0" presId="urn:microsoft.com/office/officeart/2005/8/layout/hierarchy1"/>
    <dgm:cxn modelId="{CCBC41A0-2BA3-499F-98B3-A7AAF1CD67AD}" type="presOf" srcId="{0290C74E-7210-4728-9384-885DD029DC79}" destId="{59B76DB7-BB1F-4969-B70C-B415EDC193CD}" srcOrd="0" destOrd="0" presId="urn:microsoft.com/office/officeart/2005/8/layout/hierarchy1"/>
    <dgm:cxn modelId="{C405E13C-6C1F-408C-8DA9-433A3B490306}" srcId="{ECB2DE49-8ED0-467C-8E66-BDFDBA71FAD5}" destId="{0290C74E-7210-4728-9384-885DD029DC79}" srcOrd="1" destOrd="0" parTransId="{3F1B2829-B042-4301-82B8-9BFAC765486D}" sibTransId="{EA8BB99B-1868-437C-96A5-CB29F7043D85}"/>
    <dgm:cxn modelId="{1259FDDE-9159-44B1-996A-E9EB6742ACAC}" srcId="{10833263-BB9F-4F4D-B154-918E99C01CE7}" destId="{2C268339-8633-4755-895F-31FD9B7CAA51}" srcOrd="0" destOrd="0" parTransId="{02E2AF0C-1827-4522-9569-9DC6CA42666F}" sibTransId="{FAF61170-80DB-4DF2-96C6-03873AE378AB}"/>
    <dgm:cxn modelId="{A596731F-656B-467F-97A0-F02A72A2A44B}" type="presOf" srcId="{CBD4E098-4130-4507-91F7-FAE0FAACFB9E}" destId="{6D1A5D61-40D8-4A7A-8F5F-A55371B399E9}" srcOrd="0" destOrd="0" presId="urn:microsoft.com/office/officeart/2005/8/layout/hierarchy1"/>
    <dgm:cxn modelId="{A2392452-D403-446B-879F-27E02CE450AD}" type="presOf" srcId="{2C268339-8633-4755-895F-31FD9B7CAA51}" destId="{273D63FF-4712-4CCC-A327-BB33264D1767}" srcOrd="0" destOrd="0" presId="urn:microsoft.com/office/officeart/2005/8/layout/hierarchy1"/>
    <dgm:cxn modelId="{166EAE5B-7350-43D0-93DF-AF8B8DDFDC72}" type="presOf" srcId="{62F629C9-5C74-4049-A1AC-C0BD53764620}" destId="{124B3A3A-F2FA-4203-98E5-93749BC9506E}" srcOrd="0" destOrd="0" presId="urn:microsoft.com/office/officeart/2005/8/layout/hierarchy1"/>
    <dgm:cxn modelId="{6DB3D84C-6A14-4653-9F15-9418E51EC0B9}" srcId="{ECB2DE49-8ED0-467C-8E66-BDFDBA71FAD5}" destId="{BF5F28EE-1E5F-48FA-87AA-EA1DD3626863}" srcOrd="2" destOrd="0" parTransId="{8B7D5524-5987-4C69-A182-1DD3566E2A7E}" sibTransId="{B0424814-7201-4D1C-AC1F-E87AD637163D}"/>
    <dgm:cxn modelId="{D5206AC9-22A0-407E-8A68-D3314B7E4FAD}" type="presOf" srcId="{73A6608B-AC0E-46EE-8500-FA2A5DD73710}" destId="{C6281349-A2D1-41C9-98A4-9BA315984261}" srcOrd="0" destOrd="0" presId="urn:microsoft.com/office/officeart/2005/8/layout/hierarchy1"/>
    <dgm:cxn modelId="{3D9F3E68-6744-4707-B89E-9F9891CA7ACE}" type="presOf" srcId="{51E41166-67E2-4286-BE53-22E3B0CBD48E}" destId="{B50D5510-0F89-4478-B6A9-9FA68B0447CD}" srcOrd="0" destOrd="0" presId="urn:microsoft.com/office/officeart/2005/8/layout/hierarchy1"/>
    <dgm:cxn modelId="{A138D597-A0F2-4FBE-9A35-BD929599D15D}" type="presOf" srcId="{667FBDD0-5B2B-461D-83F3-630D900C9248}" destId="{D562E927-C13E-402E-9652-A185AFFCBBC7}" srcOrd="0" destOrd="0" presId="urn:microsoft.com/office/officeart/2005/8/layout/hierarchy1"/>
    <dgm:cxn modelId="{A4642273-CE32-4406-860E-0E82AE177D7F}" type="presOf" srcId="{ECB2DE49-8ED0-467C-8E66-BDFDBA71FAD5}" destId="{067681ED-3815-4013-901F-1DEFF1D46CFF}" srcOrd="0" destOrd="0" presId="urn:microsoft.com/office/officeart/2005/8/layout/hierarchy1"/>
    <dgm:cxn modelId="{32851625-EE77-44CC-B818-C046C448A845}" type="presOf" srcId="{B51E1E75-CE52-4B6E-B2A5-9FB776F03B5A}" destId="{6AD5EC5D-DAFE-4CB5-A23B-9E46048AF529}" srcOrd="0" destOrd="0" presId="urn:microsoft.com/office/officeart/2005/8/layout/hierarchy1"/>
    <dgm:cxn modelId="{8AC9899D-633D-4911-B94E-3DCB624B8FB0}" type="presOf" srcId="{CF4F67C5-7C9E-4416-9687-C9AF3B397D25}" destId="{C546A787-7D70-4EF1-9B4A-4BD8638B6E28}" srcOrd="0" destOrd="0" presId="urn:microsoft.com/office/officeart/2005/8/layout/hierarchy1"/>
    <dgm:cxn modelId="{2ABBBA6F-2479-4D09-86E6-5575C901A430}" type="presOf" srcId="{AC8C8FD4-EED3-4FB5-812E-DE397E63D805}" destId="{3D4A4F74-7C24-4F87-BDA7-C456A3838C19}" srcOrd="0" destOrd="0" presId="urn:microsoft.com/office/officeart/2005/8/layout/hierarchy1"/>
    <dgm:cxn modelId="{1F2A3B0F-2CA7-455F-BF1F-6B9C0CF54485}" type="presParOf" srcId="{6F29C830-589D-49AF-B68E-D776F9DBA0E2}" destId="{7FDD5B55-5413-4DF7-B582-C1C8F16A7246}" srcOrd="0" destOrd="0" presId="urn:microsoft.com/office/officeart/2005/8/layout/hierarchy1"/>
    <dgm:cxn modelId="{768BFD5C-BC91-4291-A30B-7DA8D3729F45}" type="presParOf" srcId="{7FDD5B55-5413-4DF7-B582-C1C8F16A7246}" destId="{C87BE51B-D089-4BD1-B408-FE7AA17A0C5C}" srcOrd="0" destOrd="0" presId="urn:microsoft.com/office/officeart/2005/8/layout/hierarchy1"/>
    <dgm:cxn modelId="{9C28D21C-FFE6-4A56-8BC6-6215DEA8DD0C}" type="presParOf" srcId="{C87BE51B-D089-4BD1-B408-FE7AA17A0C5C}" destId="{D3B4B8F8-B4D2-4511-8BCC-E8176BDB323C}" srcOrd="0" destOrd="0" presId="urn:microsoft.com/office/officeart/2005/8/layout/hierarchy1"/>
    <dgm:cxn modelId="{BE768E55-51CD-4CAD-AEFA-469D9744C18C}" type="presParOf" srcId="{C87BE51B-D089-4BD1-B408-FE7AA17A0C5C}" destId="{273D63FF-4712-4CCC-A327-BB33264D1767}" srcOrd="1" destOrd="0" presId="urn:microsoft.com/office/officeart/2005/8/layout/hierarchy1"/>
    <dgm:cxn modelId="{D1120FAB-F9D7-4715-9764-FCD7A5A94242}" type="presParOf" srcId="{7FDD5B55-5413-4DF7-B582-C1C8F16A7246}" destId="{6BB76CC8-8065-4015-8F74-D9BEC3285053}" srcOrd="1" destOrd="0" presId="urn:microsoft.com/office/officeart/2005/8/layout/hierarchy1"/>
    <dgm:cxn modelId="{6CE6DA16-D6A2-4ED5-8439-0AC09AC984F5}" type="presParOf" srcId="{6BB76CC8-8065-4015-8F74-D9BEC3285053}" destId="{6AD5EC5D-DAFE-4CB5-A23B-9E46048AF529}" srcOrd="0" destOrd="0" presId="urn:microsoft.com/office/officeart/2005/8/layout/hierarchy1"/>
    <dgm:cxn modelId="{6254936F-C58B-4763-BE7D-06F8A1F2C7F3}" type="presParOf" srcId="{6BB76CC8-8065-4015-8F74-D9BEC3285053}" destId="{450C759F-86C2-4C5F-A1CF-8D9B661F0AFF}" srcOrd="1" destOrd="0" presId="urn:microsoft.com/office/officeart/2005/8/layout/hierarchy1"/>
    <dgm:cxn modelId="{36DD9BC9-D9D1-46C9-8033-92996BA93C1E}" type="presParOf" srcId="{450C759F-86C2-4C5F-A1CF-8D9B661F0AFF}" destId="{C988F850-0ADA-4F33-8D60-508064C74DED}" srcOrd="0" destOrd="0" presId="urn:microsoft.com/office/officeart/2005/8/layout/hierarchy1"/>
    <dgm:cxn modelId="{CEB13846-9ED9-426C-81B6-A96AF944A01D}" type="presParOf" srcId="{C988F850-0ADA-4F33-8D60-508064C74DED}" destId="{9CDA4573-7C68-4932-875D-C46F5BAAAD1A}" srcOrd="0" destOrd="0" presId="urn:microsoft.com/office/officeart/2005/8/layout/hierarchy1"/>
    <dgm:cxn modelId="{7C7A9140-99BB-4B44-A9D1-D0D99073BDBD}" type="presParOf" srcId="{C988F850-0ADA-4F33-8D60-508064C74DED}" destId="{067681ED-3815-4013-901F-1DEFF1D46CFF}" srcOrd="1" destOrd="0" presId="urn:microsoft.com/office/officeart/2005/8/layout/hierarchy1"/>
    <dgm:cxn modelId="{99B7F55C-0A35-419C-8732-1A43B4085733}" type="presParOf" srcId="{450C759F-86C2-4C5F-A1CF-8D9B661F0AFF}" destId="{337786BF-6CAF-4B7D-A5CA-0E2B997152C9}" srcOrd="1" destOrd="0" presId="urn:microsoft.com/office/officeart/2005/8/layout/hierarchy1"/>
    <dgm:cxn modelId="{38D29185-49ED-4419-B454-1696B79AFF1E}" type="presParOf" srcId="{337786BF-6CAF-4B7D-A5CA-0E2B997152C9}" destId="{6D1A5D61-40D8-4A7A-8F5F-A55371B399E9}" srcOrd="0" destOrd="0" presId="urn:microsoft.com/office/officeart/2005/8/layout/hierarchy1"/>
    <dgm:cxn modelId="{80ED927A-584E-4D03-AE03-0D2EBBEB73A2}" type="presParOf" srcId="{337786BF-6CAF-4B7D-A5CA-0E2B997152C9}" destId="{3814F6BF-E264-4730-8CAC-199633064CD9}" srcOrd="1" destOrd="0" presId="urn:microsoft.com/office/officeart/2005/8/layout/hierarchy1"/>
    <dgm:cxn modelId="{3B808066-9747-426B-B9D0-F6DE58161DF4}" type="presParOf" srcId="{3814F6BF-E264-4730-8CAC-199633064CD9}" destId="{66E4A568-C13C-40C5-8D81-CD534B0BBBB8}" srcOrd="0" destOrd="0" presId="urn:microsoft.com/office/officeart/2005/8/layout/hierarchy1"/>
    <dgm:cxn modelId="{488D9748-909A-429D-83E8-CC4EB09F18CD}" type="presParOf" srcId="{66E4A568-C13C-40C5-8D81-CD534B0BBBB8}" destId="{A5E9185C-C7B7-4702-BB7C-C332ACA9B28B}" srcOrd="0" destOrd="0" presId="urn:microsoft.com/office/officeart/2005/8/layout/hierarchy1"/>
    <dgm:cxn modelId="{27AC2548-CBE1-43B9-86CB-784C2E29850B}" type="presParOf" srcId="{66E4A568-C13C-40C5-8D81-CD534B0BBBB8}" destId="{A34E852E-945F-4F17-A3DF-A45A13FD3BFE}" srcOrd="1" destOrd="0" presId="urn:microsoft.com/office/officeart/2005/8/layout/hierarchy1"/>
    <dgm:cxn modelId="{4863E02D-6C9C-4687-BF65-372EFB4C0B87}" type="presParOf" srcId="{3814F6BF-E264-4730-8CAC-199633064CD9}" destId="{31E19B52-F48E-4B35-8969-5C01C9697EB7}" srcOrd="1" destOrd="0" presId="urn:microsoft.com/office/officeart/2005/8/layout/hierarchy1"/>
    <dgm:cxn modelId="{73F9391A-FBDE-4492-9847-D1FF5003AC26}" type="presParOf" srcId="{337786BF-6CAF-4B7D-A5CA-0E2B997152C9}" destId="{65B7CCE4-744B-44F1-ABB7-2BB00D56A8C9}" srcOrd="2" destOrd="0" presId="urn:microsoft.com/office/officeart/2005/8/layout/hierarchy1"/>
    <dgm:cxn modelId="{E05C6192-281E-4398-B31F-181F01DAC8D0}" type="presParOf" srcId="{337786BF-6CAF-4B7D-A5CA-0E2B997152C9}" destId="{AAD107F4-C3C0-41DC-A716-FAC3D24F6F04}" srcOrd="3" destOrd="0" presId="urn:microsoft.com/office/officeart/2005/8/layout/hierarchy1"/>
    <dgm:cxn modelId="{1F7BE1DB-72D7-4E42-AD25-F8093B434BD8}" type="presParOf" srcId="{AAD107F4-C3C0-41DC-A716-FAC3D24F6F04}" destId="{2D57AE95-88E4-4C2A-87CA-8268E3014C54}" srcOrd="0" destOrd="0" presId="urn:microsoft.com/office/officeart/2005/8/layout/hierarchy1"/>
    <dgm:cxn modelId="{7941ECFA-5709-492A-8179-7EFE375A6F96}" type="presParOf" srcId="{2D57AE95-88E4-4C2A-87CA-8268E3014C54}" destId="{7DE9B99E-2446-4A04-A69B-D6B65692B6F9}" srcOrd="0" destOrd="0" presId="urn:microsoft.com/office/officeart/2005/8/layout/hierarchy1"/>
    <dgm:cxn modelId="{C3404BFF-34EE-4A95-B83F-F287C19A01DB}" type="presParOf" srcId="{2D57AE95-88E4-4C2A-87CA-8268E3014C54}" destId="{59B76DB7-BB1F-4969-B70C-B415EDC193CD}" srcOrd="1" destOrd="0" presId="urn:microsoft.com/office/officeart/2005/8/layout/hierarchy1"/>
    <dgm:cxn modelId="{952636CA-1DE9-4220-82E5-01AFAA9410D9}" type="presParOf" srcId="{AAD107F4-C3C0-41DC-A716-FAC3D24F6F04}" destId="{40A28D0D-DAF4-4B32-92A0-F9C780C5F0A7}" srcOrd="1" destOrd="0" presId="urn:microsoft.com/office/officeart/2005/8/layout/hierarchy1"/>
    <dgm:cxn modelId="{6980EAD2-1B0A-45F2-8DE1-CDD0CF4A4325}" type="presParOf" srcId="{337786BF-6CAF-4B7D-A5CA-0E2B997152C9}" destId="{408B5F1C-87EE-48B1-A11C-5F5D670DDC81}" srcOrd="4" destOrd="0" presId="urn:microsoft.com/office/officeart/2005/8/layout/hierarchy1"/>
    <dgm:cxn modelId="{F0F55435-1FE0-4629-9089-DFF247DB0CC6}" type="presParOf" srcId="{337786BF-6CAF-4B7D-A5CA-0E2B997152C9}" destId="{8BFAD9E2-1A36-4A41-8091-45199575852F}" srcOrd="5" destOrd="0" presId="urn:microsoft.com/office/officeart/2005/8/layout/hierarchy1"/>
    <dgm:cxn modelId="{8B198551-9DF9-483D-92D2-24E6A42BE792}" type="presParOf" srcId="{8BFAD9E2-1A36-4A41-8091-45199575852F}" destId="{0AF88EC7-8C76-44E3-B396-D27D73BD829B}" srcOrd="0" destOrd="0" presId="urn:microsoft.com/office/officeart/2005/8/layout/hierarchy1"/>
    <dgm:cxn modelId="{2E653075-6198-4860-9259-7371845642F4}" type="presParOf" srcId="{0AF88EC7-8C76-44E3-B396-D27D73BD829B}" destId="{6EA9CAEE-EDFD-47C4-AD94-40C366FF7449}" srcOrd="0" destOrd="0" presId="urn:microsoft.com/office/officeart/2005/8/layout/hierarchy1"/>
    <dgm:cxn modelId="{BB5787EE-EE06-442F-87B1-CD63A31CF17D}" type="presParOf" srcId="{0AF88EC7-8C76-44E3-B396-D27D73BD829B}" destId="{E118E077-5534-4011-B4E6-81E4A1646AE3}" srcOrd="1" destOrd="0" presId="urn:microsoft.com/office/officeart/2005/8/layout/hierarchy1"/>
    <dgm:cxn modelId="{EF74F465-A89B-4790-BBDA-8C07E3760F67}" type="presParOf" srcId="{8BFAD9E2-1A36-4A41-8091-45199575852F}" destId="{9B4CFC20-0A0C-4228-985C-E720C4A07CCC}" srcOrd="1" destOrd="0" presId="urn:microsoft.com/office/officeart/2005/8/layout/hierarchy1"/>
    <dgm:cxn modelId="{844B4CEB-B302-4FC7-884F-F84741AABD50}" type="presParOf" srcId="{337786BF-6CAF-4B7D-A5CA-0E2B997152C9}" destId="{124B3A3A-F2FA-4203-98E5-93749BC9506E}" srcOrd="6" destOrd="0" presId="urn:microsoft.com/office/officeart/2005/8/layout/hierarchy1"/>
    <dgm:cxn modelId="{41128BB8-27F3-4832-A739-46358FD2D23E}" type="presParOf" srcId="{337786BF-6CAF-4B7D-A5CA-0E2B997152C9}" destId="{3655FA8E-1F96-4C56-9036-3404EB5D98E8}" srcOrd="7" destOrd="0" presId="urn:microsoft.com/office/officeart/2005/8/layout/hierarchy1"/>
    <dgm:cxn modelId="{4F9630A5-FFE2-408C-8A33-408C1FEBEB3A}" type="presParOf" srcId="{3655FA8E-1F96-4C56-9036-3404EB5D98E8}" destId="{E3983583-7267-4641-BBDB-CCB7C07B69DE}" srcOrd="0" destOrd="0" presId="urn:microsoft.com/office/officeart/2005/8/layout/hierarchy1"/>
    <dgm:cxn modelId="{D73AE2CE-958C-4B72-9203-643B3E8D7593}" type="presParOf" srcId="{E3983583-7267-4641-BBDB-CCB7C07B69DE}" destId="{DF8A46F0-B604-4C4A-8D87-136D75E1B347}" srcOrd="0" destOrd="0" presId="urn:microsoft.com/office/officeart/2005/8/layout/hierarchy1"/>
    <dgm:cxn modelId="{C1339054-0CCB-4057-8BB9-48C3F5781013}" type="presParOf" srcId="{E3983583-7267-4641-BBDB-CCB7C07B69DE}" destId="{B50D5510-0F89-4478-B6A9-9FA68B0447CD}" srcOrd="1" destOrd="0" presId="urn:microsoft.com/office/officeart/2005/8/layout/hierarchy1"/>
    <dgm:cxn modelId="{C31D0DA9-2B52-4A36-8F82-5D39F29D71DE}" type="presParOf" srcId="{3655FA8E-1F96-4C56-9036-3404EB5D98E8}" destId="{288FD600-4A90-4996-B65D-362570618946}" srcOrd="1" destOrd="0" presId="urn:microsoft.com/office/officeart/2005/8/layout/hierarchy1"/>
    <dgm:cxn modelId="{26748AB1-B69B-45B2-953F-094D0E4AE049}" type="presParOf" srcId="{6BB76CC8-8065-4015-8F74-D9BEC3285053}" destId="{CE42B5D3-88E2-4E1A-B43E-C4DBCEACF148}" srcOrd="2" destOrd="0" presId="urn:microsoft.com/office/officeart/2005/8/layout/hierarchy1"/>
    <dgm:cxn modelId="{CFCC3E9B-6E99-4DA4-A480-D60C1B267543}" type="presParOf" srcId="{6BB76CC8-8065-4015-8F74-D9BEC3285053}" destId="{36B56A65-C5FB-41DF-82B0-D25DB9D92A38}" srcOrd="3" destOrd="0" presId="urn:microsoft.com/office/officeart/2005/8/layout/hierarchy1"/>
    <dgm:cxn modelId="{B8F1C356-BBE8-4701-877E-EB805E71DD83}" type="presParOf" srcId="{36B56A65-C5FB-41DF-82B0-D25DB9D92A38}" destId="{EC4BC840-7546-4774-98D1-1EB09A6AF172}" srcOrd="0" destOrd="0" presId="urn:microsoft.com/office/officeart/2005/8/layout/hierarchy1"/>
    <dgm:cxn modelId="{A7DD5FBD-4433-41AD-9482-0802766CC7E1}" type="presParOf" srcId="{EC4BC840-7546-4774-98D1-1EB09A6AF172}" destId="{E058462A-CAA8-47AE-A3AD-25C6153999B0}" srcOrd="0" destOrd="0" presId="urn:microsoft.com/office/officeart/2005/8/layout/hierarchy1"/>
    <dgm:cxn modelId="{4165DEF5-535B-447E-9E73-56618120C5C0}" type="presParOf" srcId="{EC4BC840-7546-4774-98D1-1EB09A6AF172}" destId="{C546A787-7D70-4EF1-9B4A-4BD8638B6E28}" srcOrd="1" destOrd="0" presId="urn:microsoft.com/office/officeart/2005/8/layout/hierarchy1"/>
    <dgm:cxn modelId="{F409560B-5116-4E2C-B678-B1B50DBB3DB1}" type="presParOf" srcId="{36B56A65-C5FB-41DF-82B0-D25DB9D92A38}" destId="{E1ED830B-C4A4-4B63-8093-7F822E8B4FA4}" srcOrd="1" destOrd="0" presId="urn:microsoft.com/office/officeart/2005/8/layout/hierarchy1"/>
    <dgm:cxn modelId="{E7E82568-E8E9-45D7-BA61-9D4BC4AB6A7D}" type="presParOf" srcId="{6BB76CC8-8065-4015-8F74-D9BEC3285053}" destId="{62E6AC76-F4E9-41A6-95AF-A60EC4CD6C85}" srcOrd="4" destOrd="0" presId="urn:microsoft.com/office/officeart/2005/8/layout/hierarchy1"/>
    <dgm:cxn modelId="{CA4734F5-1246-4332-9D32-5ECBFB17F06C}" type="presParOf" srcId="{6BB76CC8-8065-4015-8F74-D9BEC3285053}" destId="{C2CDC2C0-F008-4179-BE25-2C5EF3D37A47}" srcOrd="5" destOrd="0" presId="urn:microsoft.com/office/officeart/2005/8/layout/hierarchy1"/>
    <dgm:cxn modelId="{CE5DE8FC-3FA7-42FD-9206-0516470A1FFC}" type="presParOf" srcId="{C2CDC2C0-F008-4179-BE25-2C5EF3D37A47}" destId="{EDD133D4-1F95-424C-9FD9-29119AED3404}" srcOrd="0" destOrd="0" presId="urn:microsoft.com/office/officeart/2005/8/layout/hierarchy1"/>
    <dgm:cxn modelId="{5E269EDF-FB56-4481-94DA-068CECDCA948}" type="presParOf" srcId="{EDD133D4-1F95-424C-9FD9-29119AED3404}" destId="{C54F53B6-7F90-4F6E-8668-BC674D399D68}" srcOrd="0" destOrd="0" presId="urn:microsoft.com/office/officeart/2005/8/layout/hierarchy1"/>
    <dgm:cxn modelId="{521E7ED6-38A0-4A0F-B696-822F682568B9}" type="presParOf" srcId="{EDD133D4-1F95-424C-9FD9-29119AED3404}" destId="{DCA5A77E-20B0-41E0-AD28-9369A84C64D3}" srcOrd="1" destOrd="0" presId="urn:microsoft.com/office/officeart/2005/8/layout/hierarchy1"/>
    <dgm:cxn modelId="{AD4AC376-2253-429E-B65B-E8F4744FCB8C}" type="presParOf" srcId="{C2CDC2C0-F008-4179-BE25-2C5EF3D37A47}" destId="{439205A8-C727-49A2-8077-E90E39AF686D}" srcOrd="1" destOrd="0" presId="urn:microsoft.com/office/officeart/2005/8/layout/hierarchy1"/>
    <dgm:cxn modelId="{00E8CD25-596A-49F3-B627-FB88A368E7EB}" type="presParOf" srcId="{439205A8-C727-49A2-8077-E90E39AF686D}" destId="{CFA870F0-60CD-477F-9BF8-AABFC1514B59}" srcOrd="0" destOrd="0" presId="urn:microsoft.com/office/officeart/2005/8/layout/hierarchy1"/>
    <dgm:cxn modelId="{C82C8673-B59C-4D50-B0C0-8E4C35FD491B}" type="presParOf" srcId="{439205A8-C727-49A2-8077-E90E39AF686D}" destId="{24B8579B-41EE-42D8-BBC6-F8E94E7F6D71}" srcOrd="1" destOrd="0" presId="urn:microsoft.com/office/officeart/2005/8/layout/hierarchy1"/>
    <dgm:cxn modelId="{393CF13D-DB4B-48EB-AA1B-456EE274191D}" type="presParOf" srcId="{24B8579B-41EE-42D8-BBC6-F8E94E7F6D71}" destId="{E1EE265E-4777-4EF5-A97B-6C60AC5B4F6F}" srcOrd="0" destOrd="0" presId="urn:microsoft.com/office/officeart/2005/8/layout/hierarchy1"/>
    <dgm:cxn modelId="{688D6F47-2DFB-42DE-8EA1-F42194E52E61}" type="presParOf" srcId="{E1EE265E-4777-4EF5-A97B-6C60AC5B4F6F}" destId="{D1A23500-9EF3-47F6-86DB-0B553BA7E34C}" srcOrd="0" destOrd="0" presId="urn:microsoft.com/office/officeart/2005/8/layout/hierarchy1"/>
    <dgm:cxn modelId="{84877FEA-F2C9-439B-BB16-92280EDDA586}" type="presParOf" srcId="{E1EE265E-4777-4EF5-A97B-6C60AC5B4F6F}" destId="{C6281349-A2D1-41C9-98A4-9BA315984261}" srcOrd="1" destOrd="0" presId="urn:microsoft.com/office/officeart/2005/8/layout/hierarchy1"/>
    <dgm:cxn modelId="{1AB77DBB-E6DB-4DF1-9AD1-838B7C158F01}" type="presParOf" srcId="{24B8579B-41EE-42D8-BBC6-F8E94E7F6D71}" destId="{B038CB14-37B8-4C92-90DF-9C9E32604C31}" srcOrd="1" destOrd="0" presId="urn:microsoft.com/office/officeart/2005/8/layout/hierarchy1"/>
    <dgm:cxn modelId="{ABB95800-C927-4385-85C6-17FDE28361DE}" type="presParOf" srcId="{439205A8-C727-49A2-8077-E90E39AF686D}" destId="{D562E927-C13E-402E-9652-A185AFFCBBC7}" srcOrd="2" destOrd="0" presId="urn:microsoft.com/office/officeart/2005/8/layout/hierarchy1"/>
    <dgm:cxn modelId="{D59423CB-2ECA-45D0-9438-818B625E51E7}" type="presParOf" srcId="{439205A8-C727-49A2-8077-E90E39AF686D}" destId="{E57D3E78-24EA-480E-9B3E-881A93E0F778}" srcOrd="3" destOrd="0" presId="urn:microsoft.com/office/officeart/2005/8/layout/hierarchy1"/>
    <dgm:cxn modelId="{18B07D9E-2793-48F0-A29F-EAAAC50718C9}" type="presParOf" srcId="{E57D3E78-24EA-480E-9B3E-881A93E0F778}" destId="{21ACB7CC-284E-4F8F-883B-81FD29B754C3}" srcOrd="0" destOrd="0" presId="urn:microsoft.com/office/officeart/2005/8/layout/hierarchy1"/>
    <dgm:cxn modelId="{4574C4C1-5A43-4547-B3A1-75572B49D222}" type="presParOf" srcId="{21ACB7CC-284E-4F8F-883B-81FD29B754C3}" destId="{25D59B10-2A62-41AD-8A55-FA61D90FF249}" srcOrd="0" destOrd="0" presId="urn:microsoft.com/office/officeart/2005/8/layout/hierarchy1"/>
    <dgm:cxn modelId="{031D0058-6F7E-4D5E-B73F-E82DE9FD464F}" type="presParOf" srcId="{21ACB7CC-284E-4F8F-883B-81FD29B754C3}" destId="{3D4A4F74-7C24-4F87-BDA7-C456A3838C19}" srcOrd="1" destOrd="0" presId="urn:microsoft.com/office/officeart/2005/8/layout/hierarchy1"/>
    <dgm:cxn modelId="{19C953CA-9CF0-4244-91D5-C5E6D9244DE4}" type="presParOf" srcId="{E57D3E78-24EA-480E-9B3E-881A93E0F778}" destId="{0C29B11A-2AF0-4769-B47F-07F231F7B5C3}" srcOrd="1" destOrd="0" presId="urn:microsoft.com/office/officeart/2005/8/layout/hierarchy1"/>
    <dgm:cxn modelId="{B268AD97-9D09-4C9C-B971-59DD8A49FBA0}" type="presParOf" srcId="{439205A8-C727-49A2-8077-E90E39AF686D}" destId="{2ADBFAF3-4F61-4BF0-8819-7EECCC2F7996}" srcOrd="4" destOrd="0" presId="urn:microsoft.com/office/officeart/2005/8/layout/hierarchy1"/>
    <dgm:cxn modelId="{C45F8774-7939-49BC-93B5-7612E4E8BD5B}" type="presParOf" srcId="{439205A8-C727-49A2-8077-E90E39AF686D}" destId="{D1E84CD6-676C-4C60-BD9E-4A7168A320ED}" srcOrd="5" destOrd="0" presId="urn:microsoft.com/office/officeart/2005/8/layout/hierarchy1"/>
    <dgm:cxn modelId="{E186CD60-1986-44BF-A577-6E01CDDFFCF0}" type="presParOf" srcId="{D1E84CD6-676C-4C60-BD9E-4A7168A320ED}" destId="{5194CB1B-9F05-4E0A-99F4-968062F23E99}" srcOrd="0" destOrd="0" presId="urn:microsoft.com/office/officeart/2005/8/layout/hierarchy1"/>
    <dgm:cxn modelId="{74C6F707-2B51-48B7-BE69-404D702C438E}" type="presParOf" srcId="{5194CB1B-9F05-4E0A-99F4-968062F23E99}" destId="{80B93F7E-6111-4569-BD67-E7D51390F44E}" srcOrd="0" destOrd="0" presId="urn:microsoft.com/office/officeart/2005/8/layout/hierarchy1"/>
    <dgm:cxn modelId="{DAFF1234-4C7F-49C6-BFF2-14130A53F8FA}" type="presParOf" srcId="{5194CB1B-9F05-4E0A-99F4-968062F23E99}" destId="{42000228-D706-4466-A155-BDCB9C173DAE}" srcOrd="1" destOrd="0" presId="urn:microsoft.com/office/officeart/2005/8/layout/hierarchy1"/>
    <dgm:cxn modelId="{446DF611-A0A9-4AD7-9D9B-22ACF79C428A}" type="presParOf" srcId="{D1E84CD6-676C-4C60-BD9E-4A7168A320ED}" destId="{D3527749-4B00-4C22-9C5F-9607AFAA1FF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BFAF3-4F61-4BF0-8819-7EECCC2F7996}">
      <dsp:nvSpPr>
        <dsp:cNvPr id="0" name=""/>
        <dsp:cNvSpPr/>
      </dsp:nvSpPr>
      <dsp:spPr>
        <a:xfrm>
          <a:off x="6745316" y="2311273"/>
          <a:ext cx="1218236" cy="283415"/>
        </a:xfrm>
        <a:custGeom>
          <a:avLst/>
          <a:gdLst/>
          <a:ahLst/>
          <a:cxnLst/>
          <a:rect l="0" t="0" r="0" b="0"/>
          <a:pathLst>
            <a:path>
              <a:moveTo>
                <a:pt x="0" y="0"/>
              </a:moveTo>
              <a:lnTo>
                <a:pt x="0" y="193139"/>
              </a:lnTo>
              <a:lnTo>
                <a:pt x="1218236" y="193139"/>
              </a:lnTo>
              <a:lnTo>
                <a:pt x="1218236"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2E927-C13E-402E-9652-A185AFFCBBC7}">
      <dsp:nvSpPr>
        <dsp:cNvPr id="0" name=""/>
        <dsp:cNvSpPr/>
      </dsp:nvSpPr>
      <dsp:spPr>
        <a:xfrm>
          <a:off x="6699596" y="2311273"/>
          <a:ext cx="91440" cy="283415"/>
        </a:xfrm>
        <a:custGeom>
          <a:avLst/>
          <a:gdLst/>
          <a:ahLst/>
          <a:cxnLst/>
          <a:rect l="0" t="0" r="0" b="0"/>
          <a:pathLst>
            <a:path>
              <a:moveTo>
                <a:pt x="45720" y="0"/>
              </a:moveTo>
              <a:lnTo>
                <a:pt x="45720" y="193139"/>
              </a:lnTo>
              <a:lnTo>
                <a:pt x="72908" y="193139"/>
              </a:lnTo>
              <a:lnTo>
                <a:pt x="72908"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A870F0-60CD-477F-9BF8-AABFC1514B59}">
      <dsp:nvSpPr>
        <dsp:cNvPr id="0" name=""/>
        <dsp:cNvSpPr/>
      </dsp:nvSpPr>
      <dsp:spPr>
        <a:xfrm>
          <a:off x="5581457" y="2311273"/>
          <a:ext cx="1163859" cy="283415"/>
        </a:xfrm>
        <a:custGeom>
          <a:avLst/>
          <a:gdLst/>
          <a:ahLst/>
          <a:cxnLst/>
          <a:rect l="0" t="0" r="0" b="0"/>
          <a:pathLst>
            <a:path>
              <a:moveTo>
                <a:pt x="1163859" y="0"/>
              </a:moveTo>
              <a:lnTo>
                <a:pt x="1163859" y="193139"/>
              </a:lnTo>
              <a:lnTo>
                <a:pt x="0" y="193139"/>
              </a:lnTo>
              <a:lnTo>
                <a:pt x="0"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E6AC76-F4E9-41A6-95AF-A60EC4CD6C85}">
      <dsp:nvSpPr>
        <dsp:cNvPr id="0" name=""/>
        <dsp:cNvSpPr/>
      </dsp:nvSpPr>
      <dsp:spPr>
        <a:xfrm>
          <a:off x="4598976" y="1409054"/>
          <a:ext cx="2146340" cy="283415"/>
        </a:xfrm>
        <a:custGeom>
          <a:avLst/>
          <a:gdLst/>
          <a:ahLst/>
          <a:cxnLst/>
          <a:rect l="0" t="0" r="0" b="0"/>
          <a:pathLst>
            <a:path>
              <a:moveTo>
                <a:pt x="0" y="0"/>
              </a:moveTo>
              <a:lnTo>
                <a:pt x="0" y="193139"/>
              </a:lnTo>
              <a:lnTo>
                <a:pt x="2146340" y="193139"/>
              </a:lnTo>
              <a:lnTo>
                <a:pt x="2146340" y="283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2B5D3-88E2-4E1A-B43E-C4DBCEACF148}">
      <dsp:nvSpPr>
        <dsp:cNvPr id="0" name=""/>
        <dsp:cNvSpPr/>
      </dsp:nvSpPr>
      <dsp:spPr>
        <a:xfrm>
          <a:off x="4009391" y="1409054"/>
          <a:ext cx="589584" cy="283415"/>
        </a:xfrm>
        <a:custGeom>
          <a:avLst/>
          <a:gdLst/>
          <a:ahLst/>
          <a:cxnLst/>
          <a:rect l="0" t="0" r="0" b="0"/>
          <a:pathLst>
            <a:path>
              <a:moveTo>
                <a:pt x="589584" y="0"/>
              </a:moveTo>
              <a:lnTo>
                <a:pt x="589584" y="193139"/>
              </a:lnTo>
              <a:lnTo>
                <a:pt x="0" y="193139"/>
              </a:lnTo>
              <a:lnTo>
                <a:pt x="0" y="283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4B3A3A-F2FA-4203-98E5-93749BC9506E}">
      <dsp:nvSpPr>
        <dsp:cNvPr id="0" name=""/>
        <dsp:cNvSpPr/>
      </dsp:nvSpPr>
      <dsp:spPr>
        <a:xfrm>
          <a:off x="2440205" y="2311273"/>
          <a:ext cx="1950203" cy="283415"/>
        </a:xfrm>
        <a:custGeom>
          <a:avLst/>
          <a:gdLst/>
          <a:ahLst/>
          <a:cxnLst/>
          <a:rect l="0" t="0" r="0" b="0"/>
          <a:pathLst>
            <a:path>
              <a:moveTo>
                <a:pt x="0" y="0"/>
              </a:moveTo>
              <a:lnTo>
                <a:pt x="0" y="193139"/>
              </a:lnTo>
              <a:lnTo>
                <a:pt x="1950203" y="193139"/>
              </a:lnTo>
              <a:lnTo>
                <a:pt x="1950203"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B5F1C-87EE-48B1-A11C-5F5D670DDC81}">
      <dsp:nvSpPr>
        <dsp:cNvPr id="0" name=""/>
        <dsp:cNvSpPr/>
      </dsp:nvSpPr>
      <dsp:spPr>
        <a:xfrm>
          <a:off x="2440205" y="2311273"/>
          <a:ext cx="759156" cy="283415"/>
        </a:xfrm>
        <a:custGeom>
          <a:avLst/>
          <a:gdLst/>
          <a:ahLst/>
          <a:cxnLst/>
          <a:rect l="0" t="0" r="0" b="0"/>
          <a:pathLst>
            <a:path>
              <a:moveTo>
                <a:pt x="0" y="0"/>
              </a:moveTo>
              <a:lnTo>
                <a:pt x="0" y="193139"/>
              </a:lnTo>
              <a:lnTo>
                <a:pt x="759156" y="193139"/>
              </a:lnTo>
              <a:lnTo>
                <a:pt x="759156"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B7CCE4-744B-44F1-ABB7-2BB00D56A8C9}">
      <dsp:nvSpPr>
        <dsp:cNvPr id="0" name=""/>
        <dsp:cNvSpPr/>
      </dsp:nvSpPr>
      <dsp:spPr>
        <a:xfrm>
          <a:off x="1940221" y="2311273"/>
          <a:ext cx="499984" cy="283415"/>
        </a:xfrm>
        <a:custGeom>
          <a:avLst/>
          <a:gdLst/>
          <a:ahLst/>
          <a:cxnLst/>
          <a:rect l="0" t="0" r="0" b="0"/>
          <a:pathLst>
            <a:path>
              <a:moveTo>
                <a:pt x="499984" y="0"/>
              </a:moveTo>
              <a:lnTo>
                <a:pt x="499984" y="193139"/>
              </a:lnTo>
              <a:lnTo>
                <a:pt x="0" y="193139"/>
              </a:lnTo>
              <a:lnTo>
                <a:pt x="0"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A5D61-40D8-4A7A-8F5F-A55371B399E9}">
      <dsp:nvSpPr>
        <dsp:cNvPr id="0" name=""/>
        <dsp:cNvSpPr/>
      </dsp:nvSpPr>
      <dsp:spPr>
        <a:xfrm>
          <a:off x="585541" y="2311273"/>
          <a:ext cx="1854664" cy="283415"/>
        </a:xfrm>
        <a:custGeom>
          <a:avLst/>
          <a:gdLst/>
          <a:ahLst/>
          <a:cxnLst/>
          <a:rect l="0" t="0" r="0" b="0"/>
          <a:pathLst>
            <a:path>
              <a:moveTo>
                <a:pt x="1854664" y="0"/>
              </a:moveTo>
              <a:lnTo>
                <a:pt x="1854664" y="193139"/>
              </a:lnTo>
              <a:lnTo>
                <a:pt x="0" y="193139"/>
              </a:lnTo>
              <a:lnTo>
                <a:pt x="0" y="283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5EC5D-DAFE-4CB5-A23B-9E46048AF529}">
      <dsp:nvSpPr>
        <dsp:cNvPr id="0" name=""/>
        <dsp:cNvSpPr/>
      </dsp:nvSpPr>
      <dsp:spPr>
        <a:xfrm>
          <a:off x="2440205" y="1409054"/>
          <a:ext cx="2158770" cy="283415"/>
        </a:xfrm>
        <a:custGeom>
          <a:avLst/>
          <a:gdLst/>
          <a:ahLst/>
          <a:cxnLst/>
          <a:rect l="0" t="0" r="0" b="0"/>
          <a:pathLst>
            <a:path>
              <a:moveTo>
                <a:pt x="2158770" y="0"/>
              </a:moveTo>
              <a:lnTo>
                <a:pt x="2158770" y="193139"/>
              </a:lnTo>
              <a:lnTo>
                <a:pt x="0" y="193139"/>
              </a:lnTo>
              <a:lnTo>
                <a:pt x="0" y="283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4B8F8-B4D2-4511-8BCC-E8176BDB323C}">
      <dsp:nvSpPr>
        <dsp:cNvPr id="0" name=""/>
        <dsp:cNvSpPr/>
      </dsp:nvSpPr>
      <dsp:spPr>
        <a:xfrm>
          <a:off x="3771129" y="790251"/>
          <a:ext cx="1655693"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D63FF-4712-4CCC-A327-BB33264D1767}">
      <dsp:nvSpPr>
        <dsp:cNvPr id="0" name=""/>
        <dsp:cNvSpPr/>
      </dsp:nvSpPr>
      <dsp:spPr>
        <a:xfrm>
          <a:off x="3879406" y="893114"/>
          <a:ext cx="1655693"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err="1" smtClean="0"/>
            <a:t>CertiOS</a:t>
          </a:r>
          <a:endParaRPr lang="zh-CN" altLang="en-US" sz="2800" b="1" kern="1200" dirty="0"/>
        </a:p>
      </dsp:txBody>
      <dsp:txXfrm>
        <a:off x="3897530" y="911238"/>
        <a:ext cx="1619445" cy="582555"/>
      </dsp:txXfrm>
    </dsp:sp>
    <dsp:sp modelId="{9CDA4573-7C68-4932-875D-C46F5BAAAD1A}">
      <dsp:nvSpPr>
        <dsp:cNvPr id="0" name=""/>
        <dsp:cNvSpPr/>
      </dsp:nvSpPr>
      <dsp:spPr>
        <a:xfrm>
          <a:off x="1651016" y="1692470"/>
          <a:ext cx="1578377"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681ED-3815-4013-901F-1DEFF1D46CFF}">
      <dsp:nvSpPr>
        <dsp:cNvPr id="0" name=""/>
        <dsp:cNvSpPr/>
      </dsp:nvSpPr>
      <dsp:spPr>
        <a:xfrm>
          <a:off x="1759293" y="1795333"/>
          <a:ext cx="1578377"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t>framework</a:t>
          </a:r>
          <a:endParaRPr lang="zh-CN" altLang="en-US" sz="2000" b="1" kern="1200" dirty="0"/>
        </a:p>
      </dsp:txBody>
      <dsp:txXfrm>
        <a:off x="1777417" y="1813457"/>
        <a:ext cx="1542129" cy="582555"/>
      </dsp:txXfrm>
    </dsp:sp>
    <dsp:sp modelId="{A5E9185C-C7B7-4702-BB7C-C332ACA9B28B}">
      <dsp:nvSpPr>
        <dsp:cNvPr id="0" name=""/>
        <dsp:cNvSpPr/>
      </dsp:nvSpPr>
      <dsp:spPr>
        <a:xfrm>
          <a:off x="2755" y="2594688"/>
          <a:ext cx="1165572"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E852E-945F-4F17-A3DF-A45A13FD3BFE}">
      <dsp:nvSpPr>
        <dsp:cNvPr id="0" name=""/>
        <dsp:cNvSpPr/>
      </dsp:nvSpPr>
      <dsp:spPr>
        <a:xfrm>
          <a:off x="111032" y="2697552"/>
          <a:ext cx="1165572"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machine</a:t>
          </a:r>
          <a:endParaRPr lang="zh-CN" altLang="en-US" sz="1800" kern="1200" dirty="0"/>
        </a:p>
      </dsp:txBody>
      <dsp:txXfrm>
        <a:off x="129156" y="2715676"/>
        <a:ext cx="1129324" cy="582555"/>
      </dsp:txXfrm>
    </dsp:sp>
    <dsp:sp modelId="{7DE9B99E-2446-4A04-A69B-D6B65692B6F9}">
      <dsp:nvSpPr>
        <dsp:cNvPr id="0" name=""/>
        <dsp:cNvSpPr/>
      </dsp:nvSpPr>
      <dsp:spPr>
        <a:xfrm>
          <a:off x="1384881" y="2594688"/>
          <a:ext cx="1110679"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76DB7-BB1F-4969-B70C-B415EDC193CD}">
      <dsp:nvSpPr>
        <dsp:cNvPr id="0" name=""/>
        <dsp:cNvSpPr/>
      </dsp:nvSpPr>
      <dsp:spPr>
        <a:xfrm>
          <a:off x="1493158" y="2697552"/>
          <a:ext cx="1110679"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CN" sz="1700" kern="1200" dirty="0" smtClean="0"/>
            <a:t>simulation</a:t>
          </a:r>
          <a:endParaRPr lang="zh-CN" altLang="en-US" sz="1700" kern="1200" dirty="0"/>
        </a:p>
      </dsp:txBody>
      <dsp:txXfrm>
        <a:off x="1511282" y="2715676"/>
        <a:ext cx="1074431" cy="582555"/>
      </dsp:txXfrm>
    </dsp:sp>
    <dsp:sp modelId="{6EA9CAEE-EDFD-47C4-AD94-40C366FF7449}">
      <dsp:nvSpPr>
        <dsp:cNvPr id="0" name=""/>
        <dsp:cNvSpPr/>
      </dsp:nvSpPr>
      <dsp:spPr>
        <a:xfrm>
          <a:off x="2712114" y="2594688"/>
          <a:ext cx="974493"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8E077-5534-4011-B4E6-81E4A1646AE3}">
      <dsp:nvSpPr>
        <dsp:cNvPr id="0" name=""/>
        <dsp:cNvSpPr/>
      </dsp:nvSpPr>
      <dsp:spPr>
        <a:xfrm>
          <a:off x="2820391" y="2697552"/>
          <a:ext cx="974493"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logic</a:t>
          </a:r>
          <a:endParaRPr lang="zh-CN" altLang="en-US" sz="1800" kern="1200" dirty="0"/>
        </a:p>
      </dsp:txBody>
      <dsp:txXfrm>
        <a:off x="2838515" y="2715676"/>
        <a:ext cx="938245" cy="582555"/>
      </dsp:txXfrm>
    </dsp:sp>
    <dsp:sp modelId="{DF8A46F0-B604-4C4A-8D87-136D75E1B347}">
      <dsp:nvSpPr>
        <dsp:cNvPr id="0" name=""/>
        <dsp:cNvSpPr/>
      </dsp:nvSpPr>
      <dsp:spPr>
        <a:xfrm>
          <a:off x="3903162" y="2594688"/>
          <a:ext cx="974493"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D5510-0F89-4478-B6A9-9FA68B0447CD}">
      <dsp:nvSpPr>
        <dsp:cNvPr id="0" name=""/>
        <dsp:cNvSpPr/>
      </dsp:nvSpPr>
      <dsp:spPr>
        <a:xfrm>
          <a:off x="4011439" y="2697552"/>
          <a:ext cx="974493"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theory</a:t>
          </a:r>
          <a:endParaRPr lang="zh-CN" altLang="en-US" sz="1800" kern="1200" dirty="0"/>
        </a:p>
      </dsp:txBody>
      <dsp:txXfrm>
        <a:off x="4029563" y="2715676"/>
        <a:ext cx="938245" cy="582555"/>
      </dsp:txXfrm>
    </dsp:sp>
    <dsp:sp modelId="{E058462A-CAA8-47AE-A3AD-25C6153999B0}">
      <dsp:nvSpPr>
        <dsp:cNvPr id="0" name=""/>
        <dsp:cNvSpPr/>
      </dsp:nvSpPr>
      <dsp:spPr>
        <a:xfrm>
          <a:off x="3445948" y="1692470"/>
          <a:ext cx="1126884"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6A787-7D70-4EF1-9B4A-4BD8638B6E28}">
      <dsp:nvSpPr>
        <dsp:cNvPr id="0" name=""/>
        <dsp:cNvSpPr/>
      </dsp:nvSpPr>
      <dsp:spPr>
        <a:xfrm>
          <a:off x="3554225" y="1795333"/>
          <a:ext cx="1126884"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t>tactics</a:t>
          </a:r>
          <a:endParaRPr lang="zh-CN" altLang="en-US" sz="2000" b="1" kern="1200" dirty="0"/>
        </a:p>
      </dsp:txBody>
      <dsp:txXfrm>
        <a:off x="3572349" y="1813457"/>
        <a:ext cx="1090636" cy="582555"/>
      </dsp:txXfrm>
    </dsp:sp>
    <dsp:sp modelId="{C54F53B6-7F90-4F6E-8668-BC674D399D68}">
      <dsp:nvSpPr>
        <dsp:cNvPr id="0" name=""/>
        <dsp:cNvSpPr/>
      </dsp:nvSpPr>
      <dsp:spPr>
        <a:xfrm>
          <a:off x="5970886" y="1692470"/>
          <a:ext cx="1548860"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5A77E-20B0-41E0-AD28-9369A84C64D3}">
      <dsp:nvSpPr>
        <dsp:cNvPr id="0" name=""/>
        <dsp:cNvSpPr/>
      </dsp:nvSpPr>
      <dsp:spPr>
        <a:xfrm>
          <a:off x="6079163" y="1795333"/>
          <a:ext cx="1548860"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err="1" smtClean="0"/>
            <a:t>certiucos</a:t>
          </a:r>
          <a:endParaRPr lang="zh-CN" altLang="en-US" sz="2000" b="1" kern="1200" dirty="0"/>
        </a:p>
      </dsp:txBody>
      <dsp:txXfrm>
        <a:off x="6097287" y="1813457"/>
        <a:ext cx="1512612" cy="582555"/>
      </dsp:txXfrm>
    </dsp:sp>
    <dsp:sp modelId="{D1A23500-9EF3-47F6-86DB-0B553BA7E34C}">
      <dsp:nvSpPr>
        <dsp:cNvPr id="0" name=""/>
        <dsp:cNvSpPr/>
      </dsp:nvSpPr>
      <dsp:spPr>
        <a:xfrm>
          <a:off x="5094210" y="2594688"/>
          <a:ext cx="974493"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81349-A2D1-41C9-98A4-9BA315984261}">
      <dsp:nvSpPr>
        <dsp:cNvPr id="0" name=""/>
        <dsp:cNvSpPr/>
      </dsp:nvSpPr>
      <dsp:spPr>
        <a:xfrm>
          <a:off x="5202487" y="2697552"/>
          <a:ext cx="974493"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code</a:t>
          </a:r>
          <a:endParaRPr lang="zh-CN" altLang="en-US" sz="1800" kern="1200" dirty="0"/>
        </a:p>
      </dsp:txBody>
      <dsp:txXfrm>
        <a:off x="5220611" y="2715676"/>
        <a:ext cx="938245" cy="582555"/>
      </dsp:txXfrm>
    </dsp:sp>
    <dsp:sp modelId="{25D59B10-2A62-41AD-8A55-FA61D90FF249}">
      <dsp:nvSpPr>
        <dsp:cNvPr id="0" name=""/>
        <dsp:cNvSpPr/>
      </dsp:nvSpPr>
      <dsp:spPr>
        <a:xfrm>
          <a:off x="6285258" y="2594688"/>
          <a:ext cx="974493"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A4F74-7C24-4F87-BDA7-C456A3838C19}">
      <dsp:nvSpPr>
        <dsp:cNvPr id="0" name=""/>
        <dsp:cNvSpPr/>
      </dsp:nvSpPr>
      <dsp:spPr>
        <a:xfrm>
          <a:off x="6393535" y="2697552"/>
          <a:ext cx="974493"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spec</a:t>
          </a:r>
          <a:endParaRPr lang="zh-CN" altLang="en-US" sz="1800" kern="1200" dirty="0"/>
        </a:p>
      </dsp:txBody>
      <dsp:txXfrm>
        <a:off x="6411659" y="2715676"/>
        <a:ext cx="938245" cy="582555"/>
      </dsp:txXfrm>
    </dsp:sp>
    <dsp:sp modelId="{80B93F7E-6111-4569-BD67-E7D51390F44E}">
      <dsp:nvSpPr>
        <dsp:cNvPr id="0" name=""/>
        <dsp:cNvSpPr/>
      </dsp:nvSpPr>
      <dsp:spPr>
        <a:xfrm>
          <a:off x="7476306" y="2594688"/>
          <a:ext cx="974493" cy="618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00228-D706-4466-A155-BDCB9C173DAE}">
      <dsp:nvSpPr>
        <dsp:cNvPr id="0" name=""/>
        <dsp:cNvSpPr/>
      </dsp:nvSpPr>
      <dsp:spPr>
        <a:xfrm>
          <a:off x="7584583" y="2697552"/>
          <a:ext cx="974493" cy="618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proofs</a:t>
          </a:r>
          <a:endParaRPr lang="zh-CN" altLang="en-US" sz="1800" kern="1200" dirty="0"/>
        </a:p>
      </dsp:txBody>
      <dsp:txXfrm>
        <a:off x="7602707" y="2715676"/>
        <a:ext cx="938245" cy="5825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B2B45-910F-42CB-B5D2-A1C828B6EBAD}" type="datetimeFigureOut">
              <a:rPr lang="zh-CN" altLang="en-US" smtClean="0"/>
              <a:t>2017-12-15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C1436-1D62-4278-9598-72737C191C75}" type="slidenum">
              <a:rPr lang="zh-CN" altLang="en-US" smtClean="0"/>
              <a:t>‹#›</a:t>
            </a:fld>
            <a:endParaRPr lang="zh-CN" altLang="en-US"/>
          </a:p>
        </p:txBody>
      </p:sp>
    </p:spTree>
    <p:extLst>
      <p:ext uri="{BB962C8B-B14F-4D97-AF65-F5344CB8AC3E}">
        <p14:creationId xmlns:p14="http://schemas.microsoft.com/office/powerpoint/2010/main" val="205791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C1436-1D62-4278-9598-72737C191C75}" type="slidenum">
              <a:rPr lang="zh-CN" altLang="en-US" smtClean="0"/>
              <a:t>1</a:t>
            </a:fld>
            <a:endParaRPr lang="zh-CN" altLang="en-US"/>
          </a:p>
        </p:txBody>
      </p:sp>
    </p:spTree>
    <p:extLst>
      <p:ext uri="{BB962C8B-B14F-4D97-AF65-F5344CB8AC3E}">
        <p14:creationId xmlns:p14="http://schemas.microsoft.com/office/powerpoint/2010/main" val="385426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p:spPr>
        <p:txBody>
          <a:bodyPr/>
          <a:lstStyle/>
          <a:p>
            <a:r>
              <a:rPr lang="en-US" altLang="zh-CN" dirty="0" smtClean="0"/>
              <a:t>OS correctness can be formally defined as contextual refinement between O and S, O is for the concrete implementations, and S is for their abstract primitives. And it says, for all applications, the set of observable behaviors of running applications with O is the subset of those of running applications with S. </a:t>
            </a:r>
            <a:endParaRPr lang="zh-CN" altLang="zh-CN" dirty="0" smtClean="0"/>
          </a:p>
        </p:txBody>
      </p:sp>
      <p:sp>
        <p:nvSpPr>
          <p:cNvPr id="2867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01D7ED-6F8B-426B-A225-1C1B674AC00B}" type="slidenum">
              <a:rPr lang="zh-CN" altLang="en-US" smtClean="0"/>
              <a:pPr/>
              <a:t>23</a:t>
            </a:fld>
            <a:endParaRPr lang="zh-CN" altLang="en-US" smtClean="0"/>
          </a:p>
        </p:txBody>
      </p:sp>
    </p:spTree>
    <p:extLst>
      <p:ext uri="{BB962C8B-B14F-4D97-AF65-F5344CB8AC3E}">
        <p14:creationId xmlns:p14="http://schemas.microsoft.com/office/powerpoint/2010/main" val="154707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r>
              <a:rPr lang="en-US" altLang="zh-CN" dirty="0" smtClean="0"/>
              <a:t>Therefore the first part of our framework is the modelling of the two machines, where a practical C subset has been formalized for implement our target OS kernel. The second part is our program logic for proving the contextual refinement. The third part is our coq tactics for automated verification support.  In the rest of my talk, I am going to focus on the program logic. </a:t>
            </a:r>
            <a:endParaRPr lang="zh-CN" altLang="zh-CN" dirty="0" smtClean="0"/>
          </a:p>
        </p:txBody>
      </p:sp>
      <p:sp>
        <p:nvSpPr>
          <p:cNvPr id="348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A67E86-6069-4252-86DA-2E434C967847}" type="slidenum">
              <a:rPr lang="zh-CN" altLang="en-US" smtClean="0"/>
              <a:pPr/>
              <a:t>27</a:t>
            </a:fld>
            <a:endParaRPr lang="en-US" altLang="zh-CN" smtClean="0"/>
          </a:p>
        </p:txBody>
      </p:sp>
    </p:spTree>
    <p:extLst>
      <p:ext uri="{BB962C8B-B14F-4D97-AF65-F5344CB8AC3E}">
        <p14:creationId xmlns:p14="http://schemas.microsoft.com/office/powerpoint/2010/main" val="284684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p:spPr>
        <p:txBody>
          <a:bodyPr/>
          <a:lstStyle/>
          <a:p>
            <a:r>
              <a:rPr lang="zh-CN" altLang="en-US" dirty="0" smtClean="0"/>
              <a:t>应用层程序员在进行系统编程的时候需要调用系统</a:t>
            </a:r>
            <a:r>
              <a:rPr lang="en-US" altLang="zh-CN" dirty="0" smtClean="0"/>
              <a:t>API</a:t>
            </a:r>
            <a:r>
              <a:rPr lang="zh-CN" altLang="en-US" dirty="0" smtClean="0"/>
              <a:t>，但应用层程序员只知道系统</a:t>
            </a:r>
            <a:r>
              <a:rPr lang="en-US" altLang="zh-CN" dirty="0" smtClean="0"/>
              <a:t>API</a:t>
            </a:r>
            <a:r>
              <a:rPr lang="zh-CN" altLang="en-US" dirty="0" smtClean="0"/>
              <a:t>的规范，而不需要去了解系统</a:t>
            </a:r>
            <a:r>
              <a:rPr lang="en-US" altLang="zh-CN" dirty="0" smtClean="0"/>
              <a:t>API</a:t>
            </a:r>
            <a:r>
              <a:rPr lang="zh-CN" altLang="en-US" dirty="0" smtClean="0"/>
              <a:t>的具体实现。如果假设应用层代码使用</a:t>
            </a:r>
            <a:r>
              <a:rPr lang="en-US" altLang="zh-CN" dirty="0" smtClean="0"/>
              <a:t>C</a:t>
            </a:r>
            <a:r>
              <a:rPr lang="zh-CN" altLang="en-US" dirty="0" smtClean="0"/>
              <a:t>语言编写，那么高层代码实际上就是</a:t>
            </a:r>
            <a:r>
              <a:rPr lang="en-US" altLang="zh-CN" dirty="0" smtClean="0"/>
              <a:t>C</a:t>
            </a:r>
            <a:r>
              <a:rPr lang="zh-CN" altLang="en-US" dirty="0" smtClean="0"/>
              <a:t>代码加上抽象</a:t>
            </a:r>
            <a:r>
              <a:rPr lang="en-US" altLang="zh-CN" dirty="0" smtClean="0"/>
              <a:t>API</a:t>
            </a:r>
            <a:r>
              <a:rPr lang="zh-CN" altLang="en-US" dirty="0" smtClean="0"/>
              <a:t>规范，而高层机器模型就是</a:t>
            </a:r>
            <a:r>
              <a:rPr lang="en-US" altLang="zh-CN" dirty="0" smtClean="0"/>
              <a:t>C</a:t>
            </a:r>
            <a:r>
              <a:rPr lang="zh-CN" altLang="en-US" dirty="0" smtClean="0"/>
              <a:t>语言编程模型其中加上扩展后的</a:t>
            </a:r>
            <a:r>
              <a:rPr lang="en-US" altLang="zh-CN" dirty="0" smtClean="0"/>
              <a:t>API</a:t>
            </a:r>
            <a:r>
              <a:rPr lang="zh-CN" altLang="en-US" dirty="0" smtClean="0"/>
              <a:t>。</a:t>
            </a:r>
            <a:endParaRPr lang="en-US" altLang="zh-CN" dirty="0" smtClean="0"/>
          </a:p>
          <a:p>
            <a:r>
              <a:rPr lang="zh-CN" altLang="en-US" dirty="0" smtClean="0"/>
              <a:t>但实际上我们知道，大多是操作系统</a:t>
            </a:r>
            <a:r>
              <a:rPr lang="en-US" altLang="zh-CN" dirty="0" smtClean="0"/>
              <a:t>API</a:t>
            </a:r>
            <a:r>
              <a:rPr lang="zh-CN" altLang="en-US" dirty="0" smtClean="0"/>
              <a:t>在底层实际上是通过</a:t>
            </a:r>
            <a:r>
              <a:rPr lang="en-US" altLang="zh-CN" dirty="0" smtClean="0"/>
              <a:t>C</a:t>
            </a:r>
            <a:r>
              <a:rPr lang="zh-CN" altLang="en-US" dirty="0" smtClean="0"/>
              <a:t>语言内嵌汇编来实现的，所以底层机器模型也就可以理解为</a:t>
            </a:r>
            <a:r>
              <a:rPr lang="en-US" altLang="zh-CN" dirty="0" smtClean="0"/>
              <a:t>C</a:t>
            </a:r>
            <a:r>
              <a:rPr lang="zh-CN" altLang="en-US" dirty="0" smtClean="0"/>
              <a:t>语言内嵌汇编的编程模型。</a:t>
            </a:r>
            <a:endParaRPr lang="en-US" altLang="zh-CN" dirty="0" smtClean="0"/>
          </a:p>
          <a:p>
            <a:endParaRPr lang="en-US" altLang="zh-CN" dirty="0" smtClean="0"/>
          </a:p>
          <a:p>
            <a:r>
              <a:rPr lang="zh-CN" altLang="en-US" dirty="0" smtClean="0"/>
              <a:t>实际上应用程序可以用各种不同的语言实现，这里为了方便我们这里都假定应用程序是用</a:t>
            </a:r>
            <a:r>
              <a:rPr lang="en-US" altLang="zh-CN" dirty="0" smtClean="0"/>
              <a:t>C</a:t>
            </a:r>
            <a:r>
              <a:rPr lang="zh-CN" altLang="en-US" dirty="0" smtClean="0"/>
              <a:t>语言来实现的。</a:t>
            </a:r>
            <a:endParaRPr lang="en-US" altLang="zh-CN" dirty="0" smtClean="0"/>
          </a:p>
        </p:txBody>
      </p:sp>
      <p:sp>
        <p:nvSpPr>
          <p:cNvPr id="2253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276896-3E69-4213-A8B2-DA0A60F5364E}" type="slidenum">
              <a:rPr lang="zh-CN" altLang="en-US" smtClean="0"/>
              <a:pPr/>
              <a:t>28</a:t>
            </a:fld>
            <a:endParaRPr lang="en-US" altLang="zh-CN" smtClean="0"/>
          </a:p>
        </p:txBody>
      </p:sp>
    </p:spTree>
    <p:extLst>
      <p:ext uri="{BB962C8B-B14F-4D97-AF65-F5344CB8AC3E}">
        <p14:creationId xmlns:p14="http://schemas.microsoft.com/office/powerpoint/2010/main" val="187954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r>
              <a:rPr lang="en-US" altLang="zh-CN" dirty="0" smtClean="0"/>
              <a:t>Therefore the first part of our framework is the modelling of the two machines, where a practical C subset has been formalized for implement our target OS kernel. The second part is our program logic for proving the contextual refinement. The third part is our coq tactics for automated verification support.  In the rest of my talk, I am going to focus on the program logic. </a:t>
            </a:r>
            <a:endParaRPr lang="zh-CN" altLang="zh-CN" dirty="0" smtClean="0"/>
          </a:p>
        </p:txBody>
      </p:sp>
      <p:sp>
        <p:nvSpPr>
          <p:cNvPr id="348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A67E86-6069-4252-86DA-2E434C967847}" type="slidenum">
              <a:rPr lang="zh-CN" altLang="en-US" smtClean="0"/>
              <a:pPr/>
              <a:t>29</a:t>
            </a:fld>
            <a:endParaRPr lang="en-US" altLang="zh-CN" smtClean="0"/>
          </a:p>
        </p:txBody>
      </p:sp>
    </p:spTree>
    <p:extLst>
      <p:ext uri="{BB962C8B-B14F-4D97-AF65-F5344CB8AC3E}">
        <p14:creationId xmlns:p14="http://schemas.microsoft.com/office/powerpoint/2010/main" val="114877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所以我们的底层内核程序语言包含了</a:t>
            </a:r>
            <a:r>
              <a:rPr lang="en-US" altLang="zh-CN" dirty="0" smtClean="0"/>
              <a:t>C</a:t>
            </a:r>
            <a:r>
              <a:rPr lang="zh-CN" altLang="en-US" dirty="0" smtClean="0"/>
              <a:t>语言程序语句和一些抽象汇编原语。</a:t>
            </a:r>
            <a:endParaRPr lang="en-US" altLang="zh-CN" dirty="0" smtClean="0"/>
          </a:p>
          <a:p>
            <a:r>
              <a:rPr lang="zh-CN" altLang="en-US" dirty="0" smtClean="0"/>
              <a:t>相应的我们还对底层程序状态做了相应的扩展，加入了这些汇编原语会去访问的汇编程序状态。</a:t>
            </a:r>
            <a:endParaRPr lang="en-US" altLang="zh-CN" dirty="0" smtClean="0"/>
          </a:p>
          <a:p>
            <a:r>
              <a:rPr lang="zh-CN" altLang="en-US" dirty="0" smtClean="0"/>
              <a:t>不同任务代码之间的切换是通过汇编原语</a:t>
            </a:r>
            <a:r>
              <a:rPr lang="en-US" altLang="zh-CN" dirty="0" smtClean="0"/>
              <a:t>switch</a:t>
            </a:r>
            <a:r>
              <a:rPr lang="zh-CN" altLang="en-US" dirty="0" smtClean="0"/>
              <a:t>来实现的</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A1345905-976B-44A9-A775-8613F02EDDCA}" type="slidenum">
              <a:rPr lang="zh-CN" altLang="en-US" smtClean="0">
                <a:solidFill>
                  <a:srgbClr val="000000"/>
                </a:solidFill>
              </a:rPr>
              <a:pPr>
                <a:defRPr/>
              </a:pPr>
              <a:t>30</a:t>
            </a:fld>
            <a:endParaRPr lang="en-US" altLang="zh-CN">
              <a:solidFill>
                <a:srgbClr val="000000"/>
              </a:solidFill>
            </a:endParaRPr>
          </a:p>
        </p:txBody>
      </p:sp>
    </p:spTree>
    <p:extLst>
      <p:ext uri="{BB962C8B-B14F-4D97-AF65-F5344CB8AC3E}">
        <p14:creationId xmlns:p14="http://schemas.microsoft.com/office/powerpoint/2010/main" val="56182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我们支持</a:t>
            </a:r>
            <a:r>
              <a:rPr lang="en-US" altLang="zh-CN" dirty="0" smtClean="0"/>
              <a:t>C</a:t>
            </a:r>
            <a:r>
              <a:rPr lang="zh-CN" altLang="en-US" dirty="0" smtClean="0"/>
              <a:t>语言的大多数特性，例如赋值语句，循环语句，条件分支语句，函数调用等等。没有包含不太常用的语句，例如，</a:t>
            </a:r>
            <a:r>
              <a:rPr lang="en-US" altLang="zh-CN" dirty="0" err="1" smtClean="0"/>
              <a:t>goto</a:t>
            </a:r>
            <a:r>
              <a:rPr lang="zh-CN" altLang="en-US" dirty="0" smtClean="0"/>
              <a:t>语句；</a:t>
            </a:r>
            <a:r>
              <a:rPr lang="en-US" altLang="zh-CN" dirty="0" smtClean="0"/>
              <a:t>C</a:t>
            </a:r>
            <a:r>
              <a:rPr lang="zh-CN" altLang="en-US" dirty="0" smtClean="0"/>
              <a:t>语言的共用体等等。</a:t>
            </a:r>
            <a:endParaRPr lang="en-US" altLang="zh-CN" dirty="0" smtClean="0"/>
          </a:p>
          <a:p>
            <a:r>
              <a:rPr lang="zh-CN" altLang="en-US" dirty="0" smtClean="0"/>
              <a:t>又由于我们需要支持多任务，所以我们的</a:t>
            </a:r>
            <a:r>
              <a:rPr lang="en-US" altLang="zh-CN" dirty="0" smtClean="0"/>
              <a:t>C</a:t>
            </a:r>
            <a:r>
              <a:rPr lang="zh-CN" altLang="en-US" dirty="0" smtClean="0"/>
              <a:t>语言机器模型包括多任务共享的内存和全局符号表。这里全局符号表保存了全局变量的相关信息。还有每个任务自己的局部符号表，保存了每个任务的局部变量的相关信息。</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为了反映中断可以发生在任意两个机器指令之间，程序语句的执行和表达式计算都必须是和机器指令相同的粒度。底层机器模型采用和</a:t>
            </a:r>
            <a:r>
              <a:rPr lang="en-US" altLang="zh-CN" sz="1200" b="0" i="0" u="none" strike="noStrike" kern="1200" baseline="0" dirty="0" err="1" smtClean="0">
                <a:solidFill>
                  <a:schemeClr val="tx1"/>
                </a:solidFill>
                <a:latin typeface="Arial" panose="020B0604020202020204" pitchFamily="34" charset="0"/>
                <a:ea typeface="+mn-ea"/>
                <a:cs typeface="Arial" panose="020B0604020202020204" pitchFamily="34" charset="0"/>
              </a:rPr>
              <a:t>CompCertTSO</a:t>
            </a:r>
            <a:r>
              <a:rPr lang="en-US" altLang="zh-CN" sz="1200" b="0" i="0" u="none" strike="noStrike" kern="1200" baseline="0" dirty="0" smtClean="0">
                <a:solidFill>
                  <a:schemeClr val="tx1"/>
                </a:solidFill>
                <a:latin typeface="Arial" panose="020B0604020202020204" pitchFamily="34" charset="0"/>
                <a:ea typeface="+mn-ea"/>
                <a:cs typeface="Arial" panose="020B0604020202020204" pitchFamily="34" charset="0"/>
              </a:rPr>
              <a:t> [48] </a:t>
            </a:r>
            <a:r>
              <a:rPr lang="zh-CN"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类似的小步操作语义</a:t>
            </a:r>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A1345905-976B-44A9-A775-8613F02EDDCA}" type="slidenum">
              <a:rPr lang="zh-CN" altLang="en-US" smtClean="0"/>
              <a:pPr>
                <a:defRPr/>
              </a:pPr>
              <a:t>31</a:t>
            </a:fld>
            <a:endParaRPr lang="en-US" altLang="zh-CN"/>
          </a:p>
        </p:txBody>
      </p:sp>
    </p:spTree>
    <p:extLst>
      <p:ext uri="{BB962C8B-B14F-4D97-AF65-F5344CB8AC3E}">
        <p14:creationId xmlns:p14="http://schemas.microsoft.com/office/powerpoint/2010/main" val="229777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高层规范语言的特点是要求在规范中显示指出何时需要进行任务调度，这样可以方便我们验证任务调度相关的性质，例如：该系统内核调度策略到底是基于任务优先级的，还是</a:t>
            </a:r>
            <a:r>
              <a:rPr lang="en-US" altLang="zh-CN" dirty="0" smtClean="0"/>
              <a:t>round robin</a:t>
            </a:r>
            <a:r>
              <a:rPr lang="zh-CN" altLang="en-US" dirty="0" smtClean="0"/>
              <a:t>的。</a:t>
            </a:r>
            <a:endParaRPr lang="zh-CN" altLang="en-US" dirty="0"/>
          </a:p>
        </p:txBody>
      </p:sp>
      <p:sp>
        <p:nvSpPr>
          <p:cNvPr id="4" name="灯片编号占位符 3"/>
          <p:cNvSpPr>
            <a:spLocks noGrp="1"/>
          </p:cNvSpPr>
          <p:nvPr>
            <p:ph type="sldNum" sz="quarter" idx="10"/>
          </p:nvPr>
        </p:nvSpPr>
        <p:spPr/>
        <p:txBody>
          <a:bodyPr/>
          <a:lstStyle/>
          <a:p>
            <a:pPr>
              <a:defRPr/>
            </a:pPr>
            <a:fld id="{A1345905-976B-44A9-A775-8613F02EDDCA}" type="slidenum">
              <a:rPr lang="zh-CN" altLang="en-US" smtClean="0"/>
              <a:pPr>
                <a:defRPr/>
              </a:pPr>
              <a:t>33</a:t>
            </a:fld>
            <a:endParaRPr lang="en-US" altLang="zh-CN"/>
          </a:p>
        </p:txBody>
      </p:sp>
    </p:spTree>
    <p:extLst>
      <p:ext uri="{BB962C8B-B14F-4D97-AF65-F5344CB8AC3E}">
        <p14:creationId xmlns:p14="http://schemas.microsoft.com/office/powerpoint/2010/main" val="389766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idx="1"/>
          </p:nvPr>
        </p:nvSpPr>
        <p:spPr>
          <a:noFill/>
        </p:spPr>
        <p:txBody>
          <a:bodyPr/>
          <a:lstStyle/>
          <a:p>
            <a:r>
              <a:rPr lang="en-US" altLang="zh-CN" dirty="0" smtClean="0"/>
              <a:t>Then we need to write the specification code for the API with our specification language.  </a:t>
            </a:r>
            <a:endParaRPr lang="zh-CN" altLang="zh-CN" dirty="0" smtClean="0"/>
          </a:p>
          <a:p>
            <a:r>
              <a:rPr lang="en-US" altLang="zh-CN" dirty="0" smtClean="0"/>
              <a:t>According the low-level implementation, we can write the specification code like this: it specifies two possible cases with a non-deterministic choice statement. The top specifies the error case when the argument ticks is 0, while the bottom defines the atomic behavior of updating the status of the current task from </a:t>
            </a:r>
            <a:r>
              <a:rPr lang="zh-CN" altLang="zh-CN" dirty="0" smtClean="0"/>
              <a:t>“</a:t>
            </a:r>
            <a:r>
              <a:rPr lang="en-US" altLang="zh-CN" dirty="0" smtClean="0"/>
              <a:t>ready</a:t>
            </a:r>
            <a:r>
              <a:rPr lang="zh-CN" altLang="zh-CN" dirty="0" smtClean="0"/>
              <a:t>”</a:t>
            </a:r>
            <a:r>
              <a:rPr lang="en-US" altLang="zh-CN" dirty="0" smtClean="0"/>
              <a:t> to “waiting" with the duration set to ticks when ticks is greater than 0, and the following abstract “</a:t>
            </a:r>
            <a:r>
              <a:rPr lang="en-US" altLang="zh-CN" dirty="0" err="1" smtClean="0"/>
              <a:t>sched</a:t>
            </a:r>
            <a:r>
              <a:rPr lang="en-US" altLang="zh-CN" dirty="0" smtClean="0"/>
              <a:t>” command switches to another ready task, following the scheduling policy specified by the abstract scheduler. How to prove the refinement?</a:t>
            </a:r>
            <a:endParaRPr lang="zh-CN" altLang="zh-CN" dirty="0" smtClean="0"/>
          </a:p>
        </p:txBody>
      </p:sp>
      <p:sp>
        <p:nvSpPr>
          <p:cNvPr id="911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B06BA4-67E3-465C-A56E-45DE81DFCA12}" type="slidenum">
              <a:rPr lang="zh-CN" altLang="en-US" smtClean="0">
                <a:solidFill>
                  <a:srgbClr val="000000"/>
                </a:solidFill>
              </a:rPr>
              <a:pPr/>
              <a:t>34</a:t>
            </a:fld>
            <a:endParaRPr lang="en-US" altLang="zh-CN" smtClean="0">
              <a:solidFill>
                <a:srgbClr val="000000"/>
              </a:solidFill>
            </a:endParaRPr>
          </a:p>
        </p:txBody>
      </p:sp>
    </p:spTree>
    <p:extLst>
      <p:ext uri="{BB962C8B-B14F-4D97-AF65-F5344CB8AC3E}">
        <p14:creationId xmlns:p14="http://schemas.microsoft.com/office/powerpoint/2010/main" val="3328115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r>
              <a:rPr lang="en-US" altLang="zh-CN" dirty="0" smtClean="0"/>
              <a:t>Therefore the first part of our framework is the modelling of the two machines, where a practical C subset has been formalized for implement our target OS kernel. The second part is our program logic for proving the contextual refinement. The third part is our coq tactics for automated verification support.  In the rest of my talk, I am going to focus on the program logic. </a:t>
            </a:r>
            <a:endParaRPr lang="zh-CN" altLang="zh-CN" dirty="0" smtClean="0"/>
          </a:p>
        </p:txBody>
      </p:sp>
      <p:sp>
        <p:nvSpPr>
          <p:cNvPr id="348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A67E86-6069-4252-86DA-2E434C967847}" type="slidenum">
              <a:rPr lang="zh-CN" altLang="en-US" smtClean="0"/>
              <a:pPr/>
              <a:t>35</a:t>
            </a:fld>
            <a:endParaRPr lang="en-US" altLang="zh-CN" smtClean="0"/>
          </a:p>
        </p:txBody>
      </p:sp>
    </p:spTree>
    <p:extLst>
      <p:ext uri="{BB962C8B-B14F-4D97-AF65-F5344CB8AC3E}">
        <p14:creationId xmlns:p14="http://schemas.microsoft.com/office/powerpoint/2010/main" val="3877931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p:spPr>
        <p:txBody>
          <a:bodyPr/>
          <a:lstStyle/>
          <a:p>
            <a:r>
              <a:rPr lang="en-US" altLang="zh-CN" smtClean="0"/>
              <a:t>Here is our approach for developing the program logic, first we use relational program logic to prove simulation relation which implies refinement, and ownership-transfer semantics is used to reason about multi-level interrupts, then we combine the above two for our relational program logic, which is able to prove contextual refinement of concurrent kernel programs involved with multi-level interrupts. First let us discuss the simulation.</a:t>
            </a:r>
            <a:endParaRPr lang="zh-CN" altLang="zh-CN" smtClean="0"/>
          </a:p>
        </p:txBody>
      </p:sp>
      <p:sp>
        <p:nvSpPr>
          <p:cNvPr id="3686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9C9D59-BCA0-4ED4-BC2F-E057FD31162A}" type="slidenum">
              <a:rPr lang="zh-CN" altLang="en-US" smtClean="0"/>
              <a:pPr/>
              <a:t>36</a:t>
            </a:fld>
            <a:endParaRPr lang="en-US" altLang="zh-CN" smtClean="0"/>
          </a:p>
        </p:txBody>
      </p:sp>
    </p:spTree>
    <p:extLst>
      <p:ext uri="{BB962C8B-B14F-4D97-AF65-F5344CB8AC3E}">
        <p14:creationId xmlns:p14="http://schemas.microsoft.com/office/powerpoint/2010/main" val="428152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p:spPr>
      </p:sp>
      <p:sp>
        <p:nvSpPr>
          <p:cNvPr id="8195" name="备注占位符 2"/>
          <p:cNvSpPr>
            <a:spLocks noGrp="1"/>
          </p:cNvSpPr>
          <p:nvPr>
            <p:ph type="body" idx="1"/>
          </p:nvPr>
        </p:nvSpPr>
        <p:spPr>
          <a:noFill/>
        </p:spPr>
        <p:txBody>
          <a:bodyPr/>
          <a:lstStyle/>
          <a:p>
            <a:r>
              <a:rPr lang="zh-CN" altLang="en-US" dirty="0" smtClean="0"/>
              <a:t>计算机系统通常由硬件、操作系统和应用程序构成，作为操作系统底层软件，它的安全性和可靠性对整个计算机系统安全性至关重要，是构建高可信计算机系统的基本前提。</a:t>
            </a:r>
            <a:endParaRPr lang="zh-CN" altLang="zh-CN" dirty="0" smtClean="0"/>
          </a:p>
        </p:txBody>
      </p:sp>
      <p:sp>
        <p:nvSpPr>
          <p:cNvPr id="819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37A651-3396-4217-8CE4-2B3265841768}" type="slidenum">
              <a:rPr lang="zh-CN" altLang="en-US" smtClean="0">
                <a:solidFill>
                  <a:srgbClr val="000000"/>
                </a:solidFill>
              </a:rPr>
              <a:pPr/>
              <a:t>10</a:t>
            </a:fld>
            <a:endParaRPr lang="en-US" altLang="zh-CN" smtClean="0">
              <a:solidFill>
                <a:srgbClr val="000000"/>
              </a:solidFill>
            </a:endParaRPr>
          </a:p>
        </p:txBody>
      </p:sp>
    </p:spTree>
    <p:extLst>
      <p:ext uri="{BB962C8B-B14F-4D97-AF65-F5344CB8AC3E}">
        <p14:creationId xmlns:p14="http://schemas.microsoft.com/office/powerpoint/2010/main" val="78895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p:spPr>
        <p:txBody>
          <a:bodyPr/>
          <a:lstStyle/>
          <a:p>
            <a:r>
              <a:rPr lang="en-US" altLang="zh-CN" smtClean="0"/>
              <a:t>We can prove refinement by establishing the simulation relation between O and S, and the simulation relation guarantees the consistency between the two levels to be preserved at each step.</a:t>
            </a:r>
            <a:endParaRPr lang="zh-CN" altLang="en-US" smtClean="0"/>
          </a:p>
        </p:txBody>
      </p:sp>
      <p:sp>
        <p:nvSpPr>
          <p:cNvPr id="3891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B313B9-535B-4D20-A916-8050944EF48E}" type="slidenum">
              <a:rPr lang="zh-CN" altLang="en-US" smtClean="0"/>
              <a:pPr/>
              <a:t>37</a:t>
            </a:fld>
            <a:endParaRPr lang="en-US" altLang="zh-CN" smtClean="0"/>
          </a:p>
        </p:txBody>
      </p:sp>
    </p:spTree>
    <p:extLst>
      <p:ext uri="{BB962C8B-B14F-4D97-AF65-F5344CB8AC3E}">
        <p14:creationId xmlns:p14="http://schemas.microsoft.com/office/powerpoint/2010/main" val="53916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p:spPr>
        <p:txBody>
          <a:bodyPr/>
          <a:lstStyle/>
          <a:p>
            <a:r>
              <a:rPr lang="en-US" altLang="zh-CN" smtClean="0"/>
              <a:t>To verify concurrent kernels, the interrupts and multitasking should be considered in the simulation relation. The low-level execution of O might be interrupted by an interrupt handler, then switches to another task. An interrupt requests are non-deterministic and the execution of another  are also non-deterministic,  then the low-level behavior of O are non-deterministic. Then how to establish the simulation relation between O and S?  How to do compositional verification?</a:t>
            </a:r>
            <a:endParaRPr lang="zh-CN" altLang="zh-CN" smtClean="0"/>
          </a:p>
          <a:p>
            <a:r>
              <a:rPr lang="en-US" altLang="zh-CN" smtClean="0"/>
              <a:t> </a:t>
            </a:r>
            <a:endParaRPr lang="zh-CN" altLang="zh-CN" smtClean="0"/>
          </a:p>
          <a:p>
            <a:endParaRPr lang="en-US" altLang="zh-CN" smtClean="0"/>
          </a:p>
        </p:txBody>
      </p:sp>
      <p:sp>
        <p:nvSpPr>
          <p:cNvPr id="4096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E9E917-28BA-4F6A-B25A-EFC9E55374C6}" type="slidenum">
              <a:rPr lang="zh-CN" altLang="en-US" smtClean="0"/>
              <a:pPr/>
              <a:t>38</a:t>
            </a:fld>
            <a:endParaRPr lang="en-US" altLang="zh-CN" smtClean="0"/>
          </a:p>
        </p:txBody>
      </p:sp>
    </p:spTree>
    <p:extLst>
      <p:ext uri="{BB962C8B-B14F-4D97-AF65-F5344CB8AC3E}">
        <p14:creationId xmlns:p14="http://schemas.microsoft.com/office/powerpoint/2010/main" val="282518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p:spPr>
        <p:txBody>
          <a:bodyPr/>
          <a:lstStyle/>
          <a:p>
            <a:r>
              <a:rPr lang="en-US" altLang="zh-CN" smtClean="0"/>
              <a:t>To verify concurrent kernels, the interrupts and multitasking should be considered in the simulation relation. The low-level execution of O might be interrupted by an interrupt handler, then switches to another task. An interrupt requests are non-deterministic and the execution of another  are also non-deterministic,  then the low-level behavior of O are non-deterministic. Then how to establish the simulation relation between O and S?  How to do compositional verification?</a:t>
            </a:r>
            <a:endParaRPr lang="zh-CN" altLang="zh-CN" smtClean="0"/>
          </a:p>
          <a:p>
            <a:r>
              <a:rPr lang="en-US" altLang="zh-CN" smtClean="0"/>
              <a:t> </a:t>
            </a:r>
            <a:endParaRPr lang="zh-CN" altLang="zh-CN" smtClean="0"/>
          </a:p>
          <a:p>
            <a:endParaRPr lang="en-US" altLang="zh-CN" smtClean="0"/>
          </a:p>
        </p:txBody>
      </p:sp>
      <p:sp>
        <p:nvSpPr>
          <p:cNvPr id="4096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E9E917-28BA-4F6A-B25A-EFC9E55374C6}" type="slidenum">
              <a:rPr lang="zh-CN" altLang="en-US" smtClean="0"/>
              <a:pPr/>
              <a:t>39</a:t>
            </a:fld>
            <a:endParaRPr lang="en-US" altLang="zh-CN" smtClean="0"/>
          </a:p>
        </p:txBody>
      </p:sp>
    </p:spTree>
    <p:extLst>
      <p:ext uri="{BB962C8B-B14F-4D97-AF65-F5344CB8AC3E}">
        <p14:creationId xmlns:p14="http://schemas.microsoft.com/office/powerpoint/2010/main" val="90680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p:spPr>
        <p:txBody>
          <a:bodyPr/>
          <a:lstStyle/>
          <a:p>
            <a:r>
              <a:rPr lang="en-US" altLang="zh-CN" dirty="0" smtClean="0"/>
              <a:t>Then the simulation relation can be established like this, initially, the low-level and high-level are consistent by satisfying the invariant I, then each step guarantees not to break the invariant, and we assume that environment steps do not break the invariant either. Our solution comes from by adapting the existing compositional simulation relation </a:t>
            </a:r>
            <a:r>
              <a:rPr lang="en-US" altLang="zh-CN" dirty="0" err="1" smtClean="0"/>
              <a:t>RGSim</a:t>
            </a:r>
            <a:r>
              <a:rPr lang="en-US" altLang="zh-CN" dirty="0" smtClean="0"/>
              <a:t> and the relational program logic.   </a:t>
            </a:r>
            <a:endParaRPr lang="zh-CN" altLang="zh-CN" dirty="0" smtClean="0"/>
          </a:p>
          <a:p>
            <a:endParaRPr lang="en-US" altLang="zh-CN" dirty="0" smtClean="0"/>
          </a:p>
        </p:txBody>
      </p:sp>
      <p:sp>
        <p:nvSpPr>
          <p:cNvPr id="4506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285A73-2D3C-413F-92F7-60B8BCBEDFC4}" type="slidenum">
              <a:rPr lang="zh-CN" altLang="en-US" smtClean="0"/>
              <a:pPr/>
              <a:t>40</a:t>
            </a:fld>
            <a:endParaRPr lang="en-US" altLang="zh-CN" smtClean="0"/>
          </a:p>
        </p:txBody>
      </p:sp>
    </p:spTree>
    <p:extLst>
      <p:ext uri="{BB962C8B-B14F-4D97-AF65-F5344CB8AC3E}">
        <p14:creationId xmlns:p14="http://schemas.microsoft.com/office/powerpoint/2010/main" val="1989285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r>
              <a:rPr lang="en-US" altLang="zh-CN" dirty="0" smtClean="0"/>
              <a:t>Therefore the first part of our framework is the modelling of the two machines, where a practical C subset has been formalized for implement our target OS kernel. The second part is our program logic for proving the contextual refinement. The third part is our coq tactics for automated verification support.  In the rest of my talk, I am going to focus on the program logic. </a:t>
            </a:r>
            <a:endParaRPr lang="zh-CN" altLang="zh-CN" dirty="0" smtClean="0"/>
          </a:p>
        </p:txBody>
      </p:sp>
      <p:sp>
        <p:nvSpPr>
          <p:cNvPr id="348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A67E86-6069-4252-86DA-2E434C967847}" type="slidenum">
              <a:rPr lang="zh-CN" altLang="en-US" smtClean="0"/>
              <a:pPr/>
              <a:t>42</a:t>
            </a:fld>
            <a:endParaRPr lang="en-US" altLang="zh-CN" smtClean="0"/>
          </a:p>
        </p:txBody>
      </p:sp>
    </p:spTree>
    <p:extLst>
      <p:ext uri="{BB962C8B-B14F-4D97-AF65-F5344CB8AC3E}">
        <p14:creationId xmlns:p14="http://schemas.microsoft.com/office/powerpoint/2010/main" val="366699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idx="1"/>
          </p:nvPr>
        </p:nvSpPr>
        <p:spPr>
          <a:noFill/>
        </p:spPr>
        <p:txBody>
          <a:bodyPr/>
          <a:lstStyle/>
          <a:p>
            <a:r>
              <a:rPr lang="en-US" altLang="zh-CN" dirty="0" smtClean="0"/>
              <a:t>Then we need to write the specification code for the API with our specification language.  </a:t>
            </a:r>
            <a:endParaRPr lang="zh-CN" altLang="zh-CN" dirty="0" smtClean="0"/>
          </a:p>
          <a:p>
            <a:r>
              <a:rPr lang="en-US" altLang="zh-CN" dirty="0" smtClean="0"/>
              <a:t>According the low-level implementation, we can write the specification code like this: it specifies two possible cases with a non-deterministic choice statement. The top specifies the error case when the argument ticks is 0, while the bottom defines the atomic behavior of updating the status of the current task from </a:t>
            </a:r>
            <a:r>
              <a:rPr lang="zh-CN" altLang="zh-CN" dirty="0" smtClean="0"/>
              <a:t>“</a:t>
            </a:r>
            <a:r>
              <a:rPr lang="en-US" altLang="zh-CN" dirty="0" smtClean="0"/>
              <a:t>ready</a:t>
            </a:r>
            <a:r>
              <a:rPr lang="zh-CN" altLang="zh-CN" dirty="0" smtClean="0"/>
              <a:t>”</a:t>
            </a:r>
            <a:r>
              <a:rPr lang="en-US" altLang="zh-CN" dirty="0" smtClean="0"/>
              <a:t> to “waiting" with the duration set to ticks when ticks is greater than 0, and the following abstract “</a:t>
            </a:r>
            <a:r>
              <a:rPr lang="en-US" altLang="zh-CN" dirty="0" err="1" smtClean="0"/>
              <a:t>sched</a:t>
            </a:r>
            <a:r>
              <a:rPr lang="en-US" altLang="zh-CN" dirty="0" smtClean="0"/>
              <a:t>” command switches to another ready task, following the scheduling policy specified by the abstract scheduler. How to prove the refinement?</a:t>
            </a:r>
            <a:endParaRPr lang="zh-CN" altLang="zh-CN" dirty="0" smtClean="0"/>
          </a:p>
        </p:txBody>
      </p:sp>
      <p:sp>
        <p:nvSpPr>
          <p:cNvPr id="911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B06BA4-67E3-465C-A56E-45DE81DFCA12}" type="slidenum">
              <a:rPr lang="zh-CN" altLang="en-US" smtClean="0">
                <a:solidFill>
                  <a:srgbClr val="000000"/>
                </a:solidFill>
              </a:rPr>
              <a:pPr/>
              <a:t>44</a:t>
            </a:fld>
            <a:endParaRPr lang="en-US" altLang="zh-CN" smtClean="0">
              <a:solidFill>
                <a:srgbClr val="000000"/>
              </a:solidFill>
            </a:endParaRPr>
          </a:p>
        </p:txBody>
      </p:sp>
    </p:spTree>
    <p:extLst>
      <p:ext uri="{BB962C8B-B14F-4D97-AF65-F5344CB8AC3E}">
        <p14:creationId xmlns:p14="http://schemas.microsoft.com/office/powerpoint/2010/main" val="108988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p:spPr>
        <p:txBody>
          <a:bodyPr/>
          <a:lstStyle/>
          <a:p>
            <a:r>
              <a:rPr lang="en-US" altLang="zh-CN" dirty="0" smtClean="0"/>
              <a:t>Therefore the first part of our framework is the modelling of the two machines, where a practical C subset has been formalized for implement our target OS kernel. The second part is our program logic for proving the contextual refinement. The third part is our coq tactics for automated verification support.  In the rest of my talk, I am going to focus on the program logic. </a:t>
            </a:r>
            <a:endParaRPr lang="zh-CN" altLang="zh-CN" dirty="0" smtClean="0"/>
          </a:p>
        </p:txBody>
      </p:sp>
      <p:sp>
        <p:nvSpPr>
          <p:cNvPr id="348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A67E86-6069-4252-86DA-2E434C967847}" type="slidenum">
              <a:rPr lang="zh-CN" altLang="en-US" smtClean="0"/>
              <a:pPr/>
              <a:t>57</a:t>
            </a:fld>
            <a:endParaRPr lang="en-US" altLang="zh-CN" smtClean="0"/>
          </a:p>
        </p:txBody>
      </p:sp>
    </p:spTree>
    <p:extLst>
      <p:ext uri="{BB962C8B-B14F-4D97-AF65-F5344CB8AC3E}">
        <p14:creationId xmlns:p14="http://schemas.microsoft.com/office/powerpoint/2010/main" val="4098780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p:spPr>
      </p:sp>
      <p:sp>
        <p:nvSpPr>
          <p:cNvPr id="100355" name="备注占位符 2"/>
          <p:cNvSpPr>
            <a:spLocks noGrp="1"/>
          </p:cNvSpPr>
          <p:nvPr>
            <p:ph type="body" idx="1"/>
          </p:nvPr>
        </p:nvSpPr>
        <p:spPr>
          <a:noFill/>
        </p:spPr>
        <p:txBody>
          <a:bodyPr/>
          <a:lstStyle/>
          <a:p>
            <a:r>
              <a:rPr lang="en-US" altLang="zh-CN" smtClean="0"/>
              <a:t>The Coq implementation contains around 210,000 lines of code and proofs, and the work takes us around 5.5 person years.</a:t>
            </a:r>
            <a:endParaRPr lang="zh-CN" altLang="zh-CN" smtClean="0"/>
          </a:p>
        </p:txBody>
      </p:sp>
      <p:sp>
        <p:nvSpPr>
          <p:cNvPr id="10035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77D59C-5725-44E1-9253-1612498BEFF0}" type="slidenum">
              <a:rPr lang="zh-CN" altLang="en-US" smtClean="0"/>
              <a:pPr/>
              <a:t>59</a:t>
            </a:fld>
            <a:endParaRPr lang="zh-CN" altLang="en-US" smtClean="0"/>
          </a:p>
        </p:txBody>
      </p:sp>
    </p:spTree>
    <p:extLst>
      <p:ext uri="{BB962C8B-B14F-4D97-AF65-F5344CB8AC3E}">
        <p14:creationId xmlns:p14="http://schemas.microsoft.com/office/powerpoint/2010/main" val="2333995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发现其中存在</a:t>
            </a:r>
            <a:r>
              <a:rPr lang="en-US" altLang="zh-CN" dirty="0" smtClean="0"/>
              <a:t>Bug</a:t>
            </a:r>
            <a:endParaRPr lang="zh-CN" altLang="en-US" dirty="0"/>
          </a:p>
        </p:txBody>
      </p:sp>
      <p:sp>
        <p:nvSpPr>
          <p:cNvPr id="4" name="灯片编号占位符 3"/>
          <p:cNvSpPr>
            <a:spLocks noGrp="1"/>
          </p:cNvSpPr>
          <p:nvPr>
            <p:ph type="sldNum" sz="quarter" idx="10"/>
          </p:nvPr>
        </p:nvSpPr>
        <p:spPr/>
        <p:txBody>
          <a:bodyPr/>
          <a:lstStyle/>
          <a:p>
            <a:fld id="{56C0D05A-0A7C-4C70-9C63-B44203E10D57}" type="slidenum">
              <a:rPr lang="zh-CN" altLang="en-US" smtClean="0"/>
              <a:t>61</a:t>
            </a:fld>
            <a:endParaRPr lang="zh-CN" altLang="en-US"/>
          </a:p>
        </p:txBody>
      </p:sp>
    </p:spTree>
    <p:extLst>
      <p:ext uri="{BB962C8B-B14F-4D97-AF65-F5344CB8AC3E}">
        <p14:creationId xmlns:p14="http://schemas.microsoft.com/office/powerpoint/2010/main" val="68341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p:spPr>
        <p:txBody>
          <a:bodyPr/>
          <a:lstStyle/>
          <a:p>
            <a:r>
              <a:rPr lang="en-US" altLang="zh-CN" dirty="0" smtClean="0"/>
              <a:t>In summary, first we use contextual refinement to define OS correctness. Second we developed a verification framework for preemptive OS kernels by adapting </a:t>
            </a:r>
            <a:r>
              <a:rPr lang="en-US" altLang="zh-CN" dirty="0" err="1" smtClean="0"/>
              <a:t>RGSim</a:t>
            </a:r>
            <a:r>
              <a:rPr lang="en-US" altLang="zh-CN" dirty="0" smtClean="0"/>
              <a:t> for compositional refinement verification, and reasoning about multi-level interrupt handlers with owner-ship transfer semantics, then combing them together for a our CSL-style relational program logic. Finally we have applied our framework to verifying a commercial preemptive OS kernel. </a:t>
            </a:r>
            <a:endParaRPr lang="zh-CN" altLang="zh-CN" dirty="0" smtClean="0"/>
          </a:p>
        </p:txBody>
      </p:sp>
      <p:sp>
        <p:nvSpPr>
          <p:cNvPr id="778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7FB7D6-BBBB-4C1A-8EAC-F2942E8869FB}" type="slidenum">
              <a:rPr lang="zh-CN" altLang="en-US" smtClean="0"/>
              <a:pPr/>
              <a:t>62</a:t>
            </a:fld>
            <a:endParaRPr lang="en-US" altLang="zh-CN" smtClean="0"/>
          </a:p>
        </p:txBody>
      </p:sp>
    </p:spTree>
    <p:extLst>
      <p:ext uri="{BB962C8B-B14F-4D97-AF65-F5344CB8AC3E}">
        <p14:creationId xmlns:p14="http://schemas.microsoft.com/office/powerpoint/2010/main" val="303976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操作系统验证有许多的难点，嵌入式操作系统通常由</a:t>
            </a:r>
            <a:r>
              <a:rPr lang="en-US" altLang="zh-CN" dirty="0" smtClean="0"/>
              <a:t>C</a:t>
            </a:r>
            <a:r>
              <a:rPr lang="zh-CN" altLang="en-US" dirty="0" smtClean="0"/>
              <a:t>和内嵌汇编实现，内核并发执行，任务之间的抢占执行，硬件中断，操作系统内核代码量相对比较大，设备驱动和</a:t>
            </a:r>
            <a:r>
              <a:rPr lang="en-US" altLang="zh-CN" dirty="0" smtClean="0"/>
              <a:t>I/O</a:t>
            </a:r>
            <a:r>
              <a:rPr lang="zh-CN" altLang="en-US" dirty="0" smtClean="0"/>
              <a:t>等等，而这些特征中导致操作系统验证变得尤其困难的是任务抢占和硬件中断所产生的复杂并发执行</a:t>
            </a:r>
            <a:endParaRPr lang="zh-CN" altLang="en-US" dirty="0"/>
          </a:p>
        </p:txBody>
      </p:sp>
      <p:sp>
        <p:nvSpPr>
          <p:cNvPr id="4" name="灯片编号占位符 3"/>
          <p:cNvSpPr>
            <a:spLocks noGrp="1"/>
          </p:cNvSpPr>
          <p:nvPr>
            <p:ph type="sldNum" sz="quarter" idx="10"/>
          </p:nvPr>
        </p:nvSpPr>
        <p:spPr/>
        <p:txBody>
          <a:bodyPr/>
          <a:lstStyle/>
          <a:p>
            <a:fld id="{56C0D05A-0A7C-4C70-9C63-B44203E10D57}" type="slidenum">
              <a:rPr lang="zh-CN" altLang="en-US" smtClean="0"/>
              <a:t>11</a:t>
            </a:fld>
            <a:endParaRPr lang="zh-CN" altLang="en-US"/>
          </a:p>
        </p:txBody>
      </p:sp>
    </p:spTree>
    <p:extLst>
      <p:ext uri="{BB962C8B-B14F-4D97-AF65-F5344CB8AC3E}">
        <p14:creationId xmlns:p14="http://schemas.microsoft.com/office/powerpoint/2010/main" val="3381744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p:spPr>
        <p:txBody>
          <a:bodyPr/>
          <a:lstStyle/>
          <a:p>
            <a:r>
              <a:rPr lang="en-US" altLang="zh-CN" dirty="0" smtClean="0"/>
              <a:t>In summary, first we use contextual refinement to define OS correctness. Second we developed a verification framework for preemptive OS kernels by adapting </a:t>
            </a:r>
            <a:r>
              <a:rPr lang="en-US" altLang="zh-CN" dirty="0" err="1" smtClean="0"/>
              <a:t>RGSim</a:t>
            </a:r>
            <a:r>
              <a:rPr lang="en-US" altLang="zh-CN" dirty="0" smtClean="0"/>
              <a:t> for compositional refinement verification, and reasoning about multi-level interrupt handlers with owner-ship transfer semantics, then combing them together for a our CSL-style relational program logic. Finally we have applied our framework to verifying a commercial preemptive OS kernel. </a:t>
            </a:r>
            <a:endParaRPr lang="zh-CN" altLang="zh-CN" dirty="0" smtClean="0"/>
          </a:p>
        </p:txBody>
      </p:sp>
      <p:sp>
        <p:nvSpPr>
          <p:cNvPr id="778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7FB7D6-BBBB-4C1A-8EAC-F2942E8869FB}" type="slidenum">
              <a:rPr lang="zh-CN" altLang="en-US" smtClean="0"/>
              <a:pPr/>
              <a:t>63</a:t>
            </a:fld>
            <a:endParaRPr lang="en-US" altLang="zh-CN" smtClean="0"/>
          </a:p>
        </p:txBody>
      </p:sp>
    </p:spTree>
    <p:extLst>
      <p:ext uri="{BB962C8B-B14F-4D97-AF65-F5344CB8AC3E}">
        <p14:creationId xmlns:p14="http://schemas.microsoft.com/office/powerpoint/2010/main" val="395876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p:spPr>
        <p:txBody>
          <a:bodyPr/>
          <a:lstStyle/>
          <a:p>
            <a:endParaRPr lang="en-US" altLang="zh-CN" dirty="0" smtClean="0"/>
          </a:p>
        </p:txBody>
      </p:sp>
      <p:sp>
        <p:nvSpPr>
          <p:cNvPr id="143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6ED218-270A-41E2-85AC-E6EA7807991F}" type="slidenum">
              <a:rPr lang="zh-CN" altLang="en-US" smtClean="0">
                <a:solidFill>
                  <a:prstClr val="black"/>
                </a:solidFill>
              </a:rPr>
              <a:pPr/>
              <a:t>12</a:t>
            </a:fld>
            <a:endParaRPr lang="en-US" altLang="zh-CN" smtClean="0">
              <a:solidFill>
                <a:prstClr val="black"/>
              </a:solidFill>
            </a:endParaRPr>
          </a:p>
        </p:txBody>
      </p:sp>
    </p:spTree>
    <p:extLst>
      <p:ext uri="{BB962C8B-B14F-4D97-AF65-F5344CB8AC3E}">
        <p14:creationId xmlns:p14="http://schemas.microsoft.com/office/powerpoint/2010/main" val="200538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p:spPr>
      </p:sp>
      <p:sp>
        <p:nvSpPr>
          <p:cNvPr id="16387" name="备注占位符 2"/>
          <p:cNvSpPr>
            <a:spLocks noGrp="1"/>
          </p:cNvSpPr>
          <p:nvPr>
            <p:ph type="body" idx="1"/>
          </p:nvPr>
        </p:nvSpPr>
        <p:spPr>
          <a:noFill/>
        </p:spPr>
        <p:txBody>
          <a:bodyPr/>
          <a:lstStyle/>
          <a:p>
            <a:endParaRPr lang="zh-CN" altLang="zh-CN" dirty="0" smtClean="0"/>
          </a:p>
        </p:txBody>
      </p:sp>
      <p:sp>
        <p:nvSpPr>
          <p:cNvPr id="1638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663BD0-229B-4161-BFDC-1FD1B11C14C8}" type="slidenum">
              <a:rPr lang="zh-CN" altLang="en-US" smtClean="0">
                <a:solidFill>
                  <a:prstClr val="black"/>
                </a:solidFill>
              </a:rPr>
              <a:pPr/>
              <a:t>13</a:t>
            </a:fld>
            <a:endParaRPr lang="en-US" altLang="zh-CN" smtClean="0">
              <a:solidFill>
                <a:prstClr val="black"/>
              </a:solidFill>
            </a:endParaRPr>
          </a:p>
        </p:txBody>
      </p:sp>
    </p:spTree>
    <p:extLst>
      <p:ext uri="{BB962C8B-B14F-4D97-AF65-F5344CB8AC3E}">
        <p14:creationId xmlns:p14="http://schemas.microsoft.com/office/powerpoint/2010/main" val="81492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实际上只解决了编程接口的问题，没有解决服务的问题</a:t>
            </a:r>
            <a:endParaRPr lang="zh-CN" altLang="en-US" dirty="0"/>
          </a:p>
        </p:txBody>
      </p:sp>
      <p:sp>
        <p:nvSpPr>
          <p:cNvPr id="4" name="灯片编号占位符 3"/>
          <p:cNvSpPr>
            <a:spLocks noGrp="1"/>
          </p:cNvSpPr>
          <p:nvPr>
            <p:ph type="sldNum" sz="quarter" idx="10"/>
          </p:nvPr>
        </p:nvSpPr>
        <p:spPr/>
        <p:txBody>
          <a:bodyPr/>
          <a:lstStyle/>
          <a:p>
            <a:fld id="{CB9D4601-27C1-44F4-95EA-38B9FF4D04D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21009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p:spPr>
        <p:txBody>
          <a:bodyPr/>
          <a:lstStyle/>
          <a:p>
            <a:r>
              <a:rPr lang="zh-CN" altLang="en-US" dirty="0" smtClean="0"/>
              <a:t>应用层程序员在进行系统编程的时候需要调用系统</a:t>
            </a:r>
            <a:r>
              <a:rPr lang="en-US" altLang="zh-CN" dirty="0" smtClean="0"/>
              <a:t>API</a:t>
            </a:r>
            <a:r>
              <a:rPr lang="zh-CN" altLang="en-US" dirty="0" smtClean="0"/>
              <a:t>，但应用层程序员只知道系统</a:t>
            </a:r>
            <a:r>
              <a:rPr lang="en-US" altLang="zh-CN" dirty="0" smtClean="0"/>
              <a:t>API</a:t>
            </a:r>
            <a:r>
              <a:rPr lang="zh-CN" altLang="en-US" dirty="0" smtClean="0"/>
              <a:t>的规范，而不需要去了解系统</a:t>
            </a:r>
            <a:r>
              <a:rPr lang="en-US" altLang="zh-CN" dirty="0" smtClean="0"/>
              <a:t>API</a:t>
            </a:r>
            <a:r>
              <a:rPr lang="zh-CN" altLang="en-US" dirty="0" smtClean="0"/>
              <a:t>的具体实现。如果假设应用层代码使用</a:t>
            </a:r>
            <a:r>
              <a:rPr lang="en-US" altLang="zh-CN" dirty="0" smtClean="0"/>
              <a:t>C</a:t>
            </a:r>
            <a:r>
              <a:rPr lang="zh-CN" altLang="en-US" dirty="0" smtClean="0"/>
              <a:t>语言编写，那么高层代码实际上就是</a:t>
            </a:r>
            <a:r>
              <a:rPr lang="en-US" altLang="zh-CN" dirty="0" smtClean="0"/>
              <a:t>C</a:t>
            </a:r>
            <a:r>
              <a:rPr lang="zh-CN" altLang="en-US" dirty="0" smtClean="0"/>
              <a:t>代码加上抽象</a:t>
            </a:r>
            <a:r>
              <a:rPr lang="en-US" altLang="zh-CN" dirty="0" smtClean="0"/>
              <a:t>API</a:t>
            </a:r>
            <a:r>
              <a:rPr lang="zh-CN" altLang="en-US" dirty="0" smtClean="0"/>
              <a:t>规范，而高层机器模型就是</a:t>
            </a:r>
            <a:r>
              <a:rPr lang="en-US" altLang="zh-CN" dirty="0" smtClean="0"/>
              <a:t>C</a:t>
            </a:r>
            <a:r>
              <a:rPr lang="zh-CN" altLang="en-US" dirty="0" smtClean="0"/>
              <a:t>语言编程模型其中加上扩展后的</a:t>
            </a:r>
            <a:r>
              <a:rPr lang="en-US" altLang="zh-CN" dirty="0" smtClean="0"/>
              <a:t>API</a:t>
            </a:r>
            <a:r>
              <a:rPr lang="zh-CN" altLang="en-US" dirty="0" smtClean="0"/>
              <a:t>。</a:t>
            </a:r>
            <a:endParaRPr lang="en-US" altLang="zh-CN" dirty="0" smtClean="0"/>
          </a:p>
          <a:p>
            <a:r>
              <a:rPr lang="zh-CN" altLang="en-US" dirty="0" smtClean="0"/>
              <a:t>但实际上我们知道，大多是操作系统</a:t>
            </a:r>
            <a:r>
              <a:rPr lang="en-US" altLang="zh-CN" dirty="0" smtClean="0"/>
              <a:t>API</a:t>
            </a:r>
            <a:r>
              <a:rPr lang="zh-CN" altLang="en-US" dirty="0" smtClean="0"/>
              <a:t>在底层实际上是通过</a:t>
            </a:r>
            <a:r>
              <a:rPr lang="en-US" altLang="zh-CN" dirty="0" smtClean="0"/>
              <a:t>C</a:t>
            </a:r>
            <a:r>
              <a:rPr lang="zh-CN" altLang="en-US" dirty="0" smtClean="0"/>
              <a:t>语言内嵌汇编来实现的，所以底层机器模型也就可以理解为</a:t>
            </a:r>
            <a:r>
              <a:rPr lang="en-US" altLang="zh-CN" dirty="0" smtClean="0"/>
              <a:t>C</a:t>
            </a:r>
            <a:r>
              <a:rPr lang="zh-CN" altLang="en-US" dirty="0" smtClean="0"/>
              <a:t>语言内嵌汇编的编程模型。</a:t>
            </a:r>
            <a:endParaRPr lang="en-US" altLang="zh-CN" dirty="0" smtClean="0"/>
          </a:p>
          <a:p>
            <a:endParaRPr lang="en-US" altLang="zh-CN" dirty="0" smtClean="0"/>
          </a:p>
          <a:p>
            <a:r>
              <a:rPr lang="zh-CN" altLang="en-US" dirty="0" smtClean="0"/>
              <a:t>实际上应用程序可以用各种不同的语言实现，这里为了方便我们这里都假定应用程序是用</a:t>
            </a:r>
            <a:r>
              <a:rPr lang="en-US" altLang="zh-CN" dirty="0" smtClean="0"/>
              <a:t>C</a:t>
            </a:r>
            <a:r>
              <a:rPr lang="zh-CN" altLang="en-US" dirty="0" smtClean="0"/>
              <a:t>语言来实现的。</a:t>
            </a:r>
            <a:endParaRPr lang="en-US" altLang="zh-CN" dirty="0" smtClean="0"/>
          </a:p>
        </p:txBody>
      </p:sp>
      <p:sp>
        <p:nvSpPr>
          <p:cNvPr id="2253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276896-3E69-4213-A8B2-DA0A60F5364E}" type="slidenum">
              <a:rPr lang="zh-CN" altLang="en-US" smtClean="0"/>
              <a:pPr/>
              <a:t>18</a:t>
            </a:fld>
            <a:endParaRPr lang="en-US" altLang="zh-CN" smtClean="0"/>
          </a:p>
        </p:txBody>
      </p:sp>
    </p:spTree>
    <p:extLst>
      <p:ext uri="{BB962C8B-B14F-4D97-AF65-F5344CB8AC3E}">
        <p14:creationId xmlns:p14="http://schemas.microsoft.com/office/powerpoint/2010/main" val="427511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EFEFB2-B7B1-4E3B-B216-608ADD779717}"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56993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EFEFB2-B7B1-4E3B-B216-608ADD779717}"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65553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3591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154929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142538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799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180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506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447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612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02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2311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68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10099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3109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989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859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0B9DB-AF26-4CA2-981E-88B827CBA5B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32332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796D3-FA71-443D-B80C-7B2375ECD7C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4795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49BFA-6E5E-4FB4-A3DC-8BBD8F000C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9676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812E4C-D67F-4867-9484-93158F443FB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2032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4060E4-A490-4883-BA37-AD7FD1AB67D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96012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C42879-2E50-4EDB-8A9D-984CA65EA5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0682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9704C5-336C-416B-9512-06ACB8556D0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7936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4164164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58308-4BC9-4F98-B417-B61C631A956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5330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38416D-E8C3-49F0-8CBB-F52B85507ED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16156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E5638-D9C9-4374-BEB7-6407A47E902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00979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70B40-2C28-442A-9B22-AC0762CDA3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95230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C55E0-4354-453C-B8DF-1374370EC85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24987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CA8AA1-5DC2-42AE-9EE9-69F3CD322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51928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0B9DB-AF26-4CA2-981E-88B827CBA5B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96297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796D3-FA71-443D-B80C-7B2375ECD7C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18334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49BFA-6E5E-4FB4-A3DC-8BBD8F000C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1457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812E4C-D67F-4867-9484-93158F443FB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2950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605298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4060E4-A490-4883-BA37-AD7FD1AB67D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0898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C42879-2E50-4EDB-8A9D-984CA65EA5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3540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9704C5-336C-416B-9512-06ACB8556D0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57335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58308-4BC9-4F98-B417-B61C631A956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92522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38416D-E8C3-49F0-8CBB-F52B85507ED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52169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E5638-D9C9-4374-BEB7-6407A47E902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89717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70B40-2C28-442A-9B22-AC0762CDA3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7768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C55E0-4354-453C-B8DF-1374370EC85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88070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CA8AA1-5DC2-42AE-9EE9-69F3CD322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19171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581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91441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0377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4310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8570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58188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6265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848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1618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5534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3831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105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2548749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0B9DB-AF26-4CA2-981E-88B827CBA5B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03653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796D3-FA71-443D-B80C-7B2375ECD7C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57395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49BFA-6E5E-4FB4-A3DC-8BBD8F000C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83411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812E4C-D67F-4867-9484-93158F443FB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42373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4060E4-A490-4883-BA37-AD7FD1AB67D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097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C42879-2E50-4EDB-8A9D-984CA65EA5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56233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9704C5-336C-416B-9512-06ACB8556D0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58778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58308-4BC9-4F98-B417-B61C631A956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47767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38416D-E8C3-49F0-8CBB-F52B85507ED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0824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E5638-D9C9-4374-BEB7-6407A47E902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6132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4210859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70B40-2C28-442A-9B22-AC0762CDA3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889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C55E0-4354-453C-B8DF-1374370EC85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02885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CA8AA1-5DC2-42AE-9EE9-69F3CD322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21182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0B9DB-AF26-4CA2-981E-88B827CBA5B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14186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796D3-FA71-443D-B80C-7B2375ECD7C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43309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49BFA-6E5E-4FB4-A3DC-8BBD8F000C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67841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812E4C-D67F-4867-9484-93158F443FB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771848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4060E4-A490-4883-BA37-AD7FD1AB67D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080669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C42879-2E50-4EDB-8A9D-984CA65EA5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4587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9704C5-336C-416B-9512-06ACB8556D0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4958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3050603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58308-4BC9-4F98-B417-B61C631A956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3049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38416D-E8C3-49F0-8CBB-F52B85507ED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92348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E5638-D9C9-4374-BEB7-6407A47E902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317771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70B40-2C28-442A-9B22-AC0762CDA3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751411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C55E0-4354-453C-B8DF-1374370EC85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42023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CA8AA1-5DC2-42AE-9EE9-69F3CD322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22123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0B9DB-AF26-4CA2-981E-88B827CBA5B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46060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796D3-FA71-443D-B80C-7B2375ECD7C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273357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49BFA-6E5E-4FB4-A3DC-8BBD8F000C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573146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812E4C-D67F-4867-9484-93158F443FB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72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81BB082-A9F1-4E12-A608-97966D0F2F60}" type="datetimeFigureOut">
              <a:rPr lang="zh-CN" altLang="en-US" smtClean="0"/>
              <a:t>2017-12-15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4286066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4060E4-A490-4883-BA37-AD7FD1AB67D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303338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C42879-2E50-4EDB-8A9D-984CA65EA5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8199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9704C5-336C-416B-9512-06ACB8556D0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100985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58308-4BC9-4F98-B417-B61C631A956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4697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38416D-E8C3-49F0-8CBB-F52B85507ED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22857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E5638-D9C9-4374-BEB7-6407A47E902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015605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70B40-2C28-442A-9B22-AC0762CDA3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301899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C55E0-4354-453C-B8DF-1374370EC85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64733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CA8AA1-5DC2-42AE-9EE9-69F3CD322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313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BB082-A9F1-4E12-A608-97966D0F2F60}" type="datetimeFigureOut">
              <a:rPr lang="zh-CN" altLang="en-US" smtClean="0"/>
              <a:t>2017-12-15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50D9C-BBD0-42B7-9311-CA977336B5F3}" type="slidenum">
              <a:rPr lang="zh-CN" altLang="en-US" smtClean="0"/>
              <a:t>‹#›</a:t>
            </a:fld>
            <a:endParaRPr lang="zh-CN" altLang="en-US"/>
          </a:p>
        </p:txBody>
      </p:sp>
    </p:spTree>
    <p:extLst>
      <p:ext uri="{BB962C8B-B14F-4D97-AF65-F5344CB8AC3E}">
        <p14:creationId xmlns:p14="http://schemas.microsoft.com/office/powerpoint/2010/main" val="292578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7C1A7-38D4-4EDB-AD68-3394EBF628D3}"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8DF82-17F2-4D0E-BA76-FECDB0EB3C1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1229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fontAlgn="base">
              <a:spcBef>
                <a:spcPct val="0"/>
              </a:spcBef>
              <a:spcAft>
                <a:spcPct val="0"/>
              </a:spcAft>
              <a:defRPr/>
            </a:pPr>
            <a:fld id="{2546EBD5-354B-44DD-9049-332EE3AE5F79}"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775583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fontAlgn="base">
              <a:spcBef>
                <a:spcPct val="0"/>
              </a:spcBef>
              <a:spcAft>
                <a:spcPct val="0"/>
              </a:spcAft>
              <a:defRPr/>
            </a:pPr>
            <a:fld id="{2546EBD5-354B-44DD-9049-332EE3AE5F79}"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1085990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135B-8C93-4918-BABF-6687D01A3870}" type="datetimeFigureOut">
              <a:rPr lang="zh-CN" altLang="en-US" smtClean="0">
                <a:solidFill>
                  <a:prstClr val="black">
                    <a:tint val="75000"/>
                  </a:prstClr>
                </a:solidFill>
              </a:rPr>
              <a:pPr/>
              <a:t>2017-12-15</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09BEE-4A54-4A99-9FB6-E12E00FE35D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26210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fontAlgn="base">
              <a:spcBef>
                <a:spcPct val="0"/>
              </a:spcBef>
              <a:spcAft>
                <a:spcPct val="0"/>
              </a:spcAft>
              <a:defRPr/>
            </a:pPr>
            <a:fld id="{2546EBD5-354B-44DD-9049-332EE3AE5F79}"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919789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fontAlgn="base">
              <a:spcBef>
                <a:spcPct val="0"/>
              </a:spcBef>
              <a:spcAft>
                <a:spcPct val="0"/>
              </a:spcAft>
              <a:defRPr/>
            </a:pPr>
            <a:fld id="{2546EBD5-354B-44DD-9049-332EE3AE5F79}"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0054379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fontAlgn="base">
              <a:spcBef>
                <a:spcPct val="0"/>
              </a:spcBef>
              <a:spcAft>
                <a:spcPct val="0"/>
              </a:spcAft>
              <a:defRPr/>
            </a:pPr>
            <a:fld id="{2546EBD5-354B-44DD-9049-332EE3AE5F79}"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01097604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7.jpeg"/><Relationship Id="rId9"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0.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7.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4.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1.jpg"/></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b="1" dirty="0" smtClean="0"/>
              <a:t>操作系统内核验证</a:t>
            </a:r>
            <a:endParaRPr lang="zh-CN" altLang="en-US" b="1" dirty="0"/>
          </a:p>
        </p:txBody>
      </p:sp>
      <p:sp>
        <p:nvSpPr>
          <p:cNvPr id="3" name="副标题 2"/>
          <p:cNvSpPr>
            <a:spLocks noGrp="1"/>
          </p:cNvSpPr>
          <p:nvPr>
            <p:ph type="subTitle" idx="1"/>
          </p:nvPr>
        </p:nvSpPr>
        <p:spPr/>
        <p:txBody>
          <a:bodyPr/>
          <a:lstStyle/>
          <a:p>
            <a:r>
              <a:rPr lang="zh-CN" altLang="en-US" b="1" dirty="0" smtClean="0"/>
              <a:t>冯新宇</a:t>
            </a:r>
            <a:endParaRPr lang="en-US" altLang="zh-CN" b="1" dirty="0" smtClean="0"/>
          </a:p>
          <a:p>
            <a:r>
              <a:rPr lang="zh-CN" altLang="en-US" b="1" dirty="0" smtClean="0"/>
              <a:t>中国科学技术大学</a:t>
            </a:r>
            <a:endParaRPr lang="zh-CN" altLang="en-US" b="1" dirty="0"/>
          </a:p>
        </p:txBody>
      </p:sp>
      <p:sp>
        <p:nvSpPr>
          <p:cNvPr id="4" name="日期占位符 3"/>
          <p:cNvSpPr>
            <a:spLocks noGrp="1"/>
          </p:cNvSpPr>
          <p:nvPr>
            <p:ph type="dt" sz="half" idx="10"/>
          </p:nvPr>
        </p:nvSpPr>
        <p:spPr/>
        <p:txBody>
          <a:bodyPr/>
          <a:lstStyle/>
          <a:p>
            <a:r>
              <a:rPr lang="en-US" altLang="zh-CN" b="1" dirty="0" smtClean="0"/>
              <a:t>2017-12-16</a:t>
            </a:r>
            <a:endParaRPr lang="zh-CN" altLang="en-US" b="1" dirty="0"/>
          </a:p>
        </p:txBody>
      </p:sp>
      <p:sp>
        <p:nvSpPr>
          <p:cNvPr id="5" name="页脚占位符 4"/>
          <p:cNvSpPr>
            <a:spLocks noGrp="1"/>
          </p:cNvSpPr>
          <p:nvPr>
            <p:ph type="ftr" sz="quarter" idx="11"/>
          </p:nvPr>
        </p:nvSpPr>
        <p:spPr/>
        <p:txBody>
          <a:bodyPr/>
          <a:lstStyle/>
          <a:p>
            <a:r>
              <a:rPr lang="zh-CN" altLang="en-US" b="1" dirty="0" smtClean="0"/>
              <a:t>第五届开源操作系统年会（</a:t>
            </a:r>
            <a:r>
              <a:rPr lang="en-US" altLang="zh-CN" b="1" dirty="0" smtClean="0"/>
              <a:t>OS2ATC 2017</a:t>
            </a:r>
            <a:r>
              <a:rPr lang="zh-CN" altLang="en-US" b="1" dirty="0" smtClean="0"/>
              <a:t>）</a:t>
            </a:r>
            <a:endParaRPr lang="zh-CN" altLang="en-US" b="1" dirty="0"/>
          </a:p>
        </p:txBody>
      </p:sp>
    </p:spTree>
    <p:extLst>
      <p:ext uri="{BB962C8B-B14F-4D97-AF65-F5344CB8AC3E}">
        <p14:creationId xmlns:p14="http://schemas.microsoft.com/office/powerpoint/2010/main" val="4182495019"/>
      </p:ext>
    </p:extLst>
  </p:cSld>
  <p:clrMapOvr>
    <a:masterClrMapping/>
  </p:clrMapOvr>
  <mc:AlternateContent xmlns:mc="http://schemas.openxmlformats.org/markup-compatibility/2006">
    <mc:Choice xmlns:p14="http://schemas.microsoft.com/office/powerpoint/2010/main" Requires="p14">
      <p:transition spd="slow" p14:dur="2000" advTm="37650"/>
    </mc:Choice>
    <mc:Fallback>
      <p:transition spd="slow" advTm="376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a:bodyPr>
          <a:lstStyle/>
          <a:p>
            <a:r>
              <a:rPr lang="zh-CN" altLang="en-US" dirty="0" smtClean="0">
                <a:latin typeface="黑体" panose="02010609060101010101" pitchFamily="49" charset="-122"/>
                <a:ea typeface="黑体" panose="02010609060101010101" pitchFamily="49" charset="-122"/>
                <a:cs typeface="Arial Unicode MS" panose="020B0604020202020204" pitchFamily="34" charset="-122"/>
              </a:rPr>
              <a:t>操作系统内核验证</a:t>
            </a:r>
            <a:endParaRPr lang="zh-CN" altLang="en-US" dirty="0" smtClean="0">
              <a:ea typeface="宋体" panose="02010600030101010101" pitchFamily="2" charset="-122"/>
            </a:endParaRPr>
          </a:p>
        </p:txBody>
      </p:sp>
      <p:sp>
        <p:nvSpPr>
          <p:cNvPr id="3" name="椭圆 2"/>
          <p:cNvSpPr/>
          <p:nvPr/>
        </p:nvSpPr>
        <p:spPr>
          <a:xfrm>
            <a:off x="2133600" y="3551512"/>
            <a:ext cx="4648200" cy="2514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zh-CN" altLang="en-US" sz="2800" smtClean="0">
              <a:solidFill>
                <a:srgbClr val="000000"/>
              </a:solidFill>
              <a:ea typeface="宋体" panose="02010600030101010101" pitchFamily="2" charset="-122"/>
            </a:endParaRPr>
          </a:p>
        </p:txBody>
      </p:sp>
      <p:sp>
        <p:nvSpPr>
          <p:cNvPr id="2" name="椭圆 1"/>
          <p:cNvSpPr/>
          <p:nvPr/>
        </p:nvSpPr>
        <p:spPr>
          <a:xfrm>
            <a:off x="2857500" y="4313512"/>
            <a:ext cx="3314700" cy="1508125"/>
          </a:xfrm>
          <a:prstGeom prst="ellipse">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zh-CN" altLang="en-US" smtClean="0">
              <a:solidFill>
                <a:srgbClr val="FFFFFF"/>
              </a:solidFill>
              <a:ea typeface="宋体" panose="02010600030101010101" pitchFamily="2" charset="-122"/>
            </a:endParaRPr>
          </a:p>
        </p:txBody>
      </p:sp>
      <p:sp>
        <p:nvSpPr>
          <p:cNvPr id="4" name="椭圆 3"/>
          <p:cNvSpPr/>
          <p:nvPr/>
        </p:nvSpPr>
        <p:spPr>
          <a:xfrm>
            <a:off x="3638550" y="4983437"/>
            <a:ext cx="1924050" cy="66992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r>
              <a:rPr lang="zh-CN" altLang="en-US" sz="2000" b="1" dirty="0" smtClean="0">
                <a:solidFill>
                  <a:srgbClr val="000000"/>
                </a:solidFill>
                <a:latin typeface="华文楷体" panose="02010600040101010101" pitchFamily="2" charset="-122"/>
                <a:ea typeface="华文楷体" panose="02010600040101010101" pitchFamily="2" charset="-122"/>
              </a:rPr>
              <a:t>硬件</a:t>
            </a:r>
          </a:p>
        </p:txBody>
      </p:sp>
      <p:sp>
        <p:nvSpPr>
          <p:cNvPr id="7174" name="文本框 4"/>
          <p:cNvSpPr txBox="1">
            <a:spLocks noChangeArrowheads="1"/>
          </p:cNvSpPr>
          <p:nvPr/>
        </p:nvSpPr>
        <p:spPr bwMode="auto">
          <a:xfrm>
            <a:off x="3963500" y="4503952"/>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操作系统</a:t>
            </a:r>
            <a:endParaRPr lang="zh-CN" altLang="en-US" sz="1800" b="1" dirty="0">
              <a:solidFill>
                <a:srgbClr val="000000"/>
              </a:solidFill>
              <a:latin typeface="华文楷体" panose="02010600040101010101" pitchFamily="2" charset="-122"/>
              <a:ea typeface="华文楷体" panose="02010600040101010101" pitchFamily="2" charset="-122"/>
            </a:endParaRPr>
          </a:p>
        </p:txBody>
      </p:sp>
      <p:sp>
        <p:nvSpPr>
          <p:cNvPr id="7175" name="文本框 8"/>
          <p:cNvSpPr txBox="1">
            <a:spLocks noChangeArrowheads="1"/>
          </p:cNvSpPr>
          <p:nvPr/>
        </p:nvSpPr>
        <p:spPr bwMode="auto">
          <a:xfrm>
            <a:off x="3963500" y="3746971"/>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应用程序</a:t>
            </a:r>
            <a:endParaRPr lang="zh-CN" altLang="en-US" sz="1800" b="1" dirty="0">
              <a:solidFill>
                <a:srgbClr val="000000"/>
              </a:solidFill>
              <a:latin typeface="华文楷体" panose="02010600040101010101" pitchFamily="2" charset="-122"/>
              <a:ea typeface="华文楷体" panose="02010600040101010101" pitchFamily="2" charset="-122"/>
            </a:endParaRPr>
          </a:p>
        </p:txBody>
      </p:sp>
      <p:pic>
        <p:nvPicPr>
          <p:cNvPr id="7176" name="Picture 7" descr="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200" y="1921150"/>
            <a:ext cx="1498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descr="a2-micro-shortrun-longrun-production_clip_image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3425" y="3203850"/>
            <a:ext cx="15319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7" descr="eseo-arian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5371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4" descr="ucm0952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 y="4583387"/>
            <a:ext cx="1346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07238" y="4904062"/>
            <a:ext cx="16605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4600" y="1871143"/>
            <a:ext cx="1681348" cy="1014413"/>
          </a:xfrm>
          <a:prstGeom prst="rect">
            <a:avLst/>
          </a:prstGeom>
        </p:spPr>
      </p:pic>
    </p:spTree>
    <p:custDataLst>
      <p:tags r:id="rId1"/>
    </p:custDataLst>
    <p:extLst>
      <p:ext uri="{BB962C8B-B14F-4D97-AF65-F5344CB8AC3E}">
        <p14:creationId xmlns:p14="http://schemas.microsoft.com/office/powerpoint/2010/main" val="1560255447"/>
      </p:ext>
    </p:extLst>
  </p:cSld>
  <p:clrMapOvr>
    <a:masterClrMapping/>
  </p:clrMapOvr>
  <p:transition spd="slow" advTm="1366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latin typeface="黑体" panose="02010609060101010101" pitchFamily="49" charset="-122"/>
                <a:ea typeface="黑体" panose="02010609060101010101" pitchFamily="49" charset="-122"/>
              </a:rPr>
              <a:t>操作系统验证：主要挑战</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628650" y="1825625"/>
            <a:ext cx="7886700" cy="4587128"/>
          </a:xfrm>
        </p:spPr>
        <p:txBody>
          <a:bodyPr>
            <a:normAutofit/>
          </a:bodyPr>
          <a:lstStyle/>
          <a:p>
            <a:pPr>
              <a:lnSpc>
                <a:spcPct val="120000"/>
              </a:lnSpc>
            </a:pPr>
            <a:r>
              <a:rPr lang="en-US" altLang="zh-CN" b="1" dirty="0" smtClean="0"/>
              <a:t>C</a:t>
            </a:r>
            <a:r>
              <a:rPr lang="zh-CN" altLang="en-US" b="1" dirty="0" smtClean="0"/>
              <a:t>和汇编代码、指针操作</a:t>
            </a:r>
            <a:endParaRPr lang="en-US" altLang="zh-CN" b="1" dirty="0" smtClean="0"/>
          </a:p>
          <a:p>
            <a:pPr>
              <a:lnSpc>
                <a:spcPct val="120000"/>
              </a:lnSpc>
            </a:pPr>
            <a:r>
              <a:rPr lang="zh-CN" altLang="en-US" b="1" dirty="0" smtClean="0"/>
              <a:t>代码量：近万行代码</a:t>
            </a:r>
          </a:p>
          <a:p>
            <a:pPr>
              <a:lnSpc>
                <a:spcPct val="120000"/>
              </a:lnSpc>
            </a:pPr>
            <a:r>
              <a:rPr lang="zh-CN" altLang="en-US" b="1" dirty="0" smtClean="0"/>
              <a:t>多任务并发</a:t>
            </a:r>
            <a:endParaRPr lang="en-US" altLang="zh-CN" b="1" dirty="0" smtClean="0"/>
          </a:p>
          <a:p>
            <a:pPr>
              <a:lnSpc>
                <a:spcPct val="120000"/>
              </a:lnSpc>
            </a:pPr>
            <a:r>
              <a:rPr lang="zh-CN" altLang="en-US" b="1" dirty="0" smtClean="0"/>
              <a:t>抢占式调度</a:t>
            </a:r>
            <a:endParaRPr lang="en-US" altLang="zh-CN" b="1" dirty="0" smtClean="0"/>
          </a:p>
          <a:p>
            <a:pPr>
              <a:lnSpc>
                <a:spcPct val="120000"/>
              </a:lnSpc>
            </a:pPr>
            <a:r>
              <a:rPr lang="zh-CN" altLang="en-US" b="1" dirty="0" smtClean="0"/>
              <a:t>硬件中断</a:t>
            </a:r>
            <a:endParaRPr lang="en-US" altLang="zh-CN" b="1" dirty="0" smtClean="0"/>
          </a:p>
          <a:p>
            <a:pPr>
              <a:lnSpc>
                <a:spcPct val="120000"/>
              </a:lnSpc>
            </a:pPr>
            <a:r>
              <a:rPr lang="zh-CN" altLang="en-US" b="1" dirty="0" smtClean="0"/>
              <a:t>多模块抽象级不同</a:t>
            </a:r>
            <a:endParaRPr lang="en-US" altLang="zh-CN" b="1" dirty="0" smtClean="0"/>
          </a:p>
          <a:p>
            <a:pPr>
              <a:lnSpc>
                <a:spcPct val="120000"/>
              </a:lnSpc>
            </a:pPr>
            <a:r>
              <a:rPr lang="zh-CN" altLang="en-US" b="1" dirty="0" smtClean="0"/>
              <a:t>单个模块的性质和系统整体性质兼顾</a:t>
            </a:r>
            <a:endParaRPr lang="en-US" altLang="zh-CN" b="1" dirty="0" smtClean="0"/>
          </a:p>
        </p:txBody>
      </p:sp>
      <p:sp>
        <p:nvSpPr>
          <p:cNvPr id="4" name="文本框 3"/>
          <p:cNvSpPr txBox="1">
            <a:spLocks noChangeArrowheads="1"/>
          </p:cNvSpPr>
          <p:nvPr/>
        </p:nvSpPr>
        <p:spPr bwMode="auto">
          <a:xfrm>
            <a:off x="3370916" y="3620112"/>
            <a:ext cx="5555812" cy="954107"/>
          </a:xfrm>
          <a:prstGeom prst="rect">
            <a:avLst/>
          </a:prstGeom>
          <a:solidFill>
            <a:srgbClr val="FFFF99"/>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CN" altLang="en-US" sz="2800" b="1" dirty="0" smtClean="0">
                <a:solidFill>
                  <a:srgbClr val="FF0000"/>
                </a:solidFill>
                <a:latin typeface="华文楷体" panose="02010600040101010101" pitchFamily="2" charset="-122"/>
                <a:ea typeface="华文楷体" panose="02010600040101010101" pitchFamily="2" charset="-122"/>
              </a:rPr>
              <a:t>抢占和中断所产生的复杂并发导致</a:t>
            </a:r>
            <a:endParaRPr lang="en-US" altLang="zh-CN" sz="2800" b="1" dirty="0" smtClean="0">
              <a:solidFill>
                <a:srgbClr val="FF0000"/>
              </a:solidFill>
              <a:latin typeface="华文楷体" panose="02010600040101010101" pitchFamily="2" charset="-122"/>
              <a:ea typeface="华文楷体" panose="02010600040101010101" pitchFamily="2" charset="-122"/>
            </a:endParaRPr>
          </a:p>
          <a:p>
            <a:pPr algn="ctr">
              <a:spcBef>
                <a:spcPct val="0"/>
              </a:spcBef>
              <a:buFontTx/>
              <a:buNone/>
            </a:pPr>
            <a:r>
              <a:rPr lang="zh-CN" altLang="en-US" sz="2800" b="1" dirty="0" smtClean="0">
                <a:solidFill>
                  <a:srgbClr val="FF0000"/>
                </a:solidFill>
                <a:latin typeface="华文楷体" panose="02010600040101010101" pitchFamily="2" charset="-122"/>
                <a:ea typeface="华文楷体" panose="02010600040101010101" pitchFamily="2" charset="-122"/>
              </a:rPr>
              <a:t>操作系统验证变得尤其困难</a:t>
            </a:r>
            <a:r>
              <a:rPr lang="zh-CN" altLang="en-US" sz="2800" b="1" dirty="0" smtClean="0">
                <a:solidFill>
                  <a:srgbClr val="C00000"/>
                </a:solidFill>
                <a:latin typeface="华文楷体" panose="02010600040101010101" pitchFamily="2" charset="-122"/>
                <a:ea typeface="华文楷体" panose="02010600040101010101" pitchFamily="2" charset="-122"/>
              </a:rPr>
              <a:t>！</a:t>
            </a:r>
            <a:endParaRPr lang="zh-CN" altLang="en-US" sz="2800" b="1" dirty="0">
              <a:solidFill>
                <a:srgbClr val="C00000"/>
              </a:solidFill>
              <a:latin typeface="华文楷体" panose="02010600040101010101" pitchFamily="2" charset="-122"/>
              <a:ea typeface="华文楷体" panose="02010600040101010101" pitchFamily="2" charset="-122"/>
            </a:endParaRPr>
          </a:p>
        </p:txBody>
      </p:sp>
      <p:sp>
        <p:nvSpPr>
          <p:cNvPr id="5" name="右大括号 4"/>
          <p:cNvSpPr/>
          <p:nvPr/>
        </p:nvSpPr>
        <p:spPr>
          <a:xfrm>
            <a:off x="2856962" y="3303772"/>
            <a:ext cx="334926" cy="1501310"/>
          </a:xfrm>
          <a:prstGeom prst="rightBrace">
            <a:avLst>
              <a:gd name="adj1" fmla="val 28968"/>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876380956"/>
      </p:ext>
    </p:extLst>
  </p:cSld>
  <p:clrMapOvr>
    <a:masterClrMapping/>
  </p:clrMapOvr>
  <mc:AlternateContent xmlns:mc="http://schemas.openxmlformats.org/markup-compatibility/2006">
    <mc:Choice xmlns:p14="http://schemas.microsoft.com/office/powerpoint/2010/main" Requires="p14">
      <p:transition spd="slow" p14:dur="2000" advTm="84342"/>
    </mc:Choice>
    <mc:Fallback>
      <p:transition spd="slow" advTm="84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stretch>
            <a:fillRect/>
          </a:stretch>
        </p:blipFill>
        <p:spPr>
          <a:xfrm>
            <a:off x="2630471" y="2249442"/>
            <a:ext cx="6453769" cy="5281297"/>
          </a:xfrm>
          <a:prstGeom prst="rect">
            <a:avLst/>
          </a:prstGeom>
        </p:spPr>
      </p:pic>
      <p:sp>
        <p:nvSpPr>
          <p:cNvPr id="9" name="椭圆 8"/>
          <p:cNvSpPr/>
          <p:nvPr/>
        </p:nvSpPr>
        <p:spPr>
          <a:xfrm>
            <a:off x="4694265" y="3506547"/>
            <a:ext cx="2313538" cy="38205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2605745" y="3121269"/>
            <a:ext cx="2520801" cy="3711984"/>
          </a:xfrm>
          <a:custGeom>
            <a:avLst/>
            <a:gdLst>
              <a:gd name="connsiteX0" fmla="*/ 1739424 w 2355611"/>
              <a:gd name="connsiteY0" fmla="*/ 21442 h 3203171"/>
              <a:gd name="connsiteX1" fmla="*/ 2093988 w 2355611"/>
              <a:gd name="connsiteY1" fmla="*/ 114749 h 3203171"/>
              <a:gd name="connsiteX2" fmla="*/ 2342804 w 2355611"/>
              <a:gd name="connsiteY2" fmla="*/ 979385 h 3203171"/>
              <a:gd name="connsiteX3" fmla="*/ 1689661 w 2355611"/>
              <a:gd name="connsiteY3" fmla="*/ 1924887 h 3203171"/>
              <a:gd name="connsiteX4" fmla="*/ 1042739 w 2355611"/>
              <a:gd name="connsiteY4" fmla="*/ 2142602 h 3203171"/>
              <a:gd name="connsiteX5" fmla="*/ 1017857 w 2355611"/>
              <a:gd name="connsiteY5" fmla="*/ 2982357 h 3203171"/>
              <a:gd name="connsiteX6" fmla="*/ 159441 w 2355611"/>
              <a:gd name="connsiteY6" fmla="*/ 3063222 h 3203171"/>
              <a:gd name="connsiteX7" fmla="*/ 103457 w 2355611"/>
              <a:gd name="connsiteY7" fmla="*/ 1277965 h 3203171"/>
              <a:gd name="connsiteX8" fmla="*/ 1260453 w 2355611"/>
              <a:gd name="connsiteY8" fmla="*/ 133410 h 3203171"/>
              <a:gd name="connsiteX9" fmla="*/ 1739424 w 2355611"/>
              <a:gd name="connsiteY9" fmla="*/ 21442 h 32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611" h="3203171">
                <a:moveTo>
                  <a:pt x="1739424" y="21442"/>
                </a:moveTo>
                <a:cubicBezTo>
                  <a:pt x="1878346" y="18332"/>
                  <a:pt x="1993425" y="-44908"/>
                  <a:pt x="2093988" y="114749"/>
                </a:cubicBezTo>
                <a:cubicBezTo>
                  <a:pt x="2194551" y="274406"/>
                  <a:pt x="2410192" y="677695"/>
                  <a:pt x="2342804" y="979385"/>
                </a:cubicBezTo>
                <a:cubicBezTo>
                  <a:pt x="2275416" y="1281075"/>
                  <a:pt x="1906338" y="1731018"/>
                  <a:pt x="1689661" y="1924887"/>
                </a:cubicBezTo>
                <a:cubicBezTo>
                  <a:pt x="1472984" y="2118756"/>
                  <a:pt x="1154706" y="1966357"/>
                  <a:pt x="1042739" y="2142602"/>
                </a:cubicBezTo>
                <a:cubicBezTo>
                  <a:pt x="930772" y="2318847"/>
                  <a:pt x="1165073" y="2828920"/>
                  <a:pt x="1017857" y="2982357"/>
                </a:cubicBezTo>
                <a:cubicBezTo>
                  <a:pt x="870641" y="3135794"/>
                  <a:pt x="311841" y="3347287"/>
                  <a:pt x="159441" y="3063222"/>
                </a:cubicBezTo>
                <a:cubicBezTo>
                  <a:pt x="7041" y="2779157"/>
                  <a:pt x="-80045" y="1766267"/>
                  <a:pt x="103457" y="1277965"/>
                </a:cubicBezTo>
                <a:cubicBezTo>
                  <a:pt x="286959" y="789663"/>
                  <a:pt x="988828" y="342831"/>
                  <a:pt x="1260453" y="133410"/>
                </a:cubicBezTo>
                <a:cubicBezTo>
                  <a:pt x="1532077" y="-76011"/>
                  <a:pt x="1600502" y="24552"/>
                  <a:pt x="1739424" y="21442"/>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14" name="标题 1"/>
          <p:cNvSpPr>
            <a:spLocks noGrp="1"/>
          </p:cNvSpPr>
          <p:nvPr>
            <p:ph type="title"/>
          </p:nvPr>
        </p:nvSpPr>
        <p:spPr/>
        <p:txBody>
          <a:bodyPr/>
          <a:lstStyle/>
          <a:p>
            <a:r>
              <a:rPr lang="en-US" altLang="zh-CN" sz="3600" dirty="0" smtClean="0">
                <a:ea typeface="宋体" panose="02010600030101010101" pitchFamily="2" charset="-122"/>
              </a:rPr>
              <a:t> </a:t>
            </a:r>
            <a:r>
              <a:rPr lang="zh-CN" altLang="en-US" dirty="0">
                <a:latin typeface="黑体" panose="02010609060101010101" pitchFamily="49" charset="-122"/>
                <a:ea typeface="黑体" panose="02010609060101010101" pitchFamily="49" charset="-122"/>
              </a:rPr>
              <a:t>并发内核验证的挑战</a:t>
            </a:r>
          </a:p>
        </p:txBody>
      </p:sp>
      <p:sp>
        <p:nvSpPr>
          <p:cNvPr id="3" name="内容占位符 2"/>
          <p:cNvSpPr>
            <a:spLocks noGrp="1"/>
          </p:cNvSpPr>
          <p:nvPr>
            <p:ph idx="1"/>
          </p:nvPr>
        </p:nvSpPr>
        <p:spPr>
          <a:xfrm>
            <a:off x="228600" y="1600200"/>
            <a:ext cx="8686800" cy="3962400"/>
          </a:xfrm>
        </p:spPr>
        <p:txBody>
          <a:bodyPr/>
          <a:lstStyle/>
          <a:p>
            <a:pPr>
              <a:defRPr/>
            </a:pPr>
            <a:r>
              <a:rPr lang="zh-CN" altLang="en-US" sz="2800" b="1" dirty="0">
                <a:latin typeface="+mn-ea"/>
              </a:rPr>
              <a:t>并发</a:t>
            </a:r>
            <a:r>
              <a:rPr lang="zh-CN" altLang="en-US" sz="2800" b="1" dirty="0" smtClean="0">
                <a:latin typeface="+mn-ea"/>
              </a:rPr>
              <a:t>程序的验证</a:t>
            </a:r>
            <a:r>
              <a:rPr lang="zh-CN" altLang="en-US" sz="2800" b="1" dirty="0">
                <a:latin typeface="+mn-ea"/>
              </a:rPr>
              <a:t>相当</a:t>
            </a:r>
            <a:r>
              <a:rPr lang="zh-CN" altLang="en-US" sz="2800" b="1" dirty="0" smtClean="0">
                <a:latin typeface="+mn-ea"/>
              </a:rPr>
              <a:t>困难</a:t>
            </a:r>
            <a:endParaRPr lang="en-US" altLang="zh-CN" sz="2800" b="1" dirty="0" smtClean="0">
              <a:latin typeface="+mn-ea"/>
            </a:endParaRPr>
          </a:p>
          <a:p>
            <a:pPr lvl="1">
              <a:defRPr/>
            </a:pPr>
            <a:r>
              <a:rPr lang="zh-CN" altLang="en-US" sz="2400" b="1" dirty="0" smtClean="0">
                <a:latin typeface="+mn-ea"/>
              </a:rPr>
              <a:t>并发程序间非</a:t>
            </a:r>
            <a:r>
              <a:rPr lang="zh-CN" altLang="en-US" sz="2400" b="1" dirty="0">
                <a:latin typeface="+mn-ea"/>
              </a:rPr>
              <a:t>确定的</a:t>
            </a:r>
            <a:r>
              <a:rPr lang="zh-CN" altLang="en-US" sz="2400" b="1" dirty="0" smtClean="0">
                <a:latin typeface="+mn-ea"/>
              </a:rPr>
              <a:t>交错执行</a:t>
            </a:r>
            <a:r>
              <a:rPr lang="en-US" altLang="zh-CN" sz="2400" dirty="0" smtClean="0">
                <a:latin typeface="+mn-ea"/>
              </a:rPr>
              <a:t/>
            </a:r>
            <a:br>
              <a:rPr lang="en-US" altLang="zh-CN" sz="2400" dirty="0" smtClean="0">
                <a:latin typeface="+mn-ea"/>
              </a:rPr>
            </a:br>
            <a:r>
              <a:rPr lang="en-US" altLang="zh-CN" sz="2400" dirty="0" smtClean="0">
                <a:ea typeface="华文楷体" panose="02010600040101010101" pitchFamily="2" charset="-122"/>
              </a:rPr>
              <a:t>(Non-deterministic </a:t>
            </a:r>
            <a:br>
              <a:rPr lang="en-US" altLang="zh-CN" sz="2400" dirty="0" smtClean="0">
                <a:ea typeface="华文楷体" panose="02010600040101010101" pitchFamily="2" charset="-122"/>
              </a:rPr>
            </a:br>
            <a:r>
              <a:rPr lang="en-US" altLang="zh-CN" sz="2400" dirty="0" smtClean="0">
                <a:ea typeface="华文楷体" panose="02010600040101010101" pitchFamily="2" charset="-122"/>
              </a:rPr>
              <a:t> interleaving)</a:t>
            </a:r>
          </a:p>
          <a:p>
            <a:pPr>
              <a:defRPr/>
            </a:pPr>
            <a:endParaRPr lang="en-US" altLang="zh-CN" sz="1000" b="1" dirty="0" smtClean="0">
              <a:ea typeface="华文楷体" panose="02010600040101010101" pitchFamily="2" charset="-122"/>
            </a:endParaRPr>
          </a:p>
        </p:txBody>
      </p:sp>
      <p:pic>
        <p:nvPicPr>
          <p:cNvPr id="14" name="图片 13"/>
          <p:cNvPicPr>
            <a:picLocks noChangeAspect="1"/>
          </p:cNvPicPr>
          <p:nvPr/>
        </p:nvPicPr>
        <p:blipFill>
          <a:blip r:embed="rId5"/>
          <a:stretch>
            <a:fillRect/>
          </a:stretch>
        </p:blipFill>
        <p:spPr>
          <a:xfrm>
            <a:off x="6054417" y="365126"/>
            <a:ext cx="3029823" cy="170356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84556583"/>
      </p:ext>
    </p:extLst>
  </p:cSld>
  <p:clrMapOvr>
    <a:masterClrMapping/>
  </p:clrMapOvr>
  <p:transition spd="slow" advTm="118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algn="ctr"/>
            <a:r>
              <a:rPr lang="zh-CN" altLang="en-US" b="1" dirty="0" smtClean="0">
                <a:latin typeface="+mj-ea"/>
              </a:rPr>
              <a:t>我们的工作</a:t>
            </a:r>
            <a:endParaRPr lang="zh-CN" altLang="en-US" b="1" dirty="0">
              <a:latin typeface="+mj-ea"/>
            </a:endParaRPr>
          </a:p>
        </p:txBody>
      </p:sp>
      <p:sp>
        <p:nvSpPr>
          <p:cNvPr id="3" name="内容占位符 2"/>
          <p:cNvSpPr>
            <a:spLocks noGrp="1"/>
          </p:cNvSpPr>
          <p:nvPr>
            <p:ph idx="1"/>
          </p:nvPr>
        </p:nvSpPr>
        <p:spPr>
          <a:xfrm>
            <a:off x="466241" y="1417638"/>
            <a:ext cx="8220559" cy="5211762"/>
          </a:xfrm>
        </p:spPr>
        <p:txBody>
          <a:bodyPr/>
          <a:lstStyle/>
          <a:p>
            <a:endParaRPr lang="en-US" altLang="zh-CN" sz="1400" dirty="0" smtClean="0">
              <a:ea typeface="宋体" panose="02010600030101010101" pitchFamily="2" charset="-122"/>
            </a:endParaRPr>
          </a:p>
          <a:p>
            <a:r>
              <a:rPr lang="zh-CN" altLang="en-US" sz="2400" b="1" dirty="0" smtClean="0">
                <a:latin typeface="+mn-ea"/>
              </a:rPr>
              <a:t>提出了一个用于抢占式操作系统内核的验证框架</a:t>
            </a:r>
            <a:endParaRPr lang="en-US" altLang="zh-CN" sz="2400" b="1" dirty="0" smtClean="0">
              <a:latin typeface="+mn-ea"/>
            </a:endParaRPr>
          </a:p>
          <a:p>
            <a:pPr lvl="1"/>
            <a:r>
              <a:rPr lang="zh-CN" altLang="en-US" sz="2400" b="1" dirty="0" smtClean="0">
                <a:latin typeface="+mn-ea"/>
              </a:rPr>
              <a:t>支持并发内核的验证</a:t>
            </a:r>
            <a:endParaRPr lang="en-US" altLang="zh-CN" sz="2400" b="1" dirty="0" smtClean="0">
              <a:latin typeface="+mn-ea"/>
            </a:endParaRPr>
          </a:p>
          <a:p>
            <a:pPr lvl="1"/>
            <a:r>
              <a:rPr lang="zh-CN" altLang="en-US" sz="2400" b="1" dirty="0" smtClean="0">
                <a:latin typeface="+mn-ea"/>
              </a:rPr>
              <a:t>支持嵌套中断和抢占</a:t>
            </a:r>
            <a:endParaRPr lang="en-US" altLang="zh-CN" sz="2400" b="1" dirty="0" smtClean="0">
              <a:latin typeface="+mn-ea"/>
            </a:endParaRPr>
          </a:p>
          <a:p>
            <a:pPr lvl="1">
              <a:buFontTx/>
              <a:buNone/>
            </a:pPr>
            <a:endParaRPr lang="en-US" altLang="zh-CN" sz="1200" b="1" dirty="0" smtClean="0">
              <a:latin typeface="+mn-ea"/>
            </a:endParaRPr>
          </a:p>
          <a:p>
            <a:pPr lvl="1">
              <a:buFontTx/>
              <a:buNone/>
            </a:pPr>
            <a:endParaRPr lang="en-US" altLang="zh-CN" sz="1200" b="1" dirty="0" smtClean="0">
              <a:latin typeface="+mn-ea"/>
            </a:endParaRPr>
          </a:p>
          <a:p>
            <a:r>
              <a:rPr lang="zh-CN" altLang="en-US" sz="2400" b="1" dirty="0" smtClean="0">
                <a:latin typeface="+mn-ea"/>
              </a:rPr>
              <a:t>实用操作系统内核的验证</a:t>
            </a:r>
            <a:endParaRPr lang="en-US" altLang="zh-CN" sz="2400" b="1" dirty="0" smtClean="0">
              <a:latin typeface="+mn-ea"/>
            </a:endParaRPr>
          </a:p>
          <a:p>
            <a:pPr lvl="1"/>
            <a:r>
              <a:rPr lang="en-US" altLang="zh-CN" sz="2000" b="1" dirty="0" err="1" smtClean="0">
                <a:ea typeface="华文楷体" panose="02010600040101010101" pitchFamily="2" charset="-122"/>
              </a:rPr>
              <a:t>μC</a:t>
            </a:r>
            <a:r>
              <a:rPr lang="en-US" altLang="zh-CN" sz="2000" b="1" dirty="0" smtClean="0">
                <a:ea typeface="华文楷体" panose="02010600040101010101" pitchFamily="2" charset="-122"/>
              </a:rPr>
              <a:t>/OS-II</a:t>
            </a:r>
            <a:endParaRPr lang="en-US" altLang="zh-CN" sz="2000" b="1" dirty="0">
              <a:ea typeface="华文楷体" panose="02010600040101010101" pitchFamily="2" charset="-122"/>
            </a:endParaRPr>
          </a:p>
          <a:p>
            <a:pPr lvl="1"/>
            <a:endParaRPr lang="en-US" altLang="zh-CN" sz="2000" b="1" dirty="0" smtClean="0">
              <a:ea typeface="华文楷体" panose="02010600040101010101" pitchFamily="2" charset="-122"/>
            </a:endParaRPr>
          </a:p>
          <a:p>
            <a:pPr lvl="1"/>
            <a:endParaRPr lang="en-US" altLang="zh-CN" sz="2000" b="1" dirty="0" smtClean="0">
              <a:ea typeface="华文楷体" panose="02010600040101010101" pitchFamily="2" charset="-122"/>
            </a:endParaRPr>
          </a:p>
          <a:p>
            <a:pPr lvl="1"/>
            <a:endParaRPr lang="en-US" altLang="zh-CN" sz="2000" b="1" dirty="0" smtClean="0">
              <a:ea typeface="华文楷体" panose="02010600040101010101" pitchFamily="2" charset="-122"/>
            </a:endParaRPr>
          </a:p>
          <a:p>
            <a:pPr lvl="1"/>
            <a:endParaRPr lang="en-US" altLang="zh-CN" sz="2000" b="1" dirty="0">
              <a:ea typeface="华文楷体" panose="02010600040101010101" pitchFamily="2" charset="-122"/>
            </a:endParaRPr>
          </a:p>
          <a:p>
            <a:pPr lvl="1"/>
            <a:r>
              <a:rPr lang="en-US" altLang="zh-CN" sz="2000" b="1" dirty="0" smtClean="0">
                <a:ea typeface="华文楷体" panose="02010600040101010101" pitchFamily="2" charset="-122"/>
              </a:rPr>
              <a:t>SpaceOS2</a:t>
            </a:r>
          </a:p>
          <a:p>
            <a:endParaRPr lang="zh-CN" altLang="en-US" sz="2400" b="1" dirty="0">
              <a:ea typeface="宋体" panose="02010600030101010101" pitchFamily="2" charset="-122"/>
            </a:endParaRPr>
          </a:p>
        </p:txBody>
      </p:sp>
      <p:grpSp>
        <p:nvGrpSpPr>
          <p:cNvPr id="2" name="组合 1"/>
          <p:cNvGrpSpPr/>
          <p:nvPr/>
        </p:nvGrpSpPr>
        <p:grpSpPr>
          <a:xfrm>
            <a:off x="2241184" y="4338914"/>
            <a:ext cx="3784694" cy="554939"/>
            <a:chOff x="1663718" y="4218889"/>
            <a:chExt cx="4200788" cy="704850"/>
          </a:xfrm>
        </p:grpSpPr>
        <p:pic>
          <p:nvPicPr>
            <p:cNvPr id="5"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718" y="4234764"/>
              <a:ext cx="24907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3718" y="4218889"/>
              <a:ext cx="16287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74922" y="3906833"/>
            <a:ext cx="990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6634242" y="4903599"/>
            <a:ext cx="1828800" cy="369332"/>
          </a:xfrm>
          <a:prstGeom prst="rect">
            <a:avLst/>
          </a:prstGeom>
          <a:noFill/>
        </p:spPr>
        <p:txBody>
          <a:bodyPr wrap="square" rtlCol="0">
            <a:spAutoFit/>
          </a:bodyPr>
          <a:lstStyle/>
          <a:p>
            <a:r>
              <a:rPr lang="en-US" altLang="zh-CN" dirty="0" smtClean="0">
                <a:solidFill>
                  <a:srgbClr val="FF0000"/>
                </a:solidFill>
              </a:rPr>
              <a:t>[Xu et al. CAV’16]</a:t>
            </a:r>
            <a:endParaRPr lang="zh-CN" altLang="en-US" dirty="0">
              <a:solidFill>
                <a:srgbClr val="FF0000"/>
              </a:solidFill>
            </a:endParaRPr>
          </a:p>
        </p:txBody>
      </p:sp>
    </p:spTree>
    <p:custDataLst>
      <p:tags r:id="rId1"/>
    </p:custDataLst>
    <p:extLst>
      <p:ext uri="{BB962C8B-B14F-4D97-AF65-F5344CB8AC3E}">
        <p14:creationId xmlns:p14="http://schemas.microsoft.com/office/powerpoint/2010/main" val="2480083783"/>
      </p:ext>
    </p:extLst>
  </p:cSld>
  <p:clrMapOvr>
    <a:masterClrMapping/>
  </p:clrMapOvr>
  <p:transition spd="slow" advTm="35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l-GR" altLang="zh-CN" b="1" dirty="0">
                <a:latin typeface="Calibri" panose="020F0502020204030204" pitchFamily="34" charset="0"/>
                <a:cs typeface="Calibri" panose="020F0502020204030204" pitchFamily="34" charset="0"/>
              </a:rPr>
              <a:t>μ</a:t>
            </a:r>
            <a:r>
              <a:rPr lang="en-US" altLang="zh-CN" b="1" dirty="0">
                <a:latin typeface="Calibri" panose="020F0502020204030204" pitchFamily="34" charset="0"/>
                <a:cs typeface="Calibri" panose="020F0502020204030204" pitchFamily="34" charset="0"/>
              </a:rPr>
              <a:t>C/OS-II</a:t>
            </a:r>
            <a:r>
              <a:rPr lang="zh-CN" altLang="en-US" b="1" dirty="0">
                <a:latin typeface="Calibri" panose="020F0502020204030204" pitchFamily="34" charset="0"/>
                <a:cs typeface="Calibri" panose="020F0502020204030204" pitchFamily="34" charset="0"/>
              </a:rPr>
              <a:t>内核的验证</a:t>
            </a:r>
            <a:endParaRPr lang="en-US" altLang="zh-CN" b="1" dirty="0">
              <a:latin typeface="Calibri" panose="020F0502020204030204" pitchFamily="34" charset="0"/>
              <a:cs typeface="Calibri" panose="020F0502020204030204" pitchFamily="34" charset="0"/>
            </a:endParaRPr>
          </a:p>
        </p:txBody>
      </p:sp>
      <p:sp>
        <p:nvSpPr>
          <p:cNvPr id="3" name="内容占位符 2"/>
          <p:cNvSpPr>
            <a:spLocks noGrp="1"/>
          </p:cNvSpPr>
          <p:nvPr>
            <p:ph idx="1"/>
          </p:nvPr>
        </p:nvSpPr>
        <p:spPr/>
        <p:txBody>
          <a:bodyPr/>
          <a:lstStyle/>
          <a:p>
            <a:r>
              <a:rPr lang="zh-CN" altLang="en-US" b="1" dirty="0" smtClean="0">
                <a:solidFill>
                  <a:srgbClr val="FF0000"/>
                </a:solidFill>
                <a:latin typeface="Calibri" panose="020F0502020204030204" pitchFamily="34" charset="0"/>
                <a:cs typeface="Calibri" panose="020F0502020204030204" pitchFamily="34" charset="0"/>
              </a:rPr>
              <a:t>与相关工作的对比</a:t>
            </a:r>
            <a:endParaRPr lang="en-US" altLang="zh-CN" b="1" dirty="0" smtClean="0">
              <a:solidFill>
                <a:srgbClr val="FF0000"/>
              </a:solidFill>
              <a:latin typeface="Calibri" panose="020F0502020204030204" pitchFamily="34" charset="0"/>
              <a:cs typeface="Calibri" panose="020F0502020204030204" pitchFamily="34" charset="0"/>
            </a:endParaRPr>
          </a:p>
        </p:txBody>
      </p:sp>
      <p:sp>
        <p:nvSpPr>
          <p:cNvPr id="9" name="椭圆 8"/>
          <p:cNvSpPr/>
          <p:nvPr/>
        </p:nvSpPr>
        <p:spPr>
          <a:xfrm>
            <a:off x="2516176" y="5602405"/>
            <a:ext cx="5126946" cy="6621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p:cNvPicPr>
            <a:picLocks noChangeAspect="1"/>
          </p:cNvPicPr>
          <p:nvPr/>
        </p:nvPicPr>
        <p:blipFill>
          <a:blip r:embed="rId3"/>
          <a:stretch>
            <a:fillRect/>
          </a:stretch>
        </p:blipFill>
        <p:spPr>
          <a:xfrm>
            <a:off x="166095" y="2567306"/>
            <a:ext cx="8958987" cy="3813313"/>
          </a:xfrm>
          <a:prstGeom prst="rect">
            <a:avLst/>
          </a:prstGeom>
        </p:spPr>
      </p:pic>
      <p:sp>
        <p:nvSpPr>
          <p:cNvPr id="10" name="文本框 9"/>
          <p:cNvSpPr txBox="1"/>
          <p:nvPr/>
        </p:nvSpPr>
        <p:spPr>
          <a:xfrm>
            <a:off x="851335" y="5732944"/>
            <a:ext cx="1343223" cy="369332"/>
          </a:xfrm>
          <a:prstGeom prst="rect">
            <a:avLst/>
          </a:prstGeom>
          <a:solidFill>
            <a:schemeClr val="bg1"/>
          </a:solidFill>
        </p:spPr>
        <p:txBody>
          <a:bodyPr wrap="square" rtlCol="0">
            <a:spAutoFit/>
          </a:bodyPr>
          <a:lstStyle/>
          <a:p>
            <a:r>
              <a:rPr lang="zh-CN" altLang="en-US" b="1" dirty="0" smtClean="0">
                <a:solidFill>
                  <a:srgbClr val="0000FF"/>
                </a:solidFill>
                <a:latin typeface="黑体" panose="02010609060101010101" pitchFamily="49" charset="-122"/>
                <a:ea typeface="黑体" panose="02010609060101010101" pitchFamily="49" charset="-122"/>
              </a:rPr>
              <a:t>我们的工作</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4" name="椭圆 13"/>
          <p:cNvSpPr/>
          <p:nvPr/>
        </p:nvSpPr>
        <p:spPr>
          <a:xfrm>
            <a:off x="2780414" y="3545959"/>
            <a:ext cx="382772" cy="15576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471530" y="3592742"/>
            <a:ext cx="382772" cy="2044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组合 15"/>
          <p:cNvGrpSpPr/>
          <p:nvPr/>
        </p:nvGrpSpPr>
        <p:grpSpPr>
          <a:xfrm>
            <a:off x="5408753" y="1889410"/>
            <a:ext cx="3287350" cy="479175"/>
            <a:chOff x="4049931" y="1298089"/>
            <a:chExt cx="4147449" cy="704850"/>
          </a:xfrm>
        </p:grpSpPr>
        <p:pic>
          <p:nvPicPr>
            <p:cNvPr id="17"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592" y="1298089"/>
              <a:ext cx="24907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9931" y="1298089"/>
              <a:ext cx="16287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325867416"/>
      </p:ext>
    </p:extLst>
  </p:cSld>
  <p:clrMapOvr>
    <a:masterClrMapping/>
  </p:clrMapOvr>
  <mc:AlternateContent xmlns:mc="http://schemas.openxmlformats.org/markup-compatibility/2006" xmlns:p14="http://schemas.microsoft.com/office/powerpoint/2010/main">
    <mc:Choice Requires="p14">
      <p:transition spd="slow" p14:dur="2000" advTm="26723"/>
    </mc:Choice>
    <mc:Fallback xmlns="">
      <p:transition spd="slow" advTm="2672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报告提纲</a:t>
            </a:r>
            <a:endParaRPr lang="zh-CN" altLang="en-US" b="1" dirty="0"/>
          </a:p>
        </p:txBody>
      </p:sp>
      <p:sp>
        <p:nvSpPr>
          <p:cNvPr id="3" name="内容占位符 2"/>
          <p:cNvSpPr>
            <a:spLocks noGrp="1"/>
          </p:cNvSpPr>
          <p:nvPr>
            <p:ph idx="1"/>
          </p:nvPr>
        </p:nvSpPr>
        <p:spPr/>
        <p:txBody>
          <a:bodyPr/>
          <a:lstStyle/>
          <a:p>
            <a:r>
              <a:rPr lang="zh-CN" altLang="en-US" b="1" dirty="0" smtClean="0"/>
              <a:t>证什么性质：内核“正确性”的刻画</a:t>
            </a:r>
            <a:endParaRPr lang="en-US" altLang="zh-CN" b="1" dirty="0" smtClean="0"/>
          </a:p>
          <a:p>
            <a:pPr lvl="2"/>
            <a:endParaRPr lang="en-US" altLang="zh-CN" b="1" dirty="0"/>
          </a:p>
          <a:p>
            <a:r>
              <a:rPr lang="zh-CN" altLang="en-US" b="1" dirty="0" smtClean="0"/>
              <a:t>如何证：并发操作系统内核验证框架</a:t>
            </a:r>
            <a:endParaRPr lang="en-US" altLang="zh-CN" b="1" dirty="0" smtClean="0"/>
          </a:p>
          <a:p>
            <a:pPr lvl="1"/>
            <a:r>
              <a:rPr lang="zh-CN" altLang="en-US" b="1" dirty="0" smtClean="0"/>
              <a:t>内核建模</a:t>
            </a:r>
            <a:endParaRPr lang="en-US" altLang="zh-CN" b="1" dirty="0" smtClean="0"/>
          </a:p>
          <a:p>
            <a:pPr lvl="1"/>
            <a:r>
              <a:rPr lang="zh-CN" altLang="en-US" b="1" dirty="0" smtClean="0"/>
              <a:t>并发精化程序逻辑</a:t>
            </a:r>
            <a:r>
              <a:rPr lang="en-US" altLang="zh-CN" b="1" dirty="0" smtClean="0"/>
              <a:t>CSL-R</a:t>
            </a:r>
          </a:p>
          <a:p>
            <a:pPr lvl="1"/>
            <a:r>
              <a:rPr lang="zh-CN" altLang="en-US" b="1" dirty="0" smtClean="0"/>
              <a:t>自动证明策略</a:t>
            </a:r>
            <a:endParaRPr lang="en-US" altLang="zh-CN" b="1" dirty="0" smtClean="0"/>
          </a:p>
          <a:p>
            <a:pPr lvl="2"/>
            <a:endParaRPr lang="en-US" altLang="zh-CN" b="1" dirty="0"/>
          </a:p>
          <a:p>
            <a:r>
              <a:rPr lang="zh-CN" altLang="en-US" b="1" dirty="0" smtClean="0"/>
              <a:t>我们对</a:t>
            </a:r>
            <a:r>
              <a:rPr lang="zh-CN" altLang="en-US" b="1" dirty="0" smtClean="0">
                <a:sym typeface="Symbol" panose="05050102010706020507" pitchFamily="18" charset="2"/>
              </a:rPr>
              <a:t>实际系统内核的</a:t>
            </a:r>
            <a:r>
              <a:rPr lang="zh-CN" altLang="en-US" b="1" dirty="0" smtClean="0"/>
              <a:t>验证</a:t>
            </a:r>
            <a:endParaRPr lang="zh-CN" altLang="en-US" b="1" dirty="0"/>
          </a:p>
        </p:txBody>
      </p:sp>
      <p:pic>
        <p:nvPicPr>
          <p:cNvPr id="21" name="图片 20"/>
          <p:cNvPicPr>
            <a:picLocks noChangeAspect="1"/>
          </p:cNvPicPr>
          <p:nvPr/>
        </p:nvPicPr>
        <p:blipFill>
          <a:blip r:embed="rId3"/>
          <a:stretch>
            <a:fillRect/>
          </a:stretch>
        </p:blipFill>
        <p:spPr>
          <a:xfrm>
            <a:off x="5768073" y="4928190"/>
            <a:ext cx="3172207" cy="1731631"/>
          </a:xfrm>
          <a:prstGeom prst="rect">
            <a:avLst/>
          </a:prstGeom>
        </p:spPr>
      </p:pic>
      <p:cxnSp>
        <p:nvCxnSpPr>
          <p:cNvPr id="6" name="直接箭头连接符 5"/>
          <p:cNvCxnSpPr/>
          <p:nvPr/>
        </p:nvCxnSpPr>
        <p:spPr>
          <a:xfrm>
            <a:off x="4141381" y="2328530"/>
            <a:ext cx="3577856" cy="24720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2690037" y="3301409"/>
            <a:ext cx="4736805" cy="149184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690037" y="3418367"/>
            <a:ext cx="3014330" cy="138223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966484" y="3912781"/>
            <a:ext cx="4157995" cy="177918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880301" y="4267200"/>
            <a:ext cx="5041494" cy="138400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557001"/>
      </p:ext>
    </p:extLst>
  </p:cSld>
  <p:clrMapOvr>
    <a:masterClrMapping/>
  </p:clrMapOvr>
  <mc:AlternateContent xmlns:mc="http://schemas.openxmlformats.org/markup-compatibility/2006" xmlns:p14="http://schemas.microsoft.com/office/powerpoint/2010/main">
    <mc:Choice Requires="p14">
      <p:transition spd="slow" p14:dur="2000" advTm="64433"/>
    </mc:Choice>
    <mc:Fallback xmlns="">
      <p:transition spd="slow" advTm="644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par>
                          <p:cTn id="21" fill="hold">
                            <p:stCondLst>
                              <p:cond delay="0"/>
                            </p:stCondLst>
                            <p:childTnLst>
                              <p:par>
                                <p:cTn id="22" presetID="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22" presetClass="entr" presetSubtype="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8"/>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childTnLst>
                          </p:cTn>
                        </p:par>
                        <p:par>
                          <p:cTn id="52" fill="hold">
                            <p:stCondLst>
                              <p:cond delay="0"/>
                            </p:stCondLst>
                            <p:childTnLst>
                              <p:par>
                                <p:cTn id="53" presetID="22" presetClass="entr" presetSubtype="1"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par>
                          <p:cTn id="65" fill="hold">
                            <p:stCondLst>
                              <p:cond delay="0"/>
                            </p:stCondLst>
                            <p:childTnLst>
                              <p:par>
                                <p:cTn id="66" presetID="2" presetClass="entr" presetSubtype="4" fill="hold" nodeType="after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additive="base">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90160"/>
            <a:ext cx="9144000" cy="48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lstStyle/>
          <a:p>
            <a:pPr algn="ctr"/>
            <a:r>
              <a:rPr lang="zh-CN" altLang="en-US" b="1" dirty="0"/>
              <a:t>报告提纲</a:t>
            </a:r>
          </a:p>
        </p:txBody>
      </p:sp>
      <p:sp>
        <p:nvSpPr>
          <p:cNvPr id="3" name="内容占位符 2"/>
          <p:cNvSpPr>
            <a:spLocks noGrp="1"/>
          </p:cNvSpPr>
          <p:nvPr>
            <p:ph idx="1"/>
          </p:nvPr>
        </p:nvSpPr>
        <p:spPr/>
        <p:txBody>
          <a:bodyPr/>
          <a:lstStyle/>
          <a:p>
            <a:r>
              <a:rPr lang="zh-CN" altLang="en-US" b="1" dirty="0" smtClean="0"/>
              <a:t>证什么性质：内核“正确性”的刻画</a:t>
            </a:r>
            <a:endParaRPr lang="en-US" altLang="zh-CN" b="1" dirty="0" smtClean="0"/>
          </a:p>
          <a:p>
            <a:pPr lvl="2"/>
            <a:endParaRPr lang="en-US" altLang="zh-CN" b="1" dirty="0"/>
          </a:p>
          <a:p>
            <a:r>
              <a:rPr lang="zh-CN" altLang="en-US" b="1" dirty="0" smtClean="0"/>
              <a:t>如何证：并发操作系统内核验证框架</a:t>
            </a:r>
            <a:endParaRPr lang="en-US" altLang="zh-CN" b="1" dirty="0" smtClean="0"/>
          </a:p>
          <a:p>
            <a:pPr lvl="1"/>
            <a:r>
              <a:rPr lang="zh-CN" altLang="en-US" b="1" dirty="0" smtClean="0"/>
              <a:t>内核建模</a:t>
            </a:r>
            <a:endParaRPr lang="en-US" altLang="zh-CN" b="1" dirty="0" smtClean="0"/>
          </a:p>
          <a:p>
            <a:pPr lvl="1"/>
            <a:r>
              <a:rPr lang="zh-CN" altLang="en-US" b="1" dirty="0" smtClean="0"/>
              <a:t>并发精化程序逻辑</a:t>
            </a:r>
            <a:r>
              <a:rPr lang="en-US" altLang="zh-CN" b="1" dirty="0" smtClean="0"/>
              <a:t>CSL-R</a:t>
            </a:r>
          </a:p>
          <a:p>
            <a:pPr lvl="1"/>
            <a:r>
              <a:rPr lang="zh-CN" altLang="en-US" b="1" dirty="0" smtClean="0"/>
              <a:t>自动证明策略</a:t>
            </a:r>
            <a:endParaRPr lang="en-US" altLang="zh-CN" b="1" dirty="0" smtClean="0"/>
          </a:p>
          <a:p>
            <a:pPr lvl="2"/>
            <a:endParaRPr lang="en-US" altLang="zh-CN" b="1" dirty="0"/>
          </a:p>
          <a:p>
            <a:r>
              <a:rPr lang="zh-CN" altLang="en-US" b="1" dirty="0" smtClean="0"/>
              <a:t>我们对</a:t>
            </a:r>
            <a:r>
              <a:rPr lang="zh-CN" altLang="en-US" b="1" dirty="0" smtClean="0">
                <a:sym typeface="Symbol" panose="05050102010706020507" pitchFamily="18" charset="2"/>
              </a:rPr>
              <a:t>实际系统内核的</a:t>
            </a:r>
            <a:r>
              <a:rPr lang="zh-CN" altLang="en-US" b="1" dirty="0" smtClean="0"/>
              <a:t>验证</a:t>
            </a:r>
            <a:endParaRPr lang="zh-CN" altLang="en-US" b="1" dirty="0"/>
          </a:p>
        </p:txBody>
      </p:sp>
      <p:pic>
        <p:nvPicPr>
          <p:cNvPr id="23" name="图片 22"/>
          <p:cNvPicPr>
            <a:picLocks noChangeAspect="1"/>
          </p:cNvPicPr>
          <p:nvPr/>
        </p:nvPicPr>
        <p:blipFill>
          <a:blip r:embed="rId2"/>
          <a:stretch>
            <a:fillRect/>
          </a:stretch>
        </p:blipFill>
        <p:spPr>
          <a:xfrm>
            <a:off x="5768073" y="4928190"/>
            <a:ext cx="3172207" cy="1731631"/>
          </a:xfrm>
          <a:prstGeom prst="rect">
            <a:avLst/>
          </a:prstGeom>
        </p:spPr>
      </p:pic>
    </p:spTree>
    <p:extLst>
      <p:ext uri="{BB962C8B-B14F-4D97-AF65-F5344CB8AC3E}">
        <p14:creationId xmlns:p14="http://schemas.microsoft.com/office/powerpoint/2010/main" val="981957409"/>
      </p:ext>
    </p:extLst>
  </p:cSld>
  <p:clrMapOvr>
    <a:masterClrMapping/>
  </p:clrMapOvr>
  <mc:AlternateContent xmlns:mc="http://schemas.openxmlformats.org/markup-compatibility/2006" xmlns:p14="http://schemas.microsoft.com/office/powerpoint/2010/main">
    <mc:Choice Requires="p14">
      <p:transition spd="slow" p14:dur="2000" advTm="2610"/>
    </mc:Choice>
    <mc:Fallback xmlns="">
      <p:transition spd="slow" advTm="2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操作系统验证：正确性定义</a:t>
            </a:r>
            <a:endParaRPr lang="zh-CN" altLang="en-US" dirty="0"/>
          </a:p>
        </p:txBody>
      </p:sp>
      <p:sp>
        <p:nvSpPr>
          <p:cNvPr id="4" name="文本框 3"/>
          <p:cNvSpPr txBox="1"/>
          <p:nvPr/>
        </p:nvSpPr>
        <p:spPr>
          <a:xfrm>
            <a:off x="655320" y="1995488"/>
            <a:ext cx="7162800" cy="523220"/>
          </a:xfrm>
          <a:prstGeom prst="rect">
            <a:avLst/>
          </a:prstGeom>
          <a:noFill/>
        </p:spPr>
        <p:txBody>
          <a:bodyPr wrap="square" rtlCol="0">
            <a:spAutoFit/>
          </a:bodyPr>
          <a:lstStyle/>
          <a:p>
            <a:r>
              <a:rPr lang="zh-CN" altLang="en-US" sz="2800" b="1" dirty="0" smtClean="0">
                <a:solidFill>
                  <a:prstClr val="black"/>
                </a:solidFill>
              </a:rPr>
              <a:t>如何定义操作系统的功能正确性？</a:t>
            </a:r>
            <a:endParaRPr lang="zh-CN" altLang="en-US" sz="2800" b="1" dirty="0">
              <a:solidFill>
                <a:prstClr val="black"/>
              </a:solidFill>
            </a:endParaRPr>
          </a:p>
        </p:txBody>
      </p:sp>
      <p:sp>
        <p:nvSpPr>
          <p:cNvPr id="5" name="文本框 4"/>
          <p:cNvSpPr txBox="1"/>
          <p:nvPr/>
        </p:nvSpPr>
        <p:spPr>
          <a:xfrm>
            <a:off x="1386840" y="2650491"/>
            <a:ext cx="7406640" cy="830997"/>
          </a:xfrm>
          <a:prstGeom prst="rect">
            <a:avLst/>
          </a:prstGeom>
          <a:noFill/>
        </p:spPr>
        <p:txBody>
          <a:bodyPr wrap="square" rtlCol="0">
            <a:spAutoFit/>
          </a:bodyPr>
          <a:lstStyle/>
          <a:p>
            <a:r>
              <a:rPr lang="zh-CN" altLang="en-US" sz="2400" b="1" dirty="0" smtClean="0">
                <a:solidFill>
                  <a:prstClr val="black"/>
                </a:solidFill>
              </a:rPr>
              <a:t>操作系统的本质是为用户提供抽象：</a:t>
            </a:r>
            <a:endParaRPr lang="en-US" altLang="zh-CN" sz="2400" b="1" dirty="0" smtClean="0">
              <a:solidFill>
                <a:prstClr val="black"/>
              </a:solidFill>
            </a:endParaRPr>
          </a:p>
          <a:p>
            <a:r>
              <a:rPr lang="en-US" altLang="zh-CN" sz="2400" b="1" dirty="0" smtClean="0">
                <a:solidFill>
                  <a:prstClr val="black"/>
                </a:solidFill>
              </a:rPr>
              <a:t>        </a:t>
            </a:r>
            <a:r>
              <a:rPr lang="zh-CN" altLang="en-US" sz="2400" b="1" dirty="0" smtClean="0">
                <a:solidFill>
                  <a:prstClr val="black"/>
                </a:solidFill>
              </a:rPr>
              <a:t>掩盖底层细节，为用户提供高层服务和编程接口</a:t>
            </a:r>
            <a:endParaRPr lang="en-US" altLang="zh-CN" sz="2400" b="1" dirty="0" smtClean="0">
              <a:solidFill>
                <a:prstClr val="black"/>
              </a:solidFill>
            </a:endParaRPr>
          </a:p>
        </p:txBody>
      </p:sp>
      <p:sp>
        <p:nvSpPr>
          <p:cNvPr id="6" name="文本框 5"/>
          <p:cNvSpPr txBox="1"/>
          <p:nvPr/>
        </p:nvSpPr>
        <p:spPr>
          <a:xfrm>
            <a:off x="1386840" y="3701734"/>
            <a:ext cx="6827520" cy="830997"/>
          </a:xfrm>
          <a:prstGeom prst="rect">
            <a:avLst/>
          </a:prstGeom>
          <a:noFill/>
        </p:spPr>
        <p:txBody>
          <a:bodyPr wrap="square" rtlCol="0">
            <a:spAutoFit/>
          </a:bodyPr>
          <a:lstStyle/>
          <a:p>
            <a:r>
              <a:rPr lang="zh-CN" altLang="en-US" sz="2400" b="1" dirty="0" smtClean="0">
                <a:solidFill>
                  <a:prstClr val="black"/>
                </a:solidFill>
              </a:rPr>
              <a:t>操作系统正确性：</a:t>
            </a:r>
            <a:endParaRPr lang="en-US" altLang="zh-CN" sz="2400" b="1" dirty="0" smtClean="0">
              <a:solidFill>
                <a:prstClr val="black"/>
              </a:solidFill>
            </a:endParaRPr>
          </a:p>
          <a:p>
            <a:r>
              <a:rPr lang="en-US" altLang="zh-CN" sz="2400" b="1" dirty="0" smtClean="0">
                <a:solidFill>
                  <a:prstClr val="black"/>
                </a:solidFill>
              </a:rPr>
              <a:t>        </a:t>
            </a:r>
            <a:r>
              <a:rPr lang="zh-CN" altLang="en-US" sz="2400" b="1" dirty="0" smtClean="0">
                <a:solidFill>
                  <a:prstClr val="black"/>
                </a:solidFill>
              </a:rPr>
              <a:t>高抽象层和底层实现的一致性</a:t>
            </a:r>
            <a:endParaRPr lang="en-US" altLang="zh-CN" sz="2400" b="1" dirty="0" smtClean="0">
              <a:solidFill>
                <a:prstClr val="black"/>
              </a:solidFill>
            </a:endParaRPr>
          </a:p>
        </p:txBody>
      </p:sp>
      <p:sp>
        <p:nvSpPr>
          <p:cNvPr id="7" name="文本框 6"/>
          <p:cNvSpPr txBox="1"/>
          <p:nvPr/>
        </p:nvSpPr>
        <p:spPr>
          <a:xfrm>
            <a:off x="1386840" y="4752977"/>
            <a:ext cx="5181600" cy="461665"/>
          </a:xfrm>
          <a:prstGeom prst="rect">
            <a:avLst/>
          </a:prstGeom>
          <a:noFill/>
        </p:spPr>
        <p:txBody>
          <a:bodyPr wrap="square" rtlCol="0">
            <a:spAutoFit/>
          </a:bodyPr>
          <a:lstStyle/>
          <a:p>
            <a:r>
              <a:rPr lang="zh-CN" altLang="en-US" sz="2400" b="1" dirty="0" smtClean="0">
                <a:solidFill>
                  <a:prstClr val="black"/>
                </a:solidFill>
              </a:rPr>
              <a:t>操作系统验证是个</a:t>
            </a:r>
            <a:r>
              <a:rPr lang="zh-CN" altLang="en-US" sz="2400" b="1" dirty="0" smtClean="0">
                <a:solidFill>
                  <a:srgbClr val="FF0000"/>
                </a:solidFill>
              </a:rPr>
              <a:t>精化验证</a:t>
            </a:r>
            <a:r>
              <a:rPr lang="zh-CN" altLang="en-US" sz="2400" b="1" dirty="0" smtClean="0">
                <a:solidFill>
                  <a:prstClr val="black"/>
                </a:solidFill>
              </a:rPr>
              <a:t>问题</a:t>
            </a:r>
            <a:endParaRPr lang="en-US" altLang="zh-CN" sz="2400" b="1" dirty="0" smtClean="0">
              <a:solidFill>
                <a:prstClr val="black"/>
              </a:solidFill>
            </a:endParaRPr>
          </a:p>
        </p:txBody>
      </p:sp>
    </p:spTree>
    <p:custDataLst>
      <p:tags r:id="rId1"/>
    </p:custDataLst>
    <p:extLst>
      <p:ext uri="{BB962C8B-B14F-4D97-AF65-F5344CB8AC3E}">
        <p14:creationId xmlns:p14="http://schemas.microsoft.com/office/powerpoint/2010/main" val="2424265585"/>
      </p:ext>
    </p:extLst>
  </p:cSld>
  <p:clrMapOvr>
    <a:masterClrMapping/>
  </p:clrMapOvr>
  <mc:AlternateContent xmlns:mc="http://schemas.openxmlformats.org/markup-compatibility/2006" xmlns:p14="http://schemas.microsoft.com/office/powerpoint/2010/main">
    <mc:Choice Requires="p14">
      <p:transition spd="slow" p14:dur="2000" advTm="42604"/>
    </mc:Choice>
    <mc:Fallback xmlns="">
      <p:transition spd="slow" advTm="42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操作系统正确性：抽象层划分</a:t>
            </a:r>
          </a:p>
        </p:txBody>
      </p:sp>
      <p:sp>
        <p:nvSpPr>
          <p:cNvPr id="37" name="圆角矩形 36"/>
          <p:cNvSpPr/>
          <p:nvPr/>
        </p:nvSpPr>
        <p:spPr>
          <a:xfrm>
            <a:off x="539750" y="2954338"/>
            <a:ext cx="5545138" cy="576262"/>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38" name="椭圆 37"/>
          <p:cNvSpPr/>
          <p:nvPr/>
        </p:nvSpPr>
        <p:spPr>
          <a:xfrm>
            <a:off x="2404401" y="3143693"/>
            <a:ext cx="142875" cy="142875"/>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39" name="椭圆 38"/>
          <p:cNvSpPr/>
          <p:nvPr/>
        </p:nvSpPr>
        <p:spPr>
          <a:xfrm>
            <a:off x="3779838" y="3141663"/>
            <a:ext cx="144462" cy="142875"/>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40" name="椭圆 39"/>
          <p:cNvSpPr/>
          <p:nvPr/>
        </p:nvSpPr>
        <p:spPr>
          <a:xfrm>
            <a:off x="5228828" y="3148014"/>
            <a:ext cx="144463" cy="144462"/>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41" name="圆角矩形 40"/>
          <p:cNvSpPr/>
          <p:nvPr/>
        </p:nvSpPr>
        <p:spPr>
          <a:xfrm>
            <a:off x="1187450" y="1979613"/>
            <a:ext cx="1152525" cy="43180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42" name="圆角矩形 41"/>
          <p:cNvSpPr/>
          <p:nvPr/>
        </p:nvSpPr>
        <p:spPr>
          <a:xfrm>
            <a:off x="2771775" y="1978025"/>
            <a:ext cx="1152525" cy="43180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43" name="圆角矩形 42"/>
          <p:cNvSpPr/>
          <p:nvPr/>
        </p:nvSpPr>
        <p:spPr>
          <a:xfrm>
            <a:off x="4427538" y="1979613"/>
            <a:ext cx="1152525" cy="43180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44" name="圆角矩形 43"/>
          <p:cNvSpPr/>
          <p:nvPr/>
        </p:nvSpPr>
        <p:spPr>
          <a:xfrm>
            <a:off x="468313" y="2673350"/>
            <a:ext cx="5686425" cy="1116013"/>
          </a:xfrm>
          <a:prstGeom prst="roundRect">
            <a:avLst/>
          </a:prstGeom>
          <a:noFill/>
          <a:ln w="12700" cap="flat" cmpd="sng" algn="ctr">
            <a:solidFill>
              <a:srgbClr val="5B9BD5">
                <a:shade val="50000"/>
              </a:srgbClr>
            </a:solidFill>
            <a:prstDash val="dash"/>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45" name="椭圆 44"/>
          <p:cNvSpPr/>
          <p:nvPr/>
        </p:nvSpPr>
        <p:spPr>
          <a:xfrm>
            <a:off x="1358107" y="3142991"/>
            <a:ext cx="144462" cy="142875"/>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cxnSp>
        <p:nvCxnSpPr>
          <p:cNvPr id="18450" name="直接箭头连接符 51"/>
          <p:cNvCxnSpPr>
            <a:cxnSpLocks noChangeShapeType="1"/>
            <a:stCxn id="45" idx="2"/>
          </p:cNvCxnSpPr>
          <p:nvPr/>
        </p:nvCxnSpPr>
        <p:spPr bwMode="auto">
          <a:xfrm flipH="1">
            <a:off x="708819" y="3214429"/>
            <a:ext cx="649288" cy="1325562"/>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1" name="直接箭头连接符 52"/>
          <p:cNvCxnSpPr>
            <a:cxnSpLocks noChangeShapeType="1"/>
            <a:stCxn id="45" idx="6"/>
          </p:cNvCxnSpPr>
          <p:nvPr/>
        </p:nvCxnSpPr>
        <p:spPr bwMode="auto">
          <a:xfrm flipH="1">
            <a:off x="1429544" y="3214429"/>
            <a:ext cx="73025" cy="1325562"/>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2" name="直接箭头连接符 53"/>
          <p:cNvCxnSpPr>
            <a:cxnSpLocks noChangeShapeType="1"/>
            <a:stCxn id="38" idx="2"/>
          </p:cNvCxnSpPr>
          <p:nvPr/>
        </p:nvCxnSpPr>
        <p:spPr bwMode="auto">
          <a:xfrm flipH="1">
            <a:off x="1805913" y="3215131"/>
            <a:ext cx="598488" cy="1301750"/>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3" name="直接箭头连接符 54"/>
          <p:cNvCxnSpPr>
            <a:cxnSpLocks noChangeShapeType="1"/>
            <a:stCxn id="38" idx="5"/>
          </p:cNvCxnSpPr>
          <p:nvPr/>
        </p:nvCxnSpPr>
        <p:spPr bwMode="auto">
          <a:xfrm>
            <a:off x="2526638" y="3265931"/>
            <a:ext cx="114300" cy="1303337"/>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4" name="直接箭头连接符 55"/>
          <p:cNvCxnSpPr>
            <a:cxnSpLocks noChangeShapeType="1"/>
            <a:stCxn id="39" idx="2"/>
          </p:cNvCxnSpPr>
          <p:nvPr/>
        </p:nvCxnSpPr>
        <p:spPr bwMode="auto">
          <a:xfrm flipH="1">
            <a:off x="3186113" y="3213100"/>
            <a:ext cx="593725" cy="1319213"/>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5" name="直接箭头连接符 56"/>
          <p:cNvCxnSpPr>
            <a:cxnSpLocks noChangeShapeType="1"/>
            <a:stCxn id="39" idx="6"/>
          </p:cNvCxnSpPr>
          <p:nvPr/>
        </p:nvCxnSpPr>
        <p:spPr bwMode="auto">
          <a:xfrm>
            <a:off x="3924300" y="3213100"/>
            <a:ext cx="414338" cy="1371600"/>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6" name="直接箭头连接符 57"/>
          <p:cNvCxnSpPr>
            <a:cxnSpLocks noChangeShapeType="1"/>
            <a:stCxn id="40" idx="2"/>
          </p:cNvCxnSpPr>
          <p:nvPr/>
        </p:nvCxnSpPr>
        <p:spPr bwMode="auto">
          <a:xfrm flipH="1">
            <a:off x="4887516" y="3219451"/>
            <a:ext cx="341312" cy="1336675"/>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7" name="直接箭头连接符 58"/>
          <p:cNvCxnSpPr>
            <a:cxnSpLocks noChangeShapeType="1"/>
            <a:stCxn id="40" idx="6"/>
          </p:cNvCxnSpPr>
          <p:nvPr/>
        </p:nvCxnSpPr>
        <p:spPr bwMode="auto">
          <a:xfrm>
            <a:off x="5373291" y="3221039"/>
            <a:ext cx="293687" cy="1320800"/>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1524" name="TextBox 80"/>
          <p:cNvSpPr txBox="1">
            <a:spLocks noChangeArrowheads="1"/>
          </p:cNvSpPr>
          <p:nvPr/>
        </p:nvSpPr>
        <p:spPr bwMode="auto">
          <a:xfrm>
            <a:off x="6211888" y="2859088"/>
            <a:ext cx="2125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高层语言</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
        <p:nvSpPr>
          <p:cNvPr id="62" name="椭圆 61"/>
          <p:cNvSpPr/>
          <p:nvPr/>
        </p:nvSpPr>
        <p:spPr>
          <a:xfrm>
            <a:off x="639763" y="6322218"/>
            <a:ext cx="144462" cy="144463"/>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63" name="圆角矩形 62"/>
          <p:cNvSpPr/>
          <p:nvPr/>
        </p:nvSpPr>
        <p:spPr>
          <a:xfrm>
            <a:off x="3638550" y="6165850"/>
            <a:ext cx="792163" cy="431800"/>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zh-CN" altLang="en-US" smtClean="0">
              <a:solidFill>
                <a:srgbClr val="000000"/>
              </a:solidFill>
              <a:ea typeface="宋体" panose="02010600030101010101" pitchFamily="2" charset="-122"/>
            </a:endParaRPr>
          </a:p>
        </p:txBody>
      </p:sp>
      <p:sp>
        <p:nvSpPr>
          <p:cNvPr id="18461" name="TextBox 93"/>
          <p:cNvSpPr txBox="1">
            <a:spLocks noChangeArrowheads="1"/>
          </p:cNvSpPr>
          <p:nvPr/>
        </p:nvSpPr>
        <p:spPr bwMode="auto">
          <a:xfrm>
            <a:off x="723106" y="6228040"/>
            <a:ext cx="2324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zh-CN" altLang="en-US" sz="1800" b="1" dirty="0" smtClean="0">
                <a:solidFill>
                  <a:srgbClr val="000000"/>
                </a:solidFill>
                <a:latin typeface="华文楷体" panose="02010600040101010101" pitchFamily="2" charset="-122"/>
                <a:ea typeface="华文楷体" panose="02010600040101010101" pitchFamily="2" charset="-122"/>
              </a:rPr>
              <a:t>系统</a:t>
            </a:r>
            <a:r>
              <a:rPr lang="en-US" altLang="zh-CN" sz="1800" b="1" dirty="0" smtClean="0">
                <a:solidFill>
                  <a:srgbClr val="000000"/>
                </a:solidFill>
                <a:latin typeface="华文楷体" panose="02010600040101010101" pitchFamily="2" charset="-122"/>
                <a:ea typeface="华文楷体" panose="02010600040101010101" pitchFamily="2" charset="-122"/>
              </a:rPr>
              <a:t>API</a:t>
            </a:r>
            <a:r>
              <a:rPr lang="zh-CN" altLang="en-US" sz="1800" b="1" dirty="0" smtClean="0">
                <a:solidFill>
                  <a:srgbClr val="000000"/>
                </a:solidFill>
                <a:latin typeface="华文楷体" panose="02010600040101010101" pitchFamily="2" charset="-122"/>
                <a:ea typeface="华文楷体" panose="02010600040101010101" pitchFamily="2" charset="-122"/>
              </a:rPr>
              <a:t>的高层抽象</a:t>
            </a:r>
            <a:endParaRPr lang="zh-CN" altLang="en-US" sz="1800" b="1" dirty="0">
              <a:solidFill>
                <a:srgbClr val="000000"/>
              </a:solidFill>
              <a:latin typeface="华文楷体" panose="02010600040101010101" pitchFamily="2" charset="-122"/>
              <a:ea typeface="华文楷体" panose="02010600040101010101" pitchFamily="2" charset="-122"/>
            </a:endParaRPr>
          </a:p>
        </p:txBody>
      </p:sp>
      <p:sp>
        <p:nvSpPr>
          <p:cNvPr id="18462" name="TextBox 94"/>
          <p:cNvSpPr txBox="1">
            <a:spLocks noChangeArrowheads="1"/>
          </p:cNvSpPr>
          <p:nvPr/>
        </p:nvSpPr>
        <p:spPr bwMode="auto">
          <a:xfrm>
            <a:off x="4364350" y="6228040"/>
            <a:ext cx="219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CN" altLang="en-US" sz="1800" b="1" dirty="0" smtClean="0">
                <a:solidFill>
                  <a:srgbClr val="000000"/>
                </a:solidFill>
                <a:latin typeface="华文楷体" panose="02010600040101010101" pitchFamily="2" charset="-122"/>
                <a:ea typeface="华文楷体" panose="02010600040101010101" pitchFamily="2" charset="-122"/>
              </a:rPr>
              <a:t>系统</a:t>
            </a:r>
            <a:r>
              <a:rPr lang="en-US" altLang="zh-CN" sz="1800" b="1" dirty="0" smtClean="0">
                <a:solidFill>
                  <a:srgbClr val="000000"/>
                </a:solidFill>
                <a:latin typeface="华文楷体" panose="02010600040101010101" pitchFamily="2" charset="-122"/>
                <a:ea typeface="华文楷体" panose="02010600040101010101" pitchFamily="2" charset="-122"/>
              </a:rPr>
              <a:t>API</a:t>
            </a:r>
            <a:r>
              <a:rPr lang="zh-CN" altLang="en-US" sz="1800" b="1" dirty="0" smtClean="0">
                <a:solidFill>
                  <a:srgbClr val="000000"/>
                </a:solidFill>
                <a:latin typeface="华文楷体" panose="02010600040101010101" pitchFamily="2" charset="-122"/>
                <a:ea typeface="华文楷体" panose="02010600040101010101" pitchFamily="2" charset="-122"/>
              </a:rPr>
              <a:t>的底层实现</a:t>
            </a:r>
            <a:endParaRPr lang="zh-CN" altLang="en-US" sz="1800" b="1" dirty="0">
              <a:solidFill>
                <a:srgbClr val="000000"/>
              </a:solidFill>
              <a:latin typeface="华文楷体" panose="02010600040101010101" pitchFamily="2" charset="-122"/>
              <a:ea typeface="华文楷体" panose="02010600040101010101" pitchFamily="2" charset="-122"/>
            </a:endParaRPr>
          </a:p>
        </p:txBody>
      </p:sp>
      <p:sp>
        <p:nvSpPr>
          <p:cNvPr id="66" name="圆角矩形 65"/>
          <p:cNvSpPr/>
          <p:nvPr/>
        </p:nvSpPr>
        <p:spPr>
          <a:xfrm>
            <a:off x="468313" y="1762125"/>
            <a:ext cx="5686425" cy="825500"/>
          </a:xfrm>
          <a:prstGeom prst="roundRect">
            <a:avLst/>
          </a:prstGeom>
          <a:noFill/>
          <a:ln w="12700" cap="flat" cmpd="sng" algn="ctr">
            <a:solidFill>
              <a:srgbClr val="5B9BD5">
                <a:shade val="50000"/>
              </a:srgbClr>
            </a:solidFill>
            <a:prstDash val="dash"/>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21530" name="TextBox 80"/>
          <p:cNvSpPr txBox="1">
            <a:spLocks noChangeArrowheads="1"/>
          </p:cNvSpPr>
          <p:nvPr/>
        </p:nvSpPr>
        <p:spPr bwMode="auto">
          <a:xfrm>
            <a:off x="6503988" y="2009775"/>
            <a:ext cx="1541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应用程序</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
        <p:nvSpPr>
          <p:cNvPr id="68" name="圆角矩形标注 67"/>
          <p:cNvSpPr/>
          <p:nvPr/>
        </p:nvSpPr>
        <p:spPr>
          <a:xfrm>
            <a:off x="6323807" y="3648530"/>
            <a:ext cx="2119898" cy="769084"/>
          </a:xfrm>
          <a:prstGeom prst="wedgeRoundRectCallout">
            <a:avLst>
              <a:gd name="adj1" fmla="val -58751"/>
              <a:gd name="adj2" fmla="val -91824"/>
              <a:gd name="adj3" fmla="val 16667"/>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Calibri" panose="020F0502020204030204"/>
                <a:ea typeface="宋体" panose="02010600030101010101" pitchFamily="2" charset="-122"/>
                <a:cs typeface="+mn-cs"/>
              </a:rPr>
              <a:t>C </a:t>
            </a:r>
            <a:r>
              <a:rPr lang="en-US" altLang="zh-CN" sz="2000" b="1" kern="0" dirty="0" smtClean="0">
                <a:solidFill>
                  <a:prstClr val="white"/>
                </a:solidFill>
                <a:latin typeface="Calibri" panose="020F0502020204030204"/>
                <a:ea typeface="宋体" panose="02010600030101010101" pitchFamily="2" charset="-122"/>
                <a:cs typeface="+mn-cs"/>
              </a:rPr>
              <a:t>+ </a:t>
            </a:r>
            <a:r>
              <a:rPr lang="zh-CN" altLang="en-US" sz="2000" b="1" kern="0" dirty="0" smtClean="0">
                <a:solidFill>
                  <a:prstClr val="white"/>
                </a:solidFill>
                <a:latin typeface="华文楷体" panose="02010600040101010101" pitchFamily="2" charset="-122"/>
                <a:ea typeface="华文楷体" panose="02010600040101010101" pitchFamily="2" charset="-122"/>
                <a:cs typeface="+mn-cs"/>
              </a:rPr>
              <a:t>抽象</a:t>
            </a:r>
            <a:r>
              <a:rPr lang="en-US" altLang="zh-CN" sz="2000" b="1" kern="0" dirty="0" smtClean="0">
                <a:solidFill>
                  <a:prstClr val="white"/>
                </a:solidFill>
                <a:latin typeface="Calibri" panose="020F0502020204030204"/>
                <a:ea typeface="宋体" panose="02010600030101010101" pitchFamily="2" charset="-122"/>
                <a:cs typeface="+mn-cs"/>
              </a:rPr>
              <a:t>APIs</a:t>
            </a:r>
            <a:endParaRPr lang="zh-CN" altLang="en-US" sz="1600" b="1" kern="0" dirty="0">
              <a:solidFill>
                <a:prstClr val="white"/>
              </a:solidFill>
              <a:latin typeface="Calibri" panose="020F0502020204030204"/>
              <a:ea typeface="宋体" panose="02010600030101010101" pitchFamily="2" charset="-122"/>
              <a:cs typeface="+mn-cs"/>
            </a:endParaRPr>
          </a:p>
        </p:txBody>
      </p:sp>
      <p:sp>
        <p:nvSpPr>
          <p:cNvPr id="69" name="圆角矩形标注 68"/>
          <p:cNvSpPr/>
          <p:nvPr/>
        </p:nvSpPr>
        <p:spPr>
          <a:xfrm>
            <a:off x="6570455" y="5859184"/>
            <a:ext cx="1873250" cy="738188"/>
          </a:xfrm>
          <a:prstGeom prst="wedgeRoundRectCallout">
            <a:avLst>
              <a:gd name="adj1" fmla="val -74280"/>
              <a:gd name="adj2" fmla="val -90435"/>
              <a:gd name="adj3" fmla="val 16667"/>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Calibri" panose="020F0502020204030204"/>
                <a:ea typeface="宋体" panose="02010600030101010101" pitchFamily="2" charset="-122"/>
                <a:cs typeface="+mn-cs"/>
              </a:rPr>
              <a:t>C </a:t>
            </a:r>
            <a:r>
              <a:rPr lang="en-US" altLang="zh-CN" sz="2000" b="1" kern="0" dirty="0" smtClean="0">
                <a:solidFill>
                  <a:prstClr val="white"/>
                </a:solidFill>
                <a:latin typeface="Calibri" panose="020F0502020204030204"/>
                <a:ea typeface="宋体" panose="02010600030101010101" pitchFamily="2" charset="-122"/>
                <a:cs typeface="+mn-cs"/>
              </a:rPr>
              <a:t>+</a:t>
            </a:r>
            <a:r>
              <a:rPr lang="zh-CN" altLang="en-US" sz="2000" b="1" kern="0" dirty="0">
                <a:solidFill>
                  <a:prstClr val="white"/>
                </a:solidFill>
                <a:latin typeface="华文楷体" panose="02010600040101010101" pitchFamily="2" charset="-122"/>
                <a:ea typeface="华文楷体" panose="02010600040101010101" pitchFamily="2" charset="-122"/>
                <a:cs typeface="+mn-cs"/>
              </a:rPr>
              <a:t>内嵌汇编</a:t>
            </a:r>
          </a:p>
        </p:txBody>
      </p:sp>
      <p:sp>
        <p:nvSpPr>
          <p:cNvPr id="19485" name="TextBox 80"/>
          <p:cNvSpPr txBox="1">
            <a:spLocks noChangeArrowheads="1"/>
          </p:cNvSpPr>
          <p:nvPr/>
        </p:nvSpPr>
        <p:spPr bwMode="auto">
          <a:xfrm>
            <a:off x="6179904" y="4938344"/>
            <a:ext cx="2076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底层语言</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
        <p:nvSpPr>
          <p:cNvPr id="36" name="圆角矩形 35"/>
          <p:cNvSpPr/>
          <p:nvPr/>
        </p:nvSpPr>
        <p:spPr>
          <a:xfrm>
            <a:off x="539750" y="5154613"/>
            <a:ext cx="5545138" cy="576262"/>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endParaRPr>
          </a:p>
        </p:txBody>
      </p:sp>
      <p:sp>
        <p:nvSpPr>
          <p:cNvPr id="52" name="圆角矩形 51"/>
          <p:cNvSpPr/>
          <p:nvPr/>
        </p:nvSpPr>
        <p:spPr>
          <a:xfrm>
            <a:off x="639763" y="4591050"/>
            <a:ext cx="790575" cy="43338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53" name="圆角矩形 52"/>
          <p:cNvSpPr/>
          <p:nvPr/>
        </p:nvSpPr>
        <p:spPr>
          <a:xfrm>
            <a:off x="468313" y="4430713"/>
            <a:ext cx="5688012" cy="15113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FFFFFF"/>
              </a:solidFill>
              <a:ea typeface="宋体" panose="02010600030101010101" pitchFamily="2" charset="-122"/>
            </a:endParaRPr>
          </a:p>
        </p:txBody>
      </p:sp>
      <p:sp>
        <p:nvSpPr>
          <p:cNvPr id="54" name="圆角矩形 53"/>
          <p:cNvSpPr/>
          <p:nvPr/>
        </p:nvSpPr>
        <p:spPr>
          <a:xfrm>
            <a:off x="1755775" y="4591050"/>
            <a:ext cx="935038" cy="43338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55" name="圆角矩形 54"/>
          <p:cNvSpPr/>
          <p:nvPr/>
        </p:nvSpPr>
        <p:spPr>
          <a:xfrm>
            <a:off x="3195638" y="4591050"/>
            <a:ext cx="1150937" cy="43338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56" name="圆角矩形 55"/>
          <p:cNvSpPr/>
          <p:nvPr/>
        </p:nvSpPr>
        <p:spPr>
          <a:xfrm>
            <a:off x="4887913" y="4597400"/>
            <a:ext cx="792162" cy="431800"/>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Tree>
    <p:custDataLst>
      <p:tags r:id="rId1"/>
    </p:custDataLst>
    <p:extLst>
      <p:ext uri="{BB962C8B-B14F-4D97-AF65-F5344CB8AC3E}">
        <p14:creationId xmlns:p14="http://schemas.microsoft.com/office/powerpoint/2010/main" val="4208053775"/>
      </p:ext>
    </p:extLst>
  </p:cSld>
  <p:clrMapOvr>
    <a:masterClrMapping/>
  </p:clrMapOvr>
  <p:transition spd="slow" advTm="622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wipe(up)">
                                      <p:cBhvr>
                                        <p:cTn id="7" dur="500"/>
                                        <p:tgtEl>
                                          <p:spTgt spid="18450"/>
                                        </p:tgtEl>
                                      </p:cBhvr>
                                    </p:animEffect>
                                  </p:childTnLst>
                                </p:cTn>
                              </p:par>
                              <p:par>
                                <p:cTn id="8" presetID="22" presetClass="entr" presetSubtype="1" fill="hold"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wipe(up)">
                                      <p:cBhvr>
                                        <p:cTn id="10" dur="500"/>
                                        <p:tgtEl>
                                          <p:spTgt spid="18451"/>
                                        </p:tgtEl>
                                      </p:cBhvr>
                                    </p:animEffect>
                                  </p:childTnLst>
                                </p:cTn>
                              </p:par>
                              <p:par>
                                <p:cTn id="11" presetID="22" presetClass="entr" presetSubtype="1" fill="hold" nodeType="withEffect">
                                  <p:stCondLst>
                                    <p:cond delay="0"/>
                                  </p:stCondLst>
                                  <p:childTnLst>
                                    <p:set>
                                      <p:cBhvr>
                                        <p:cTn id="12" dur="1" fill="hold">
                                          <p:stCondLst>
                                            <p:cond delay="0"/>
                                          </p:stCondLst>
                                        </p:cTn>
                                        <p:tgtEl>
                                          <p:spTgt spid="18452"/>
                                        </p:tgtEl>
                                        <p:attrNameLst>
                                          <p:attrName>style.visibility</p:attrName>
                                        </p:attrNameLst>
                                      </p:cBhvr>
                                      <p:to>
                                        <p:strVal val="visible"/>
                                      </p:to>
                                    </p:set>
                                    <p:animEffect transition="in" filter="wipe(up)">
                                      <p:cBhvr>
                                        <p:cTn id="13" dur="500"/>
                                        <p:tgtEl>
                                          <p:spTgt spid="18452"/>
                                        </p:tgtEl>
                                      </p:cBhvr>
                                    </p:animEffect>
                                  </p:childTnLst>
                                </p:cTn>
                              </p:par>
                              <p:par>
                                <p:cTn id="14" presetID="22" presetClass="entr" presetSubtype="1" fill="hold" nodeType="withEffect">
                                  <p:stCondLst>
                                    <p:cond delay="0"/>
                                  </p:stCondLst>
                                  <p:childTnLst>
                                    <p:set>
                                      <p:cBhvr>
                                        <p:cTn id="15" dur="1" fill="hold">
                                          <p:stCondLst>
                                            <p:cond delay="0"/>
                                          </p:stCondLst>
                                        </p:cTn>
                                        <p:tgtEl>
                                          <p:spTgt spid="18453"/>
                                        </p:tgtEl>
                                        <p:attrNameLst>
                                          <p:attrName>style.visibility</p:attrName>
                                        </p:attrNameLst>
                                      </p:cBhvr>
                                      <p:to>
                                        <p:strVal val="visible"/>
                                      </p:to>
                                    </p:set>
                                    <p:animEffect transition="in" filter="wipe(up)">
                                      <p:cBhvr>
                                        <p:cTn id="16" dur="500"/>
                                        <p:tgtEl>
                                          <p:spTgt spid="18453"/>
                                        </p:tgtEl>
                                      </p:cBhvr>
                                    </p:animEffect>
                                  </p:childTnLst>
                                </p:cTn>
                              </p:par>
                              <p:par>
                                <p:cTn id="17" presetID="22" presetClass="entr" presetSubtype="1" fill="hold" nodeType="withEffect">
                                  <p:stCondLst>
                                    <p:cond delay="0"/>
                                  </p:stCondLst>
                                  <p:childTnLst>
                                    <p:set>
                                      <p:cBhvr>
                                        <p:cTn id="18" dur="1" fill="hold">
                                          <p:stCondLst>
                                            <p:cond delay="0"/>
                                          </p:stCondLst>
                                        </p:cTn>
                                        <p:tgtEl>
                                          <p:spTgt spid="18454"/>
                                        </p:tgtEl>
                                        <p:attrNameLst>
                                          <p:attrName>style.visibility</p:attrName>
                                        </p:attrNameLst>
                                      </p:cBhvr>
                                      <p:to>
                                        <p:strVal val="visible"/>
                                      </p:to>
                                    </p:set>
                                    <p:animEffect transition="in" filter="wipe(up)">
                                      <p:cBhvr>
                                        <p:cTn id="19" dur="500"/>
                                        <p:tgtEl>
                                          <p:spTgt spid="18454"/>
                                        </p:tgtEl>
                                      </p:cBhvr>
                                    </p:animEffect>
                                  </p:childTnLst>
                                </p:cTn>
                              </p:par>
                              <p:par>
                                <p:cTn id="20" presetID="22" presetClass="entr" presetSubtype="1" fill="hold" nodeType="withEffect">
                                  <p:stCondLst>
                                    <p:cond delay="0"/>
                                  </p:stCondLst>
                                  <p:childTnLst>
                                    <p:set>
                                      <p:cBhvr>
                                        <p:cTn id="21" dur="1" fill="hold">
                                          <p:stCondLst>
                                            <p:cond delay="0"/>
                                          </p:stCondLst>
                                        </p:cTn>
                                        <p:tgtEl>
                                          <p:spTgt spid="18455"/>
                                        </p:tgtEl>
                                        <p:attrNameLst>
                                          <p:attrName>style.visibility</p:attrName>
                                        </p:attrNameLst>
                                      </p:cBhvr>
                                      <p:to>
                                        <p:strVal val="visible"/>
                                      </p:to>
                                    </p:set>
                                    <p:animEffect transition="in" filter="wipe(up)">
                                      <p:cBhvr>
                                        <p:cTn id="22" dur="500"/>
                                        <p:tgtEl>
                                          <p:spTgt spid="18455"/>
                                        </p:tgtEl>
                                      </p:cBhvr>
                                    </p:animEffect>
                                  </p:childTnLst>
                                </p:cTn>
                              </p:par>
                              <p:par>
                                <p:cTn id="23" presetID="22" presetClass="entr" presetSubtype="1" fill="hold" nodeType="withEffect">
                                  <p:stCondLst>
                                    <p:cond delay="0"/>
                                  </p:stCondLst>
                                  <p:childTnLst>
                                    <p:set>
                                      <p:cBhvr>
                                        <p:cTn id="24" dur="1" fill="hold">
                                          <p:stCondLst>
                                            <p:cond delay="0"/>
                                          </p:stCondLst>
                                        </p:cTn>
                                        <p:tgtEl>
                                          <p:spTgt spid="18456"/>
                                        </p:tgtEl>
                                        <p:attrNameLst>
                                          <p:attrName>style.visibility</p:attrName>
                                        </p:attrNameLst>
                                      </p:cBhvr>
                                      <p:to>
                                        <p:strVal val="visible"/>
                                      </p:to>
                                    </p:set>
                                    <p:animEffect transition="in" filter="wipe(up)">
                                      <p:cBhvr>
                                        <p:cTn id="25" dur="500"/>
                                        <p:tgtEl>
                                          <p:spTgt spid="18456"/>
                                        </p:tgtEl>
                                      </p:cBhvr>
                                    </p:animEffect>
                                  </p:childTnLst>
                                </p:cTn>
                              </p:par>
                              <p:par>
                                <p:cTn id="26" presetID="22" presetClass="entr" presetSubtype="1" fill="hold" nodeType="withEffect">
                                  <p:stCondLst>
                                    <p:cond delay="0"/>
                                  </p:stCondLst>
                                  <p:childTnLst>
                                    <p:set>
                                      <p:cBhvr>
                                        <p:cTn id="27" dur="1" fill="hold">
                                          <p:stCondLst>
                                            <p:cond delay="0"/>
                                          </p:stCondLst>
                                        </p:cTn>
                                        <p:tgtEl>
                                          <p:spTgt spid="18457"/>
                                        </p:tgtEl>
                                        <p:attrNameLst>
                                          <p:attrName>style.visibility</p:attrName>
                                        </p:attrNameLst>
                                      </p:cBhvr>
                                      <p:to>
                                        <p:strVal val="visible"/>
                                      </p:to>
                                    </p:set>
                                    <p:animEffect transition="in" filter="wipe(up)">
                                      <p:cBhvr>
                                        <p:cTn id="28" dur="500"/>
                                        <p:tgtEl>
                                          <p:spTgt spid="1845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462"/>
                                        </p:tgtEl>
                                        <p:attrNameLst>
                                          <p:attrName>style.visibility</p:attrName>
                                        </p:attrNameLst>
                                      </p:cBhvr>
                                      <p:to>
                                        <p:strVal val="visible"/>
                                      </p:to>
                                    </p:set>
                                    <p:animEffect transition="in" filter="fade">
                                      <p:cBhvr>
                                        <p:cTn id="47" dur="500"/>
                                        <p:tgtEl>
                                          <p:spTgt spid="1846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485"/>
                                        </p:tgtEl>
                                        <p:attrNameLst>
                                          <p:attrName>style.visibility</p:attrName>
                                        </p:attrNameLst>
                                      </p:cBhvr>
                                      <p:to>
                                        <p:strVal val="visible"/>
                                      </p:to>
                                    </p:set>
                                    <p:animEffect transition="in" filter="fade">
                                      <p:cBhvr>
                                        <p:cTn id="59" dur="5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8462" grpId="0"/>
      <p:bldP spid="69" grpId="0" animBg="1"/>
      <p:bldP spid="19485" grpId="0"/>
      <p:bldP spid="36" grpId="0" animBg="1"/>
      <p:bldP spid="52" grpId="0" animBg="1"/>
      <p:bldP spid="53" grpId="0" animBg="1"/>
      <p:bldP spid="54" grpId="0" animBg="1"/>
      <p:bldP spid="55"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167111" y="2491730"/>
            <a:ext cx="982662" cy="1657350"/>
            <a:chOff x="1528110" y="3938587"/>
            <a:chExt cx="982662" cy="1657350"/>
          </a:xfrm>
        </p:grpSpPr>
        <p:sp>
          <p:nvSpPr>
            <p:cNvPr id="12" name="Freeform 16"/>
            <p:cNvSpPr>
              <a:spLocks/>
            </p:cNvSpPr>
            <p:nvPr/>
          </p:nvSpPr>
          <p:spPr bwMode="auto">
            <a:xfrm>
              <a:off x="1528110" y="3938587"/>
              <a:ext cx="982662" cy="1657350"/>
            </a:xfrm>
            <a:custGeom>
              <a:avLst/>
              <a:gdLst>
                <a:gd name="T0" fmla="*/ 593 w 619"/>
                <a:gd name="T1" fmla="*/ 638 h 1044"/>
                <a:gd name="T2" fmla="*/ 573 w 619"/>
                <a:gd name="T3" fmla="*/ 629 h 1044"/>
                <a:gd name="T4" fmla="*/ 554 w 619"/>
                <a:gd name="T5" fmla="*/ 624 h 1044"/>
                <a:gd name="T6" fmla="*/ 529 w 619"/>
                <a:gd name="T7" fmla="*/ 625 h 1044"/>
                <a:gd name="T8" fmla="*/ 503 w 619"/>
                <a:gd name="T9" fmla="*/ 637 h 1044"/>
                <a:gd name="T10" fmla="*/ 480 w 619"/>
                <a:gd name="T11" fmla="*/ 658 h 1044"/>
                <a:gd name="T12" fmla="*/ 461 w 619"/>
                <a:gd name="T13" fmla="*/ 668 h 1044"/>
                <a:gd name="T14" fmla="*/ 443 w 619"/>
                <a:gd name="T15" fmla="*/ 664 h 1044"/>
                <a:gd name="T16" fmla="*/ 415 w 619"/>
                <a:gd name="T17" fmla="*/ 633 h 1044"/>
                <a:gd name="T18" fmla="*/ 392 w 619"/>
                <a:gd name="T19" fmla="*/ 541 h 1044"/>
                <a:gd name="T20" fmla="*/ 415 w 619"/>
                <a:gd name="T21" fmla="*/ 449 h 1044"/>
                <a:gd name="T22" fmla="*/ 443 w 619"/>
                <a:gd name="T23" fmla="*/ 418 h 1044"/>
                <a:gd name="T24" fmla="*/ 461 w 619"/>
                <a:gd name="T25" fmla="*/ 415 h 1044"/>
                <a:gd name="T26" fmla="*/ 480 w 619"/>
                <a:gd name="T27" fmla="*/ 427 h 1044"/>
                <a:gd name="T28" fmla="*/ 503 w 619"/>
                <a:gd name="T29" fmla="*/ 446 h 1044"/>
                <a:gd name="T30" fmla="*/ 529 w 619"/>
                <a:gd name="T31" fmla="*/ 458 h 1044"/>
                <a:gd name="T32" fmla="*/ 555 w 619"/>
                <a:gd name="T33" fmla="*/ 459 h 1044"/>
                <a:gd name="T34" fmla="*/ 581 w 619"/>
                <a:gd name="T35" fmla="*/ 451 h 1044"/>
                <a:gd name="T36" fmla="*/ 604 w 619"/>
                <a:gd name="T37" fmla="*/ 436 h 1044"/>
                <a:gd name="T38" fmla="*/ 619 w 619"/>
                <a:gd name="T39" fmla="*/ 226 h 1044"/>
                <a:gd name="T40" fmla="*/ 456 w 619"/>
                <a:gd name="T41" fmla="*/ 215 h 1044"/>
                <a:gd name="T42" fmla="*/ 456 w 619"/>
                <a:gd name="T43" fmla="*/ 195 h 1044"/>
                <a:gd name="T44" fmla="*/ 472 w 619"/>
                <a:gd name="T45" fmla="*/ 174 h 1044"/>
                <a:gd name="T46" fmla="*/ 492 w 619"/>
                <a:gd name="T47" fmla="*/ 143 h 1044"/>
                <a:gd name="T48" fmla="*/ 497 w 619"/>
                <a:gd name="T49" fmla="*/ 98 h 1044"/>
                <a:gd name="T50" fmla="*/ 471 w 619"/>
                <a:gd name="T51" fmla="*/ 50 h 1044"/>
                <a:gd name="T52" fmla="*/ 425 w 619"/>
                <a:gd name="T53" fmla="*/ 21 h 1044"/>
                <a:gd name="T54" fmla="*/ 366 w 619"/>
                <a:gd name="T55" fmla="*/ 3 h 1044"/>
                <a:gd name="T56" fmla="*/ 287 w 619"/>
                <a:gd name="T57" fmla="*/ 2 h 1044"/>
                <a:gd name="T58" fmla="*/ 197 w 619"/>
                <a:gd name="T59" fmla="*/ 33 h 1044"/>
                <a:gd name="T60" fmla="*/ 150 w 619"/>
                <a:gd name="T61" fmla="*/ 91 h 1044"/>
                <a:gd name="T62" fmla="*/ 153 w 619"/>
                <a:gd name="T63" fmla="*/ 143 h 1044"/>
                <a:gd name="T64" fmla="*/ 173 w 619"/>
                <a:gd name="T65" fmla="*/ 174 h 1044"/>
                <a:gd name="T66" fmla="*/ 189 w 619"/>
                <a:gd name="T67" fmla="*/ 195 h 1044"/>
                <a:gd name="T68" fmla="*/ 189 w 619"/>
                <a:gd name="T69" fmla="*/ 215 h 1044"/>
                <a:gd name="T70" fmla="*/ 145 w 619"/>
                <a:gd name="T71" fmla="*/ 226 h 1044"/>
                <a:gd name="T72" fmla="*/ 204 w 619"/>
                <a:gd name="T73" fmla="*/ 856 h 1044"/>
                <a:gd name="T74" fmla="*/ 251 w 619"/>
                <a:gd name="T75" fmla="*/ 1044 h 1044"/>
                <a:gd name="T76" fmla="*/ 277 w 619"/>
                <a:gd name="T77" fmla="*/ 1036 h 1044"/>
                <a:gd name="T78" fmla="*/ 280 w 619"/>
                <a:gd name="T79" fmla="*/ 1008 h 1044"/>
                <a:gd name="T80" fmla="*/ 186 w 619"/>
                <a:gd name="T81" fmla="*/ 972 h 1044"/>
                <a:gd name="T82" fmla="*/ 262 w 619"/>
                <a:gd name="T83" fmla="*/ 858 h 1044"/>
                <a:gd name="T84" fmla="*/ 264 w 619"/>
                <a:gd name="T85" fmla="*/ 856 h 1044"/>
                <a:gd name="T86" fmla="*/ 541 w 619"/>
                <a:gd name="T87" fmla="*/ 977 h 1044"/>
                <a:gd name="T88" fmla="*/ 554 w 619"/>
                <a:gd name="T89" fmla="*/ 962 h 1044"/>
                <a:gd name="T90" fmla="*/ 545 w 619"/>
                <a:gd name="T91" fmla="*/ 935 h 1044"/>
                <a:gd name="T92" fmla="*/ 518 w 619"/>
                <a:gd name="T93" fmla="*/ 931 h 1044"/>
                <a:gd name="T94" fmla="*/ 619 w 619"/>
                <a:gd name="T95" fmla="*/ 856 h 1044"/>
                <a:gd name="T96" fmla="*/ 609 w 619"/>
                <a:gd name="T97" fmla="*/ 65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9" h="1044">
                  <a:moveTo>
                    <a:pt x="599" y="642"/>
                  </a:moveTo>
                  <a:lnTo>
                    <a:pt x="599" y="642"/>
                  </a:lnTo>
                  <a:lnTo>
                    <a:pt x="593" y="638"/>
                  </a:lnTo>
                  <a:lnTo>
                    <a:pt x="586" y="633"/>
                  </a:lnTo>
                  <a:lnTo>
                    <a:pt x="580" y="630"/>
                  </a:lnTo>
                  <a:lnTo>
                    <a:pt x="573" y="629"/>
                  </a:lnTo>
                  <a:lnTo>
                    <a:pt x="567" y="627"/>
                  </a:lnTo>
                  <a:lnTo>
                    <a:pt x="560" y="625"/>
                  </a:lnTo>
                  <a:lnTo>
                    <a:pt x="554" y="624"/>
                  </a:lnTo>
                  <a:lnTo>
                    <a:pt x="547" y="624"/>
                  </a:lnTo>
                  <a:lnTo>
                    <a:pt x="537" y="624"/>
                  </a:lnTo>
                  <a:lnTo>
                    <a:pt x="529" y="625"/>
                  </a:lnTo>
                  <a:lnTo>
                    <a:pt x="521" y="629"/>
                  </a:lnTo>
                  <a:lnTo>
                    <a:pt x="511" y="632"/>
                  </a:lnTo>
                  <a:lnTo>
                    <a:pt x="503" y="637"/>
                  </a:lnTo>
                  <a:lnTo>
                    <a:pt x="495" y="643"/>
                  </a:lnTo>
                  <a:lnTo>
                    <a:pt x="488" y="650"/>
                  </a:lnTo>
                  <a:lnTo>
                    <a:pt x="480" y="658"/>
                  </a:lnTo>
                  <a:lnTo>
                    <a:pt x="474" y="663"/>
                  </a:lnTo>
                  <a:lnTo>
                    <a:pt x="467" y="666"/>
                  </a:lnTo>
                  <a:lnTo>
                    <a:pt x="461" y="668"/>
                  </a:lnTo>
                  <a:lnTo>
                    <a:pt x="454" y="668"/>
                  </a:lnTo>
                  <a:lnTo>
                    <a:pt x="448" y="666"/>
                  </a:lnTo>
                  <a:lnTo>
                    <a:pt x="443" y="664"/>
                  </a:lnTo>
                  <a:lnTo>
                    <a:pt x="436" y="659"/>
                  </a:lnTo>
                  <a:lnTo>
                    <a:pt x="430" y="655"/>
                  </a:lnTo>
                  <a:lnTo>
                    <a:pt x="415" y="633"/>
                  </a:lnTo>
                  <a:lnTo>
                    <a:pt x="402" y="607"/>
                  </a:lnTo>
                  <a:lnTo>
                    <a:pt x="396" y="575"/>
                  </a:lnTo>
                  <a:lnTo>
                    <a:pt x="392" y="541"/>
                  </a:lnTo>
                  <a:lnTo>
                    <a:pt x="396" y="506"/>
                  </a:lnTo>
                  <a:lnTo>
                    <a:pt x="402" y="475"/>
                  </a:lnTo>
                  <a:lnTo>
                    <a:pt x="415" y="449"/>
                  </a:lnTo>
                  <a:lnTo>
                    <a:pt x="430" y="428"/>
                  </a:lnTo>
                  <a:lnTo>
                    <a:pt x="436" y="423"/>
                  </a:lnTo>
                  <a:lnTo>
                    <a:pt x="443" y="418"/>
                  </a:lnTo>
                  <a:lnTo>
                    <a:pt x="448" y="417"/>
                  </a:lnTo>
                  <a:lnTo>
                    <a:pt x="454" y="415"/>
                  </a:lnTo>
                  <a:lnTo>
                    <a:pt x="461" y="415"/>
                  </a:lnTo>
                  <a:lnTo>
                    <a:pt x="467" y="418"/>
                  </a:lnTo>
                  <a:lnTo>
                    <a:pt x="474" y="422"/>
                  </a:lnTo>
                  <a:lnTo>
                    <a:pt x="480" y="427"/>
                  </a:lnTo>
                  <a:lnTo>
                    <a:pt x="488" y="435"/>
                  </a:lnTo>
                  <a:lnTo>
                    <a:pt x="495" y="441"/>
                  </a:lnTo>
                  <a:lnTo>
                    <a:pt x="503" y="446"/>
                  </a:lnTo>
                  <a:lnTo>
                    <a:pt x="511" y="451"/>
                  </a:lnTo>
                  <a:lnTo>
                    <a:pt x="521" y="454"/>
                  </a:lnTo>
                  <a:lnTo>
                    <a:pt x="529" y="458"/>
                  </a:lnTo>
                  <a:lnTo>
                    <a:pt x="537" y="459"/>
                  </a:lnTo>
                  <a:lnTo>
                    <a:pt x="547" y="459"/>
                  </a:lnTo>
                  <a:lnTo>
                    <a:pt x="555" y="459"/>
                  </a:lnTo>
                  <a:lnTo>
                    <a:pt x="563" y="458"/>
                  </a:lnTo>
                  <a:lnTo>
                    <a:pt x="573" y="454"/>
                  </a:lnTo>
                  <a:lnTo>
                    <a:pt x="581" y="451"/>
                  </a:lnTo>
                  <a:lnTo>
                    <a:pt x="589" y="448"/>
                  </a:lnTo>
                  <a:lnTo>
                    <a:pt x="598" y="443"/>
                  </a:lnTo>
                  <a:lnTo>
                    <a:pt x="604" y="436"/>
                  </a:lnTo>
                  <a:lnTo>
                    <a:pt x="612" y="430"/>
                  </a:lnTo>
                  <a:lnTo>
                    <a:pt x="619" y="422"/>
                  </a:lnTo>
                  <a:lnTo>
                    <a:pt x="619" y="226"/>
                  </a:lnTo>
                  <a:lnTo>
                    <a:pt x="462" y="226"/>
                  </a:lnTo>
                  <a:lnTo>
                    <a:pt x="459" y="220"/>
                  </a:lnTo>
                  <a:lnTo>
                    <a:pt x="456" y="215"/>
                  </a:lnTo>
                  <a:lnTo>
                    <a:pt x="454" y="210"/>
                  </a:lnTo>
                  <a:lnTo>
                    <a:pt x="454" y="205"/>
                  </a:lnTo>
                  <a:lnTo>
                    <a:pt x="456" y="195"/>
                  </a:lnTo>
                  <a:lnTo>
                    <a:pt x="461" y="187"/>
                  </a:lnTo>
                  <a:lnTo>
                    <a:pt x="466" y="181"/>
                  </a:lnTo>
                  <a:lnTo>
                    <a:pt x="472" y="174"/>
                  </a:lnTo>
                  <a:lnTo>
                    <a:pt x="475" y="171"/>
                  </a:lnTo>
                  <a:lnTo>
                    <a:pt x="485" y="158"/>
                  </a:lnTo>
                  <a:lnTo>
                    <a:pt x="492" y="143"/>
                  </a:lnTo>
                  <a:lnTo>
                    <a:pt x="497" y="129"/>
                  </a:lnTo>
                  <a:lnTo>
                    <a:pt x="498" y="114"/>
                  </a:lnTo>
                  <a:lnTo>
                    <a:pt x="497" y="98"/>
                  </a:lnTo>
                  <a:lnTo>
                    <a:pt x="492" y="81"/>
                  </a:lnTo>
                  <a:lnTo>
                    <a:pt x="482" y="65"/>
                  </a:lnTo>
                  <a:lnTo>
                    <a:pt x="471" y="50"/>
                  </a:lnTo>
                  <a:lnTo>
                    <a:pt x="458" y="39"/>
                  </a:lnTo>
                  <a:lnTo>
                    <a:pt x="443" y="29"/>
                  </a:lnTo>
                  <a:lnTo>
                    <a:pt x="425" y="21"/>
                  </a:lnTo>
                  <a:lnTo>
                    <a:pt x="407" y="13"/>
                  </a:lnTo>
                  <a:lnTo>
                    <a:pt x="388" y="8"/>
                  </a:lnTo>
                  <a:lnTo>
                    <a:pt x="366" y="3"/>
                  </a:lnTo>
                  <a:lnTo>
                    <a:pt x="345" y="2"/>
                  </a:lnTo>
                  <a:lnTo>
                    <a:pt x="322" y="0"/>
                  </a:lnTo>
                  <a:lnTo>
                    <a:pt x="287" y="2"/>
                  </a:lnTo>
                  <a:lnTo>
                    <a:pt x="252" y="8"/>
                  </a:lnTo>
                  <a:lnTo>
                    <a:pt x="223" y="20"/>
                  </a:lnTo>
                  <a:lnTo>
                    <a:pt x="197" y="33"/>
                  </a:lnTo>
                  <a:lnTo>
                    <a:pt x="176" y="50"/>
                  </a:lnTo>
                  <a:lnTo>
                    <a:pt x="160" y="70"/>
                  </a:lnTo>
                  <a:lnTo>
                    <a:pt x="150" y="91"/>
                  </a:lnTo>
                  <a:lnTo>
                    <a:pt x="147" y="114"/>
                  </a:lnTo>
                  <a:lnTo>
                    <a:pt x="148" y="129"/>
                  </a:lnTo>
                  <a:lnTo>
                    <a:pt x="153" y="143"/>
                  </a:lnTo>
                  <a:lnTo>
                    <a:pt x="160" y="158"/>
                  </a:lnTo>
                  <a:lnTo>
                    <a:pt x="169" y="171"/>
                  </a:lnTo>
                  <a:lnTo>
                    <a:pt x="173" y="174"/>
                  </a:lnTo>
                  <a:lnTo>
                    <a:pt x="179" y="181"/>
                  </a:lnTo>
                  <a:lnTo>
                    <a:pt x="184" y="187"/>
                  </a:lnTo>
                  <a:lnTo>
                    <a:pt x="189" y="195"/>
                  </a:lnTo>
                  <a:lnTo>
                    <a:pt x="191" y="205"/>
                  </a:lnTo>
                  <a:lnTo>
                    <a:pt x="191" y="210"/>
                  </a:lnTo>
                  <a:lnTo>
                    <a:pt x="189" y="215"/>
                  </a:lnTo>
                  <a:lnTo>
                    <a:pt x="187" y="220"/>
                  </a:lnTo>
                  <a:lnTo>
                    <a:pt x="184" y="225"/>
                  </a:lnTo>
                  <a:lnTo>
                    <a:pt x="145" y="226"/>
                  </a:lnTo>
                  <a:lnTo>
                    <a:pt x="0" y="226"/>
                  </a:lnTo>
                  <a:lnTo>
                    <a:pt x="0" y="856"/>
                  </a:lnTo>
                  <a:lnTo>
                    <a:pt x="204" y="856"/>
                  </a:lnTo>
                  <a:lnTo>
                    <a:pt x="106" y="1001"/>
                  </a:lnTo>
                  <a:lnTo>
                    <a:pt x="251" y="1044"/>
                  </a:lnTo>
                  <a:lnTo>
                    <a:pt x="251" y="1044"/>
                  </a:lnTo>
                  <a:lnTo>
                    <a:pt x="261" y="1044"/>
                  </a:lnTo>
                  <a:lnTo>
                    <a:pt x="270" y="1042"/>
                  </a:lnTo>
                  <a:lnTo>
                    <a:pt x="277" y="1036"/>
                  </a:lnTo>
                  <a:lnTo>
                    <a:pt x="282" y="1027"/>
                  </a:lnTo>
                  <a:lnTo>
                    <a:pt x="283" y="1018"/>
                  </a:lnTo>
                  <a:lnTo>
                    <a:pt x="280" y="1008"/>
                  </a:lnTo>
                  <a:lnTo>
                    <a:pt x="274" y="1001"/>
                  </a:lnTo>
                  <a:lnTo>
                    <a:pt x="265" y="997"/>
                  </a:lnTo>
                  <a:lnTo>
                    <a:pt x="186" y="972"/>
                  </a:lnTo>
                  <a:lnTo>
                    <a:pt x="262" y="860"/>
                  </a:lnTo>
                  <a:lnTo>
                    <a:pt x="262" y="860"/>
                  </a:lnTo>
                  <a:lnTo>
                    <a:pt x="262" y="858"/>
                  </a:lnTo>
                  <a:lnTo>
                    <a:pt x="262" y="858"/>
                  </a:lnTo>
                  <a:lnTo>
                    <a:pt x="262" y="858"/>
                  </a:lnTo>
                  <a:lnTo>
                    <a:pt x="264" y="856"/>
                  </a:lnTo>
                  <a:lnTo>
                    <a:pt x="345" y="856"/>
                  </a:lnTo>
                  <a:lnTo>
                    <a:pt x="410" y="1044"/>
                  </a:lnTo>
                  <a:lnTo>
                    <a:pt x="541" y="977"/>
                  </a:lnTo>
                  <a:lnTo>
                    <a:pt x="541" y="977"/>
                  </a:lnTo>
                  <a:lnTo>
                    <a:pt x="549" y="970"/>
                  </a:lnTo>
                  <a:lnTo>
                    <a:pt x="554" y="962"/>
                  </a:lnTo>
                  <a:lnTo>
                    <a:pt x="555" y="953"/>
                  </a:lnTo>
                  <a:lnTo>
                    <a:pt x="552" y="943"/>
                  </a:lnTo>
                  <a:lnTo>
                    <a:pt x="545" y="935"/>
                  </a:lnTo>
                  <a:lnTo>
                    <a:pt x="537" y="930"/>
                  </a:lnTo>
                  <a:lnTo>
                    <a:pt x="528" y="928"/>
                  </a:lnTo>
                  <a:lnTo>
                    <a:pt x="518" y="931"/>
                  </a:lnTo>
                  <a:lnTo>
                    <a:pt x="440" y="972"/>
                  </a:lnTo>
                  <a:lnTo>
                    <a:pt x="399" y="856"/>
                  </a:lnTo>
                  <a:lnTo>
                    <a:pt x="619" y="856"/>
                  </a:lnTo>
                  <a:lnTo>
                    <a:pt x="619" y="664"/>
                  </a:lnTo>
                  <a:lnTo>
                    <a:pt x="614" y="658"/>
                  </a:lnTo>
                  <a:lnTo>
                    <a:pt x="609" y="651"/>
                  </a:lnTo>
                  <a:lnTo>
                    <a:pt x="604" y="646"/>
                  </a:lnTo>
                  <a:lnTo>
                    <a:pt x="599"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17"/>
            <p:cNvSpPr>
              <a:spLocks/>
            </p:cNvSpPr>
            <p:nvPr/>
          </p:nvSpPr>
          <p:spPr bwMode="auto">
            <a:xfrm>
              <a:off x="1609073" y="4017962"/>
              <a:ext cx="820737" cy="1203325"/>
            </a:xfrm>
            <a:custGeom>
              <a:avLst/>
              <a:gdLst>
                <a:gd name="T0" fmla="*/ 0 w 517"/>
                <a:gd name="T1" fmla="*/ 225 h 758"/>
                <a:gd name="T2" fmla="*/ 164 w 517"/>
                <a:gd name="T3" fmla="*/ 217 h 758"/>
                <a:gd name="T4" fmla="*/ 188 w 517"/>
                <a:gd name="T5" fmla="*/ 171 h 758"/>
                <a:gd name="T6" fmla="*/ 180 w 517"/>
                <a:gd name="T7" fmla="*/ 119 h 758"/>
                <a:gd name="T8" fmla="*/ 148 w 517"/>
                <a:gd name="T9" fmla="*/ 74 h 758"/>
                <a:gd name="T10" fmla="*/ 159 w 517"/>
                <a:gd name="T11" fmla="*/ 36 h 758"/>
                <a:gd name="T12" fmla="*/ 192 w 517"/>
                <a:gd name="T13" fmla="*/ 15 h 758"/>
                <a:gd name="T14" fmla="*/ 237 w 517"/>
                <a:gd name="T15" fmla="*/ 2 h 758"/>
                <a:gd name="T16" fmla="*/ 289 w 517"/>
                <a:gd name="T17" fmla="*/ 0 h 758"/>
                <a:gd name="T18" fmla="*/ 337 w 517"/>
                <a:gd name="T19" fmla="*/ 10 h 758"/>
                <a:gd name="T20" fmla="*/ 374 w 517"/>
                <a:gd name="T21" fmla="*/ 28 h 758"/>
                <a:gd name="T22" fmla="*/ 397 w 517"/>
                <a:gd name="T23" fmla="*/ 61 h 758"/>
                <a:gd name="T24" fmla="*/ 372 w 517"/>
                <a:gd name="T25" fmla="*/ 103 h 758"/>
                <a:gd name="T26" fmla="*/ 353 w 517"/>
                <a:gd name="T27" fmla="*/ 155 h 758"/>
                <a:gd name="T28" fmla="*/ 371 w 517"/>
                <a:gd name="T29" fmla="*/ 204 h 758"/>
                <a:gd name="T30" fmla="*/ 517 w 517"/>
                <a:gd name="T31" fmla="*/ 225 h 758"/>
                <a:gd name="T32" fmla="*/ 507 w 517"/>
                <a:gd name="T33" fmla="*/ 357 h 758"/>
                <a:gd name="T34" fmla="*/ 486 w 517"/>
                <a:gd name="T35" fmla="*/ 357 h 758"/>
                <a:gd name="T36" fmla="*/ 465 w 517"/>
                <a:gd name="T37" fmla="*/ 341 h 758"/>
                <a:gd name="T38" fmla="*/ 450 w 517"/>
                <a:gd name="T39" fmla="*/ 328 h 758"/>
                <a:gd name="T40" fmla="*/ 428 w 517"/>
                <a:gd name="T41" fmla="*/ 318 h 758"/>
                <a:gd name="T42" fmla="*/ 405 w 517"/>
                <a:gd name="T43" fmla="*/ 315 h 758"/>
                <a:gd name="T44" fmla="*/ 341 w 517"/>
                <a:gd name="T45" fmla="*/ 344 h 758"/>
                <a:gd name="T46" fmla="*/ 299 w 517"/>
                <a:gd name="T47" fmla="*/ 422 h 758"/>
                <a:gd name="T48" fmla="*/ 291 w 517"/>
                <a:gd name="T49" fmla="*/ 492 h 758"/>
                <a:gd name="T50" fmla="*/ 293 w 517"/>
                <a:gd name="T51" fmla="*/ 499 h 758"/>
                <a:gd name="T52" fmla="*/ 270 w 517"/>
                <a:gd name="T53" fmla="*/ 509 h 758"/>
                <a:gd name="T54" fmla="*/ 244 w 517"/>
                <a:gd name="T55" fmla="*/ 517 h 758"/>
                <a:gd name="T56" fmla="*/ 218 w 517"/>
                <a:gd name="T57" fmla="*/ 522 h 758"/>
                <a:gd name="T58" fmla="*/ 188 w 517"/>
                <a:gd name="T59" fmla="*/ 523 h 758"/>
                <a:gd name="T60" fmla="*/ 153 w 517"/>
                <a:gd name="T61" fmla="*/ 522 h 758"/>
                <a:gd name="T62" fmla="*/ 120 w 517"/>
                <a:gd name="T63" fmla="*/ 517 h 758"/>
                <a:gd name="T64" fmla="*/ 99 w 517"/>
                <a:gd name="T65" fmla="*/ 510 h 758"/>
                <a:gd name="T66" fmla="*/ 92 w 517"/>
                <a:gd name="T67" fmla="*/ 510 h 758"/>
                <a:gd name="T68" fmla="*/ 66 w 517"/>
                <a:gd name="T69" fmla="*/ 528 h 758"/>
                <a:gd name="T70" fmla="*/ 71 w 517"/>
                <a:gd name="T71" fmla="*/ 554 h 758"/>
                <a:gd name="T72" fmla="*/ 86 w 517"/>
                <a:gd name="T73" fmla="*/ 564 h 758"/>
                <a:gd name="T74" fmla="*/ 120 w 517"/>
                <a:gd name="T75" fmla="*/ 572 h 758"/>
                <a:gd name="T76" fmla="*/ 157 w 517"/>
                <a:gd name="T77" fmla="*/ 577 h 758"/>
                <a:gd name="T78" fmla="*/ 190 w 517"/>
                <a:gd name="T79" fmla="*/ 577 h 758"/>
                <a:gd name="T80" fmla="*/ 213 w 517"/>
                <a:gd name="T81" fmla="*/ 575 h 758"/>
                <a:gd name="T82" fmla="*/ 234 w 517"/>
                <a:gd name="T83" fmla="*/ 574 h 758"/>
                <a:gd name="T84" fmla="*/ 257 w 517"/>
                <a:gd name="T85" fmla="*/ 569 h 758"/>
                <a:gd name="T86" fmla="*/ 278 w 517"/>
                <a:gd name="T87" fmla="*/ 564 h 758"/>
                <a:gd name="T88" fmla="*/ 299 w 517"/>
                <a:gd name="T89" fmla="*/ 556 h 758"/>
                <a:gd name="T90" fmla="*/ 328 w 517"/>
                <a:gd name="T91" fmla="*/ 622 h 758"/>
                <a:gd name="T92" fmla="*/ 358 w 517"/>
                <a:gd name="T93" fmla="*/ 652 h 758"/>
                <a:gd name="T94" fmla="*/ 380 w 517"/>
                <a:gd name="T95" fmla="*/ 665 h 758"/>
                <a:gd name="T96" fmla="*/ 405 w 517"/>
                <a:gd name="T97" fmla="*/ 668 h 758"/>
                <a:gd name="T98" fmla="*/ 428 w 517"/>
                <a:gd name="T99" fmla="*/ 665 h 758"/>
                <a:gd name="T100" fmla="*/ 449 w 517"/>
                <a:gd name="T101" fmla="*/ 655 h 758"/>
                <a:gd name="T102" fmla="*/ 465 w 517"/>
                <a:gd name="T103" fmla="*/ 642 h 758"/>
                <a:gd name="T104" fmla="*/ 486 w 517"/>
                <a:gd name="T105" fmla="*/ 626 h 758"/>
                <a:gd name="T106" fmla="*/ 507 w 517"/>
                <a:gd name="T107" fmla="*/ 626 h 758"/>
                <a:gd name="T108" fmla="*/ 517 w 517"/>
                <a:gd name="T109"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7" h="758">
                  <a:moveTo>
                    <a:pt x="517" y="758"/>
                  </a:moveTo>
                  <a:lnTo>
                    <a:pt x="0" y="758"/>
                  </a:lnTo>
                  <a:lnTo>
                    <a:pt x="0" y="225"/>
                  </a:lnTo>
                  <a:lnTo>
                    <a:pt x="94" y="225"/>
                  </a:lnTo>
                  <a:lnTo>
                    <a:pt x="157" y="225"/>
                  </a:lnTo>
                  <a:lnTo>
                    <a:pt x="164" y="217"/>
                  </a:lnTo>
                  <a:lnTo>
                    <a:pt x="175" y="204"/>
                  </a:lnTo>
                  <a:lnTo>
                    <a:pt x="183" y="188"/>
                  </a:lnTo>
                  <a:lnTo>
                    <a:pt x="188" y="171"/>
                  </a:lnTo>
                  <a:lnTo>
                    <a:pt x="190" y="155"/>
                  </a:lnTo>
                  <a:lnTo>
                    <a:pt x="188" y="137"/>
                  </a:lnTo>
                  <a:lnTo>
                    <a:pt x="180" y="119"/>
                  </a:lnTo>
                  <a:lnTo>
                    <a:pt x="170" y="103"/>
                  </a:lnTo>
                  <a:lnTo>
                    <a:pt x="156" y="87"/>
                  </a:lnTo>
                  <a:lnTo>
                    <a:pt x="148" y="74"/>
                  </a:lnTo>
                  <a:lnTo>
                    <a:pt x="146" y="61"/>
                  </a:lnTo>
                  <a:lnTo>
                    <a:pt x="149" y="49"/>
                  </a:lnTo>
                  <a:lnTo>
                    <a:pt x="159" y="36"/>
                  </a:lnTo>
                  <a:lnTo>
                    <a:pt x="169" y="28"/>
                  </a:lnTo>
                  <a:lnTo>
                    <a:pt x="180" y="22"/>
                  </a:lnTo>
                  <a:lnTo>
                    <a:pt x="192" y="15"/>
                  </a:lnTo>
                  <a:lnTo>
                    <a:pt x="206" y="10"/>
                  </a:lnTo>
                  <a:lnTo>
                    <a:pt x="221" y="5"/>
                  </a:lnTo>
                  <a:lnTo>
                    <a:pt x="237" y="2"/>
                  </a:lnTo>
                  <a:lnTo>
                    <a:pt x="253" y="0"/>
                  </a:lnTo>
                  <a:lnTo>
                    <a:pt x="271" y="0"/>
                  </a:lnTo>
                  <a:lnTo>
                    <a:pt x="289" y="0"/>
                  </a:lnTo>
                  <a:lnTo>
                    <a:pt x="306" y="2"/>
                  </a:lnTo>
                  <a:lnTo>
                    <a:pt x="322" y="5"/>
                  </a:lnTo>
                  <a:lnTo>
                    <a:pt x="337" y="10"/>
                  </a:lnTo>
                  <a:lnTo>
                    <a:pt x="351" y="15"/>
                  </a:lnTo>
                  <a:lnTo>
                    <a:pt x="363" y="22"/>
                  </a:lnTo>
                  <a:lnTo>
                    <a:pt x="374" y="28"/>
                  </a:lnTo>
                  <a:lnTo>
                    <a:pt x="384" y="36"/>
                  </a:lnTo>
                  <a:lnTo>
                    <a:pt x="393" y="49"/>
                  </a:lnTo>
                  <a:lnTo>
                    <a:pt x="397" y="61"/>
                  </a:lnTo>
                  <a:lnTo>
                    <a:pt x="395" y="74"/>
                  </a:lnTo>
                  <a:lnTo>
                    <a:pt x="387" y="87"/>
                  </a:lnTo>
                  <a:lnTo>
                    <a:pt x="372" y="103"/>
                  </a:lnTo>
                  <a:lnTo>
                    <a:pt x="361" y="119"/>
                  </a:lnTo>
                  <a:lnTo>
                    <a:pt x="354" y="137"/>
                  </a:lnTo>
                  <a:lnTo>
                    <a:pt x="353" y="155"/>
                  </a:lnTo>
                  <a:lnTo>
                    <a:pt x="354" y="171"/>
                  </a:lnTo>
                  <a:lnTo>
                    <a:pt x="361" y="189"/>
                  </a:lnTo>
                  <a:lnTo>
                    <a:pt x="371" y="204"/>
                  </a:lnTo>
                  <a:lnTo>
                    <a:pt x="384" y="219"/>
                  </a:lnTo>
                  <a:lnTo>
                    <a:pt x="390" y="225"/>
                  </a:lnTo>
                  <a:lnTo>
                    <a:pt x="517" y="225"/>
                  </a:lnTo>
                  <a:lnTo>
                    <a:pt x="517" y="351"/>
                  </a:lnTo>
                  <a:lnTo>
                    <a:pt x="512" y="354"/>
                  </a:lnTo>
                  <a:lnTo>
                    <a:pt x="507" y="357"/>
                  </a:lnTo>
                  <a:lnTo>
                    <a:pt x="503" y="359"/>
                  </a:lnTo>
                  <a:lnTo>
                    <a:pt x="496" y="359"/>
                  </a:lnTo>
                  <a:lnTo>
                    <a:pt x="486" y="357"/>
                  </a:lnTo>
                  <a:lnTo>
                    <a:pt x="478" y="352"/>
                  </a:lnTo>
                  <a:lnTo>
                    <a:pt x="472" y="347"/>
                  </a:lnTo>
                  <a:lnTo>
                    <a:pt x="465" y="341"/>
                  </a:lnTo>
                  <a:lnTo>
                    <a:pt x="463" y="339"/>
                  </a:lnTo>
                  <a:lnTo>
                    <a:pt x="457" y="333"/>
                  </a:lnTo>
                  <a:lnTo>
                    <a:pt x="450" y="328"/>
                  </a:lnTo>
                  <a:lnTo>
                    <a:pt x="442" y="325"/>
                  </a:lnTo>
                  <a:lnTo>
                    <a:pt x="436" y="321"/>
                  </a:lnTo>
                  <a:lnTo>
                    <a:pt x="428" y="318"/>
                  </a:lnTo>
                  <a:lnTo>
                    <a:pt x="421" y="316"/>
                  </a:lnTo>
                  <a:lnTo>
                    <a:pt x="413" y="315"/>
                  </a:lnTo>
                  <a:lnTo>
                    <a:pt x="405" y="315"/>
                  </a:lnTo>
                  <a:lnTo>
                    <a:pt x="382" y="318"/>
                  </a:lnTo>
                  <a:lnTo>
                    <a:pt x="361" y="328"/>
                  </a:lnTo>
                  <a:lnTo>
                    <a:pt x="341" y="344"/>
                  </a:lnTo>
                  <a:lnTo>
                    <a:pt x="323" y="365"/>
                  </a:lnTo>
                  <a:lnTo>
                    <a:pt x="310" y="391"/>
                  </a:lnTo>
                  <a:lnTo>
                    <a:pt x="299" y="422"/>
                  </a:lnTo>
                  <a:lnTo>
                    <a:pt x="293" y="455"/>
                  </a:lnTo>
                  <a:lnTo>
                    <a:pt x="291" y="491"/>
                  </a:lnTo>
                  <a:lnTo>
                    <a:pt x="291" y="492"/>
                  </a:lnTo>
                  <a:lnTo>
                    <a:pt x="293" y="495"/>
                  </a:lnTo>
                  <a:lnTo>
                    <a:pt x="293" y="497"/>
                  </a:lnTo>
                  <a:lnTo>
                    <a:pt x="293" y="499"/>
                  </a:lnTo>
                  <a:lnTo>
                    <a:pt x="284" y="502"/>
                  </a:lnTo>
                  <a:lnTo>
                    <a:pt x="278" y="505"/>
                  </a:lnTo>
                  <a:lnTo>
                    <a:pt x="270" y="509"/>
                  </a:lnTo>
                  <a:lnTo>
                    <a:pt x="262" y="512"/>
                  </a:lnTo>
                  <a:lnTo>
                    <a:pt x="253" y="513"/>
                  </a:lnTo>
                  <a:lnTo>
                    <a:pt x="244" y="517"/>
                  </a:lnTo>
                  <a:lnTo>
                    <a:pt x="236" y="518"/>
                  </a:lnTo>
                  <a:lnTo>
                    <a:pt x="227" y="520"/>
                  </a:lnTo>
                  <a:lnTo>
                    <a:pt x="218" y="522"/>
                  </a:lnTo>
                  <a:lnTo>
                    <a:pt x="208" y="522"/>
                  </a:lnTo>
                  <a:lnTo>
                    <a:pt x="198" y="523"/>
                  </a:lnTo>
                  <a:lnTo>
                    <a:pt x="188" y="523"/>
                  </a:lnTo>
                  <a:lnTo>
                    <a:pt x="177" y="523"/>
                  </a:lnTo>
                  <a:lnTo>
                    <a:pt x="164" y="522"/>
                  </a:lnTo>
                  <a:lnTo>
                    <a:pt x="153" y="522"/>
                  </a:lnTo>
                  <a:lnTo>
                    <a:pt x="141" y="520"/>
                  </a:lnTo>
                  <a:lnTo>
                    <a:pt x="130" y="518"/>
                  </a:lnTo>
                  <a:lnTo>
                    <a:pt x="120" y="517"/>
                  </a:lnTo>
                  <a:lnTo>
                    <a:pt x="110" y="513"/>
                  </a:lnTo>
                  <a:lnTo>
                    <a:pt x="100" y="512"/>
                  </a:lnTo>
                  <a:lnTo>
                    <a:pt x="99" y="510"/>
                  </a:lnTo>
                  <a:lnTo>
                    <a:pt x="97" y="510"/>
                  </a:lnTo>
                  <a:lnTo>
                    <a:pt x="94" y="510"/>
                  </a:lnTo>
                  <a:lnTo>
                    <a:pt x="92" y="510"/>
                  </a:lnTo>
                  <a:lnTo>
                    <a:pt x="83" y="512"/>
                  </a:lnTo>
                  <a:lnTo>
                    <a:pt x="73" y="518"/>
                  </a:lnTo>
                  <a:lnTo>
                    <a:pt x="66" y="528"/>
                  </a:lnTo>
                  <a:lnTo>
                    <a:pt x="65" y="538"/>
                  </a:lnTo>
                  <a:lnTo>
                    <a:pt x="66" y="548"/>
                  </a:lnTo>
                  <a:lnTo>
                    <a:pt x="71" y="554"/>
                  </a:lnTo>
                  <a:lnTo>
                    <a:pt x="78" y="561"/>
                  </a:lnTo>
                  <a:lnTo>
                    <a:pt x="84" y="564"/>
                  </a:lnTo>
                  <a:lnTo>
                    <a:pt x="86" y="564"/>
                  </a:lnTo>
                  <a:lnTo>
                    <a:pt x="97" y="567"/>
                  </a:lnTo>
                  <a:lnTo>
                    <a:pt x="107" y="570"/>
                  </a:lnTo>
                  <a:lnTo>
                    <a:pt x="120" y="572"/>
                  </a:lnTo>
                  <a:lnTo>
                    <a:pt x="131" y="575"/>
                  </a:lnTo>
                  <a:lnTo>
                    <a:pt x="144" y="575"/>
                  </a:lnTo>
                  <a:lnTo>
                    <a:pt x="157" y="577"/>
                  </a:lnTo>
                  <a:lnTo>
                    <a:pt x="170" y="577"/>
                  </a:lnTo>
                  <a:lnTo>
                    <a:pt x="183" y="577"/>
                  </a:lnTo>
                  <a:lnTo>
                    <a:pt x="190" y="577"/>
                  </a:lnTo>
                  <a:lnTo>
                    <a:pt x="198" y="577"/>
                  </a:lnTo>
                  <a:lnTo>
                    <a:pt x="205" y="577"/>
                  </a:lnTo>
                  <a:lnTo>
                    <a:pt x="213" y="575"/>
                  </a:lnTo>
                  <a:lnTo>
                    <a:pt x="219" y="575"/>
                  </a:lnTo>
                  <a:lnTo>
                    <a:pt x="226" y="574"/>
                  </a:lnTo>
                  <a:lnTo>
                    <a:pt x="234" y="574"/>
                  </a:lnTo>
                  <a:lnTo>
                    <a:pt x="240" y="572"/>
                  </a:lnTo>
                  <a:lnTo>
                    <a:pt x="249" y="570"/>
                  </a:lnTo>
                  <a:lnTo>
                    <a:pt x="257" y="569"/>
                  </a:lnTo>
                  <a:lnTo>
                    <a:pt x="263" y="567"/>
                  </a:lnTo>
                  <a:lnTo>
                    <a:pt x="271" y="565"/>
                  </a:lnTo>
                  <a:lnTo>
                    <a:pt x="278" y="564"/>
                  </a:lnTo>
                  <a:lnTo>
                    <a:pt x="286" y="561"/>
                  </a:lnTo>
                  <a:lnTo>
                    <a:pt x="293" y="559"/>
                  </a:lnTo>
                  <a:lnTo>
                    <a:pt x="299" y="556"/>
                  </a:lnTo>
                  <a:lnTo>
                    <a:pt x="307" y="580"/>
                  </a:lnTo>
                  <a:lnTo>
                    <a:pt x="317" y="603"/>
                  </a:lnTo>
                  <a:lnTo>
                    <a:pt x="328" y="622"/>
                  </a:lnTo>
                  <a:lnTo>
                    <a:pt x="343" y="640"/>
                  </a:lnTo>
                  <a:lnTo>
                    <a:pt x="350" y="647"/>
                  </a:lnTo>
                  <a:lnTo>
                    <a:pt x="358" y="652"/>
                  </a:lnTo>
                  <a:lnTo>
                    <a:pt x="364" y="657"/>
                  </a:lnTo>
                  <a:lnTo>
                    <a:pt x="372" y="662"/>
                  </a:lnTo>
                  <a:lnTo>
                    <a:pt x="380" y="665"/>
                  </a:lnTo>
                  <a:lnTo>
                    <a:pt x="389" y="666"/>
                  </a:lnTo>
                  <a:lnTo>
                    <a:pt x="397" y="668"/>
                  </a:lnTo>
                  <a:lnTo>
                    <a:pt x="405" y="668"/>
                  </a:lnTo>
                  <a:lnTo>
                    <a:pt x="413" y="668"/>
                  </a:lnTo>
                  <a:lnTo>
                    <a:pt x="421" y="666"/>
                  </a:lnTo>
                  <a:lnTo>
                    <a:pt x="428" y="665"/>
                  </a:lnTo>
                  <a:lnTo>
                    <a:pt x="436" y="662"/>
                  </a:lnTo>
                  <a:lnTo>
                    <a:pt x="442" y="658"/>
                  </a:lnTo>
                  <a:lnTo>
                    <a:pt x="449" y="655"/>
                  </a:lnTo>
                  <a:lnTo>
                    <a:pt x="455" y="650"/>
                  </a:lnTo>
                  <a:lnTo>
                    <a:pt x="462" y="644"/>
                  </a:lnTo>
                  <a:lnTo>
                    <a:pt x="465" y="642"/>
                  </a:lnTo>
                  <a:lnTo>
                    <a:pt x="472" y="636"/>
                  </a:lnTo>
                  <a:lnTo>
                    <a:pt x="478" y="631"/>
                  </a:lnTo>
                  <a:lnTo>
                    <a:pt x="486" y="626"/>
                  </a:lnTo>
                  <a:lnTo>
                    <a:pt x="496" y="624"/>
                  </a:lnTo>
                  <a:lnTo>
                    <a:pt x="503" y="624"/>
                  </a:lnTo>
                  <a:lnTo>
                    <a:pt x="507" y="626"/>
                  </a:lnTo>
                  <a:lnTo>
                    <a:pt x="512" y="629"/>
                  </a:lnTo>
                  <a:lnTo>
                    <a:pt x="517" y="632"/>
                  </a:lnTo>
                  <a:lnTo>
                    <a:pt x="517" y="758"/>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8"/>
            <p:cNvSpPr>
              <a:spLocks/>
            </p:cNvSpPr>
            <p:nvPr/>
          </p:nvSpPr>
          <p:spPr bwMode="auto">
            <a:xfrm>
              <a:off x="1983723" y="4651374"/>
              <a:ext cx="58737" cy="57150"/>
            </a:xfrm>
            <a:custGeom>
              <a:avLst/>
              <a:gdLst>
                <a:gd name="T0" fmla="*/ 17 w 37"/>
                <a:gd name="T1" fmla="*/ 0 h 36"/>
                <a:gd name="T2" fmla="*/ 11 w 37"/>
                <a:gd name="T3" fmla="*/ 2 h 36"/>
                <a:gd name="T4" fmla="*/ 4 w 37"/>
                <a:gd name="T5" fmla="*/ 5 h 36"/>
                <a:gd name="T6" fmla="*/ 1 w 37"/>
                <a:gd name="T7" fmla="*/ 12 h 36"/>
                <a:gd name="T8" fmla="*/ 0 w 37"/>
                <a:gd name="T9" fmla="*/ 18 h 36"/>
                <a:gd name="T10" fmla="*/ 1 w 37"/>
                <a:gd name="T11" fmla="*/ 25 h 36"/>
                <a:gd name="T12" fmla="*/ 4 w 37"/>
                <a:gd name="T13" fmla="*/ 31 h 36"/>
                <a:gd name="T14" fmla="*/ 11 w 37"/>
                <a:gd name="T15" fmla="*/ 35 h 36"/>
                <a:gd name="T16" fmla="*/ 17 w 37"/>
                <a:gd name="T17" fmla="*/ 36 h 36"/>
                <a:gd name="T18" fmla="*/ 26 w 37"/>
                <a:gd name="T19" fmla="*/ 35 h 36"/>
                <a:gd name="T20" fmla="*/ 32 w 37"/>
                <a:gd name="T21" fmla="*/ 31 h 36"/>
                <a:gd name="T22" fmla="*/ 35 w 37"/>
                <a:gd name="T23" fmla="*/ 25 h 36"/>
                <a:gd name="T24" fmla="*/ 37 w 37"/>
                <a:gd name="T25" fmla="*/ 18 h 36"/>
                <a:gd name="T26" fmla="*/ 35 w 37"/>
                <a:gd name="T27" fmla="*/ 12 h 36"/>
                <a:gd name="T28" fmla="*/ 32 w 37"/>
                <a:gd name="T29" fmla="*/ 5 h 36"/>
                <a:gd name="T30" fmla="*/ 26 w 37"/>
                <a:gd name="T31" fmla="*/ 2 h 36"/>
                <a:gd name="T32" fmla="*/ 17 w 37"/>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6">
                  <a:moveTo>
                    <a:pt x="17" y="0"/>
                  </a:moveTo>
                  <a:lnTo>
                    <a:pt x="11" y="2"/>
                  </a:lnTo>
                  <a:lnTo>
                    <a:pt x="4" y="5"/>
                  </a:lnTo>
                  <a:lnTo>
                    <a:pt x="1" y="12"/>
                  </a:lnTo>
                  <a:lnTo>
                    <a:pt x="0" y="18"/>
                  </a:lnTo>
                  <a:lnTo>
                    <a:pt x="1" y="25"/>
                  </a:lnTo>
                  <a:lnTo>
                    <a:pt x="4" y="31"/>
                  </a:lnTo>
                  <a:lnTo>
                    <a:pt x="11" y="35"/>
                  </a:lnTo>
                  <a:lnTo>
                    <a:pt x="17" y="36"/>
                  </a:lnTo>
                  <a:lnTo>
                    <a:pt x="26" y="35"/>
                  </a:lnTo>
                  <a:lnTo>
                    <a:pt x="32" y="31"/>
                  </a:lnTo>
                  <a:lnTo>
                    <a:pt x="35" y="25"/>
                  </a:lnTo>
                  <a:lnTo>
                    <a:pt x="37" y="18"/>
                  </a:lnTo>
                  <a:lnTo>
                    <a:pt x="35" y="12"/>
                  </a:lnTo>
                  <a:lnTo>
                    <a:pt x="32" y="5"/>
                  </a:lnTo>
                  <a:lnTo>
                    <a:pt x="26"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9"/>
            <p:cNvSpPr>
              <a:spLocks/>
            </p:cNvSpPr>
            <p:nvPr/>
          </p:nvSpPr>
          <p:spPr bwMode="auto">
            <a:xfrm>
              <a:off x="1677335" y="4546599"/>
              <a:ext cx="266700" cy="260350"/>
            </a:xfrm>
            <a:custGeom>
              <a:avLst/>
              <a:gdLst>
                <a:gd name="T0" fmla="*/ 85 w 168"/>
                <a:gd name="T1" fmla="*/ 164 h 164"/>
                <a:gd name="T2" fmla="*/ 93 w 168"/>
                <a:gd name="T3" fmla="*/ 164 h 164"/>
                <a:gd name="T4" fmla="*/ 101 w 168"/>
                <a:gd name="T5" fmla="*/ 162 h 164"/>
                <a:gd name="T6" fmla="*/ 110 w 168"/>
                <a:gd name="T7" fmla="*/ 161 h 164"/>
                <a:gd name="T8" fmla="*/ 118 w 168"/>
                <a:gd name="T9" fmla="*/ 158 h 164"/>
                <a:gd name="T10" fmla="*/ 126 w 168"/>
                <a:gd name="T11" fmla="*/ 153 h 164"/>
                <a:gd name="T12" fmla="*/ 132 w 168"/>
                <a:gd name="T13" fmla="*/ 149 h 164"/>
                <a:gd name="T14" fmla="*/ 139 w 168"/>
                <a:gd name="T15" fmla="*/ 145 h 164"/>
                <a:gd name="T16" fmla="*/ 145 w 168"/>
                <a:gd name="T17" fmla="*/ 138 h 164"/>
                <a:gd name="T18" fmla="*/ 155 w 168"/>
                <a:gd name="T19" fmla="*/ 127 h 164"/>
                <a:gd name="T20" fmla="*/ 162 w 168"/>
                <a:gd name="T21" fmla="*/ 112 h 164"/>
                <a:gd name="T22" fmla="*/ 167 w 168"/>
                <a:gd name="T23" fmla="*/ 99 h 164"/>
                <a:gd name="T24" fmla="*/ 168 w 168"/>
                <a:gd name="T25" fmla="*/ 83 h 164"/>
                <a:gd name="T26" fmla="*/ 167 w 168"/>
                <a:gd name="T27" fmla="*/ 66 h 164"/>
                <a:gd name="T28" fmla="*/ 162 w 168"/>
                <a:gd name="T29" fmla="*/ 52 h 164"/>
                <a:gd name="T30" fmla="*/ 155 w 168"/>
                <a:gd name="T31" fmla="*/ 37 h 164"/>
                <a:gd name="T32" fmla="*/ 145 w 168"/>
                <a:gd name="T33" fmla="*/ 26 h 164"/>
                <a:gd name="T34" fmla="*/ 139 w 168"/>
                <a:gd name="T35" fmla="*/ 19 h 164"/>
                <a:gd name="T36" fmla="*/ 132 w 168"/>
                <a:gd name="T37" fmla="*/ 14 h 164"/>
                <a:gd name="T38" fmla="*/ 126 w 168"/>
                <a:gd name="T39" fmla="*/ 11 h 164"/>
                <a:gd name="T40" fmla="*/ 118 w 168"/>
                <a:gd name="T41" fmla="*/ 6 h 164"/>
                <a:gd name="T42" fmla="*/ 110 w 168"/>
                <a:gd name="T43" fmla="*/ 3 h 164"/>
                <a:gd name="T44" fmla="*/ 101 w 168"/>
                <a:gd name="T45" fmla="*/ 1 h 164"/>
                <a:gd name="T46" fmla="*/ 93 w 168"/>
                <a:gd name="T47" fmla="*/ 0 h 164"/>
                <a:gd name="T48" fmla="*/ 85 w 168"/>
                <a:gd name="T49" fmla="*/ 0 h 164"/>
                <a:gd name="T50" fmla="*/ 69 w 168"/>
                <a:gd name="T51" fmla="*/ 1 h 164"/>
                <a:gd name="T52" fmla="*/ 53 w 168"/>
                <a:gd name="T53" fmla="*/ 6 h 164"/>
                <a:gd name="T54" fmla="*/ 38 w 168"/>
                <a:gd name="T55" fmla="*/ 14 h 164"/>
                <a:gd name="T56" fmla="*/ 27 w 168"/>
                <a:gd name="T57" fmla="*/ 24 h 164"/>
                <a:gd name="T58" fmla="*/ 15 w 168"/>
                <a:gd name="T59" fmla="*/ 37 h 164"/>
                <a:gd name="T60" fmla="*/ 7 w 168"/>
                <a:gd name="T61" fmla="*/ 50 h 164"/>
                <a:gd name="T62" fmla="*/ 2 w 168"/>
                <a:gd name="T63" fmla="*/ 66 h 164"/>
                <a:gd name="T64" fmla="*/ 0 w 168"/>
                <a:gd name="T65" fmla="*/ 83 h 164"/>
                <a:gd name="T66" fmla="*/ 2 w 168"/>
                <a:gd name="T67" fmla="*/ 99 h 164"/>
                <a:gd name="T68" fmla="*/ 7 w 168"/>
                <a:gd name="T69" fmla="*/ 112 h 164"/>
                <a:gd name="T70" fmla="*/ 15 w 168"/>
                <a:gd name="T71" fmla="*/ 127 h 164"/>
                <a:gd name="T72" fmla="*/ 25 w 168"/>
                <a:gd name="T73" fmla="*/ 138 h 164"/>
                <a:gd name="T74" fmla="*/ 31 w 168"/>
                <a:gd name="T75" fmla="*/ 145 h 164"/>
                <a:gd name="T76" fmla="*/ 38 w 168"/>
                <a:gd name="T77" fmla="*/ 149 h 164"/>
                <a:gd name="T78" fmla="*/ 44 w 168"/>
                <a:gd name="T79" fmla="*/ 153 h 164"/>
                <a:gd name="T80" fmla="*/ 53 w 168"/>
                <a:gd name="T81" fmla="*/ 158 h 164"/>
                <a:gd name="T82" fmla="*/ 61 w 168"/>
                <a:gd name="T83" fmla="*/ 161 h 164"/>
                <a:gd name="T84" fmla="*/ 69 w 168"/>
                <a:gd name="T85" fmla="*/ 162 h 164"/>
                <a:gd name="T86" fmla="*/ 77 w 168"/>
                <a:gd name="T87" fmla="*/ 164 h 164"/>
                <a:gd name="T88" fmla="*/ 85 w 168"/>
                <a:gd name="T8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64">
                  <a:moveTo>
                    <a:pt x="85" y="164"/>
                  </a:moveTo>
                  <a:lnTo>
                    <a:pt x="93" y="164"/>
                  </a:lnTo>
                  <a:lnTo>
                    <a:pt x="101" y="162"/>
                  </a:lnTo>
                  <a:lnTo>
                    <a:pt x="110" y="161"/>
                  </a:lnTo>
                  <a:lnTo>
                    <a:pt x="118" y="158"/>
                  </a:lnTo>
                  <a:lnTo>
                    <a:pt x="126" y="153"/>
                  </a:lnTo>
                  <a:lnTo>
                    <a:pt x="132" y="149"/>
                  </a:lnTo>
                  <a:lnTo>
                    <a:pt x="139" y="145"/>
                  </a:lnTo>
                  <a:lnTo>
                    <a:pt x="145" y="138"/>
                  </a:lnTo>
                  <a:lnTo>
                    <a:pt x="155" y="127"/>
                  </a:lnTo>
                  <a:lnTo>
                    <a:pt x="162" y="112"/>
                  </a:lnTo>
                  <a:lnTo>
                    <a:pt x="167" y="99"/>
                  </a:lnTo>
                  <a:lnTo>
                    <a:pt x="168" y="83"/>
                  </a:lnTo>
                  <a:lnTo>
                    <a:pt x="167" y="66"/>
                  </a:lnTo>
                  <a:lnTo>
                    <a:pt x="162" y="52"/>
                  </a:lnTo>
                  <a:lnTo>
                    <a:pt x="155" y="37"/>
                  </a:lnTo>
                  <a:lnTo>
                    <a:pt x="145" y="26"/>
                  </a:lnTo>
                  <a:lnTo>
                    <a:pt x="139" y="19"/>
                  </a:lnTo>
                  <a:lnTo>
                    <a:pt x="132" y="14"/>
                  </a:lnTo>
                  <a:lnTo>
                    <a:pt x="126" y="11"/>
                  </a:lnTo>
                  <a:lnTo>
                    <a:pt x="118" y="6"/>
                  </a:lnTo>
                  <a:lnTo>
                    <a:pt x="110" y="3"/>
                  </a:lnTo>
                  <a:lnTo>
                    <a:pt x="101" y="1"/>
                  </a:lnTo>
                  <a:lnTo>
                    <a:pt x="93" y="0"/>
                  </a:lnTo>
                  <a:lnTo>
                    <a:pt x="85" y="0"/>
                  </a:lnTo>
                  <a:lnTo>
                    <a:pt x="69" y="1"/>
                  </a:lnTo>
                  <a:lnTo>
                    <a:pt x="53" y="6"/>
                  </a:lnTo>
                  <a:lnTo>
                    <a:pt x="38" y="14"/>
                  </a:lnTo>
                  <a:lnTo>
                    <a:pt x="27" y="24"/>
                  </a:lnTo>
                  <a:lnTo>
                    <a:pt x="15" y="37"/>
                  </a:lnTo>
                  <a:lnTo>
                    <a:pt x="7" y="50"/>
                  </a:lnTo>
                  <a:lnTo>
                    <a:pt x="2" y="66"/>
                  </a:lnTo>
                  <a:lnTo>
                    <a:pt x="0" y="83"/>
                  </a:lnTo>
                  <a:lnTo>
                    <a:pt x="2" y="99"/>
                  </a:lnTo>
                  <a:lnTo>
                    <a:pt x="7" y="112"/>
                  </a:lnTo>
                  <a:lnTo>
                    <a:pt x="15" y="127"/>
                  </a:lnTo>
                  <a:lnTo>
                    <a:pt x="25" y="138"/>
                  </a:lnTo>
                  <a:lnTo>
                    <a:pt x="31" y="145"/>
                  </a:lnTo>
                  <a:lnTo>
                    <a:pt x="38" y="149"/>
                  </a:lnTo>
                  <a:lnTo>
                    <a:pt x="44" y="153"/>
                  </a:lnTo>
                  <a:lnTo>
                    <a:pt x="53" y="158"/>
                  </a:lnTo>
                  <a:lnTo>
                    <a:pt x="61" y="161"/>
                  </a:lnTo>
                  <a:lnTo>
                    <a:pt x="69" y="162"/>
                  </a:lnTo>
                  <a:lnTo>
                    <a:pt x="77" y="164"/>
                  </a:lnTo>
                  <a:lnTo>
                    <a:pt x="85"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20"/>
            <p:cNvSpPr>
              <a:spLocks/>
            </p:cNvSpPr>
            <p:nvPr/>
          </p:nvSpPr>
          <p:spPr bwMode="auto">
            <a:xfrm>
              <a:off x="1732898" y="4600574"/>
              <a:ext cx="160337" cy="152400"/>
            </a:xfrm>
            <a:custGeom>
              <a:avLst/>
              <a:gdLst>
                <a:gd name="T0" fmla="*/ 14 w 101"/>
                <a:gd name="T1" fmla="*/ 15 h 96"/>
                <a:gd name="T2" fmla="*/ 21 w 101"/>
                <a:gd name="T3" fmla="*/ 8 h 96"/>
                <a:gd name="T4" fmla="*/ 31 w 101"/>
                <a:gd name="T5" fmla="*/ 3 h 96"/>
                <a:gd name="T6" fmla="*/ 39 w 101"/>
                <a:gd name="T7" fmla="*/ 1 h 96"/>
                <a:gd name="T8" fmla="*/ 50 w 101"/>
                <a:gd name="T9" fmla="*/ 0 h 96"/>
                <a:gd name="T10" fmla="*/ 60 w 101"/>
                <a:gd name="T11" fmla="*/ 1 h 96"/>
                <a:gd name="T12" fmla="*/ 70 w 101"/>
                <a:gd name="T13" fmla="*/ 3 h 96"/>
                <a:gd name="T14" fmla="*/ 78 w 101"/>
                <a:gd name="T15" fmla="*/ 8 h 96"/>
                <a:gd name="T16" fmla="*/ 86 w 101"/>
                <a:gd name="T17" fmla="*/ 15 h 96"/>
                <a:gd name="T18" fmla="*/ 92 w 101"/>
                <a:gd name="T19" fmla="*/ 23 h 96"/>
                <a:gd name="T20" fmla="*/ 97 w 101"/>
                <a:gd name="T21" fmla="*/ 31 h 96"/>
                <a:gd name="T22" fmla="*/ 99 w 101"/>
                <a:gd name="T23" fmla="*/ 39 h 96"/>
                <a:gd name="T24" fmla="*/ 101 w 101"/>
                <a:gd name="T25" fmla="*/ 49 h 96"/>
                <a:gd name="T26" fmla="*/ 99 w 101"/>
                <a:gd name="T27" fmla="*/ 58 h 96"/>
                <a:gd name="T28" fmla="*/ 97 w 101"/>
                <a:gd name="T29" fmla="*/ 67 h 96"/>
                <a:gd name="T30" fmla="*/ 92 w 101"/>
                <a:gd name="T31" fmla="*/ 75 h 96"/>
                <a:gd name="T32" fmla="*/ 86 w 101"/>
                <a:gd name="T33" fmla="*/ 81 h 96"/>
                <a:gd name="T34" fmla="*/ 78 w 101"/>
                <a:gd name="T35" fmla="*/ 88 h 96"/>
                <a:gd name="T36" fmla="*/ 70 w 101"/>
                <a:gd name="T37" fmla="*/ 93 h 96"/>
                <a:gd name="T38" fmla="*/ 60 w 101"/>
                <a:gd name="T39" fmla="*/ 94 h 96"/>
                <a:gd name="T40" fmla="*/ 50 w 101"/>
                <a:gd name="T41" fmla="*/ 96 h 96"/>
                <a:gd name="T42" fmla="*/ 39 w 101"/>
                <a:gd name="T43" fmla="*/ 94 h 96"/>
                <a:gd name="T44" fmla="*/ 31 w 101"/>
                <a:gd name="T45" fmla="*/ 93 h 96"/>
                <a:gd name="T46" fmla="*/ 21 w 101"/>
                <a:gd name="T47" fmla="*/ 88 h 96"/>
                <a:gd name="T48" fmla="*/ 14 w 101"/>
                <a:gd name="T49" fmla="*/ 81 h 96"/>
                <a:gd name="T50" fmla="*/ 8 w 101"/>
                <a:gd name="T51" fmla="*/ 73 h 96"/>
                <a:gd name="T52" fmla="*/ 3 w 101"/>
                <a:gd name="T53" fmla="*/ 65 h 96"/>
                <a:gd name="T54" fmla="*/ 1 w 101"/>
                <a:gd name="T55" fmla="*/ 57 h 96"/>
                <a:gd name="T56" fmla="*/ 0 w 101"/>
                <a:gd name="T57" fmla="*/ 49 h 96"/>
                <a:gd name="T58" fmla="*/ 1 w 101"/>
                <a:gd name="T59" fmla="*/ 39 h 96"/>
                <a:gd name="T60" fmla="*/ 3 w 101"/>
                <a:gd name="T61" fmla="*/ 31 h 96"/>
                <a:gd name="T62" fmla="*/ 8 w 101"/>
                <a:gd name="T63" fmla="*/ 23 h 96"/>
                <a:gd name="T64" fmla="*/ 14 w 101"/>
                <a:gd name="T65"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6">
                  <a:moveTo>
                    <a:pt x="14" y="15"/>
                  </a:moveTo>
                  <a:lnTo>
                    <a:pt x="21" y="8"/>
                  </a:lnTo>
                  <a:lnTo>
                    <a:pt x="31" y="3"/>
                  </a:lnTo>
                  <a:lnTo>
                    <a:pt x="39" y="1"/>
                  </a:lnTo>
                  <a:lnTo>
                    <a:pt x="50" y="0"/>
                  </a:lnTo>
                  <a:lnTo>
                    <a:pt x="60" y="1"/>
                  </a:lnTo>
                  <a:lnTo>
                    <a:pt x="70" y="3"/>
                  </a:lnTo>
                  <a:lnTo>
                    <a:pt x="78" y="8"/>
                  </a:lnTo>
                  <a:lnTo>
                    <a:pt x="86" y="15"/>
                  </a:lnTo>
                  <a:lnTo>
                    <a:pt x="92" y="23"/>
                  </a:lnTo>
                  <a:lnTo>
                    <a:pt x="97" y="31"/>
                  </a:lnTo>
                  <a:lnTo>
                    <a:pt x="99" y="39"/>
                  </a:lnTo>
                  <a:lnTo>
                    <a:pt x="101" y="49"/>
                  </a:lnTo>
                  <a:lnTo>
                    <a:pt x="99" y="58"/>
                  </a:lnTo>
                  <a:lnTo>
                    <a:pt x="97" y="67"/>
                  </a:lnTo>
                  <a:lnTo>
                    <a:pt x="92" y="75"/>
                  </a:lnTo>
                  <a:lnTo>
                    <a:pt x="86" y="81"/>
                  </a:lnTo>
                  <a:lnTo>
                    <a:pt x="78" y="88"/>
                  </a:lnTo>
                  <a:lnTo>
                    <a:pt x="70" y="93"/>
                  </a:lnTo>
                  <a:lnTo>
                    <a:pt x="60" y="94"/>
                  </a:lnTo>
                  <a:lnTo>
                    <a:pt x="50" y="96"/>
                  </a:lnTo>
                  <a:lnTo>
                    <a:pt x="39" y="94"/>
                  </a:lnTo>
                  <a:lnTo>
                    <a:pt x="31" y="93"/>
                  </a:lnTo>
                  <a:lnTo>
                    <a:pt x="21" y="88"/>
                  </a:lnTo>
                  <a:lnTo>
                    <a:pt x="14" y="81"/>
                  </a:lnTo>
                  <a:lnTo>
                    <a:pt x="8" y="73"/>
                  </a:lnTo>
                  <a:lnTo>
                    <a:pt x="3" y="65"/>
                  </a:lnTo>
                  <a:lnTo>
                    <a:pt x="1" y="57"/>
                  </a:lnTo>
                  <a:lnTo>
                    <a:pt x="0" y="49"/>
                  </a:lnTo>
                  <a:lnTo>
                    <a:pt x="1" y="39"/>
                  </a:lnTo>
                  <a:lnTo>
                    <a:pt x="3" y="31"/>
                  </a:lnTo>
                  <a:lnTo>
                    <a:pt x="8" y="23"/>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24"/>
            <p:cNvSpPr>
              <a:spLocks/>
            </p:cNvSpPr>
            <p:nvPr/>
          </p:nvSpPr>
          <p:spPr bwMode="auto">
            <a:xfrm>
              <a:off x="1783698" y="4646612"/>
              <a:ext cx="57150" cy="60325"/>
            </a:xfrm>
            <a:custGeom>
              <a:avLst/>
              <a:gdLst>
                <a:gd name="T0" fmla="*/ 18 w 36"/>
                <a:gd name="T1" fmla="*/ 0 h 38"/>
                <a:gd name="T2" fmla="*/ 12 w 36"/>
                <a:gd name="T3" fmla="*/ 2 h 38"/>
                <a:gd name="T4" fmla="*/ 5 w 36"/>
                <a:gd name="T5" fmla="*/ 5 h 38"/>
                <a:gd name="T6" fmla="*/ 2 w 36"/>
                <a:gd name="T7" fmla="*/ 12 h 38"/>
                <a:gd name="T8" fmla="*/ 0 w 36"/>
                <a:gd name="T9" fmla="*/ 20 h 38"/>
                <a:gd name="T10" fmla="*/ 2 w 36"/>
                <a:gd name="T11" fmla="*/ 26 h 38"/>
                <a:gd name="T12" fmla="*/ 5 w 36"/>
                <a:gd name="T13" fmla="*/ 33 h 38"/>
                <a:gd name="T14" fmla="*/ 12 w 36"/>
                <a:gd name="T15" fmla="*/ 36 h 38"/>
                <a:gd name="T16" fmla="*/ 18 w 36"/>
                <a:gd name="T17" fmla="*/ 38 h 38"/>
                <a:gd name="T18" fmla="*/ 25 w 36"/>
                <a:gd name="T19" fmla="*/ 36 h 38"/>
                <a:gd name="T20" fmla="*/ 31 w 36"/>
                <a:gd name="T21" fmla="*/ 33 h 38"/>
                <a:gd name="T22" fmla="*/ 34 w 36"/>
                <a:gd name="T23" fmla="*/ 26 h 38"/>
                <a:gd name="T24" fmla="*/ 36 w 36"/>
                <a:gd name="T25" fmla="*/ 20 h 38"/>
                <a:gd name="T26" fmla="*/ 34 w 36"/>
                <a:gd name="T27" fmla="*/ 12 h 38"/>
                <a:gd name="T28" fmla="*/ 31 w 36"/>
                <a:gd name="T29" fmla="*/ 5 h 38"/>
                <a:gd name="T30" fmla="*/ 25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12" y="2"/>
                  </a:lnTo>
                  <a:lnTo>
                    <a:pt x="5" y="5"/>
                  </a:lnTo>
                  <a:lnTo>
                    <a:pt x="2" y="12"/>
                  </a:lnTo>
                  <a:lnTo>
                    <a:pt x="0" y="20"/>
                  </a:lnTo>
                  <a:lnTo>
                    <a:pt x="2" y="26"/>
                  </a:lnTo>
                  <a:lnTo>
                    <a:pt x="5" y="33"/>
                  </a:lnTo>
                  <a:lnTo>
                    <a:pt x="12" y="36"/>
                  </a:lnTo>
                  <a:lnTo>
                    <a:pt x="18" y="38"/>
                  </a:lnTo>
                  <a:lnTo>
                    <a:pt x="25" y="36"/>
                  </a:lnTo>
                  <a:lnTo>
                    <a:pt x="31" y="33"/>
                  </a:lnTo>
                  <a:lnTo>
                    <a:pt x="34" y="26"/>
                  </a:lnTo>
                  <a:lnTo>
                    <a:pt x="36" y="20"/>
                  </a:lnTo>
                  <a:lnTo>
                    <a:pt x="34" y="12"/>
                  </a:lnTo>
                  <a:lnTo>
                    <a:pt x="31" y="5"/>
                  </a:lnTo>
                  <a:lnTo>
                    <a:pt x="25"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5" name="组合 4"/>
          <p:cNvGrpSpPr/>
          <p:nvPr/>
        </p:nvGrpSpPr>
        <p:grpSpPr>
          <a:xfrm>
            <a:off x="5007025" y="1655940"/>
            <a:ext cx="2851330" cy="1592262"/>
            <a:chOff x="5007025" y="1655940"/>
            <a:chExt cx="2851330" cy="1592262"/>
          </a:xfrm>
        </p:grpSpPr>
        <p:grpSp>
          <p:nvGrpSpPr>
            <p:cNvPr id="25" name="组合 24"/>
            <p:cNvGrpSpPr/>
            <p:nvPr/>
          </p:nvGrpSpPr>
          <p:grpSpPr>
            <a:xfrm>
              <a:off x="5007025" y="1655940"/>
              <a:ext cx="1382712" cy="1592262"/>
              <a:chOff x="5222875" y="3200400"/>
              <a:chExt cx="1382712" cy="1592262"/>
            </a:xfrm>
          </p:grpSpPr>
          <p:sp>
            <p:nvSpPr>
              <p:cNvPr id="26" name="Freeform 13"/>
              <p:cNvSpPr>
                <a:spLocks/>
              </p:cNvSpPr>
              <p:nvPr/>
            </p:nvSpPr>
            <p:spPr bwMode="auto">
              <a:xfrm>
                <a:off x="5245100" y="3514725"/>
                <a:ext cx="1360487" cy="1277937"/>
              </a:xfrm>
              <a:custGeom>
                <a:avLst/>
                <a:gdLst>
                  <a:gd name="T0" fmla="*/ 650 w 857"/>
                  <a:gd name="T1" fmla="*/ 9 h 805"/>
                  <a:gd name="T2" fmla="*/ 642 w 857"/>
                  <a:gd name="T3" fmla="*/ 20 h 805"/>
                  <a:gd name="T4" fmla="*/ 625 w 857"/>
                  <a:gd name="T5" fmla="*/ 57 h 805"/>
                  <a:gd name="T6" fmla="*/ 632 w 857"/>
                  <a:gd name="T7" fmla="*/ 106 h 805"/>
                  <a:gd name="T8" fmla="*/ 661 w 857"/>
                  <a:gd name="T9" fmla="*/ 145 h 805"/>
                  <a:gd name="T10" fmla="*/ 668 w 857"/>
                  <a:gd name="T11" fmla="*/ 162 h 805"/>
                  <a:gd name="T12" fmla="*/ 647 w 857"/>
                  <a:gd name="T13" fmla="*/ 196 h 805"/>
                  <a:gd name="T14" fmla="*/ 593 w 857"/>
                  <a:gd name="T15" fmla="*/ 220 h 805"/>
                  <a:gd name="T16" fmla="*/ 523 w 857"/>
                  <a:gd name="T17" fmla="*/ 225 h 805"/>
                  <a:gd name="T18" fmla="*/ 476 w 857"/>
                  <a:gd name="T19" fmla="*/ 215 h 805"/>
                  <a:gd name="T20" fmla="*/ 438 w 857"/>
                  <a:gd name="T21" fmla="*/ 197 h 805"/>
                  <a:gd name="T22" fmla="*/ 415 w 857"/>
                  <a:gd name="T23" fmla="*/ 163 h 805"/>
                  <a:gd name="T24" fmla="*/ 440 w 857"/>
                  <a:gd name="T25" fmla="*/ 124 h 805"/>
                  <a:gd name="T26" fmla="*/ 459 w 857"/>
                  <a:gd name="T27" fmla="*/ 70 h 805"/>
                  <a:gd name="T28" fmla="*/ 442 w 857"/>
                  <a:gd name="T29" fmla="*/ 22 h 805"/>
                  <a:gd name="T30" fmla="*/ 225 w 857"/>
                  <a:gd name="T31" fmla="*/ 0 h 805"/>
                  <a:gd name="T32" fmla="*/ 215 w 857"/>
                  <a:gd name="T33" fmla="*/ 162 h 805"/>
                  <a:gd name="T34" fmla="*/ 196 w 857"/>
                  <a:gd name="T35" fmla="*/ 162 h 805"/>
                  <a:gd name="T36" fmla="*/ 173 w 857"/>
                  <a:gd name="T37" fmla="*/ 145 h 805"/>
                  <a:gd name="T38" fmla="*/ 158 w 857"/>
                  <a:gd name="T39" fmla="*/ 132 h 805"/>
                  <a:gd name="T40" fmla="*/ 135 w 857"/>
                  <a:gd name="T41" fmla="*/ 122 h 805"/>
                  <a:gd name="T42" fmla="*/ 114 w 857"/>
                  <a:gd name="T43" fmla="*/ 119 h 805"/>
                  <a:gd name="T44" fmla="*/ 49 w 857"/>
                  <a:gd name="T45" fmla="*/ 149 h 805"/>
                  <a:gd name="T46" fmla="*/ 9 w 857"/>
                  <a:gd name="T47" fmla="*/ 227 h 805"/>
                  <a:gd name="T48" fmla="*/ 2 w 857"/>
                  <a:gd name="T49" fmla="*/ 318 h 805"/>
                  <a:gd name="T50" fmla="*/ 13 w 857"/>
                  <a:gd name="T51" fmla="*/ 381 h 805"/>
                  <a:gd name="T52" fmla="*/ 39 w 857"/>
                  <a:gd name="T53" fmla="*/ 432 h 805"/>
                  <a:gd name="T54" fmla="*/ 66 w 857"/>
                  <a:gd name="T55" fmla="*/ 456 h 805"/>
                  <a:gd name="T56" fmla="*/ 88 w 857"/>
                  <a:gd name="T57" fmla="*/ 469 h 805"/>
                  <a:gd name="T58" fmla="*/ 114 w 857"/>
                  <a:gd name="T59" fmla="*/ 473 h 805"/>
                  <a:gd name="T60" fmla="*/ 135 w 857"/>
                  <a:gd name="T61" fmla="*/ 469 h 805"/>
                  <a:gd name="T62" fmla="*/ 158 w 857"/>
                  <a:gd name="T63" fmla="*/ 460 h 805"/>
                  <a:gd name="T64" fmla="*/ 173 w 857"/>
                  <a:gd name="T65" fmla="*/ 447 h 805"/>
                  <a:gd name="T66" fmla="*/ 196 w 857"/>
                  <a:gd name="T67" fmla="*/ 430 h 805"/>
                  <a:gd name="T68" fmla="*/ 215 w 857"/>
                  <a:gd name="T69" fmla="*/ 430 h 805"/>
                  <a:gd name="T70" fmla="*/ 225 w 857"/>
                  <a:gd name="T71" fmla="*/ 617 h 805"/>
                  <a:gd name="T72" fmla="*/ 323 w 857"/>
                  <a:gd name="T73" fmla="*/ 692 h 805"/>
                  <a:gd name="T74" fmla="*/ 295 w 857"/>
                  <a:gd name="T75" fmla="*/ 696 h 805"/>
                  <a:gd name="T76" fmla="*/ 287 w 857"/>
                  <a:gd name="T77" fmla="*/ 723 h 805"/>
                  <a:gd name="T78" fmla="*/ 298 w 857"/>
                  <a:gd name="T79" fmla="*/ 738 h 805"/>
                  <a:gd name="T80" fmla="*/ 577 w 857"/>
                  <a:gd name="T81" fmla="*/ 617 h 805"/>
                  <a:gd name="T82" fmla="*/ 577 w 857"/>
                  <a:gd name="T83" fmla="*/ 619 h 805"/>
                  <a:gd name="T84" fmla="*/ 575 w 857"/>
                  <a:gd name="T85" fmla="*/ 758 h 805"/>
                  <a:gd name="T86" fmla="*/ 557 w 857"/>
                  <a:gd name="T87" fmla="*/ 779 h 805"/>
                  <a:gd name="T88" fmla="*/ 570 w 857"/>
                  <a:gd name="T89" fmla="*/ 803 h 805"/>
                  <a:gd name="T90" fmla="*/ 588 w 857"/>
                  <a:gd name="T91" fmla="*/ 805 h 805"/>
                  <a:gd name="T92" fmla="*/ 857 w 857"/>
                  <a:gd name="T93" fmla="*/ 617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7" h="805">
                    <a:moveTo>
                      <a:pt x="661" y="0"/>
                    </a:moveTo>
                    <a:lnTo>
                      <a:pt x="655" y="5"/>
                    </a:lnTo>
                    <a:lnTo>
                      <a:pt x="650" y="9"/>
                    </a:lnTo>
                    <a:lnTo>
                      <a:pt x="645" y="13"/>
                    </a:lnTo>
                    <a:lnTo>
                      <a:pt x="642" y="18"/>
                    </a:lnTo>
                    <a:lnTo>
                      <a:pt x="642" y="20"/>
                    </a:lnTo>
                    <a:lnTo>
                      <a:pt x="634" y="33"/>
                    </a:lnTo>
                    <a:lnTo>
                      <a:pt x="629" y="44"/>
                    </a:lnTo>
                    <a:lnTo>
                      <a:pt x="625" y="57"/>
                    </a:lnTo>
                    <a:lnTo>
                      <a:pt x="624" y="70"/>
                    </a:lnTo>
                    <a:lnTo>
                      <a:pt x="625" y="90"/>
                    </a:lnTo>
                    <a:lnTo>
                      <a:pt x="632" y="106"/>
                    </a:lnTo>
                    <a:lnTo>
                      <a:pt x="642" y="124"/>
                    </a:lnTo>
                    <a:lnTo>
                      <a:pt x="656" y="139"/>
                    </a:lnTo>
                    <a:lnTo>
                      <a:pt x="661" y="145"/>
                    </a:lnTo>
                    <a:lnTo>
                      <a:pt x="665" y="150"/>
                    </a:lnTo>
                    <a:lnTo>
                      <a:pt x="668" y="157"/>
                    </a:lnTo>
                    <a:lnTo>
                      <a:pt x="668" y="162"/>
                    </a:lnTo>
                    <a:lnTo>
                      <a:pt x="666" y="173"/>
                    </a:lnTo>
                    <a:lnTo>
                      <a:pt x="658" y="184"/>
                    </a:lnTo>
                    <a:lnTo>
                      <a:pt x="647" y="196"/>
                    </a:lnTo>
                    <a:lnTo>
                      <a:pt x="632" y="206"/>
                    </a:lnTo>
                    <a:lnTo>
                      <a:pt x="614" y="214"/>
                    </a:lnTo>
                    <a:lnTo>
                      <a:pt x="593" y="220"/>
                    </a:lnTo>
                    <a:lnTo>
                      <a:pt x="569" y="223"/>
                    </a:lnTo>
                    <a:lnTo>
                      <a:pt x="541" y="225"/>
                    </a:lnTo>
                    <a:lnTo>
                      <a:pt x="523" y="225"/>
                    </a:lnTo>
                    <a:lnTo>
                      <a:pt x="507" y="223"/>
                    </a:lnTo>
                    <a:lnTo>
                      <a:pt x="490" y="220"/>
                    </a:lnTo>
                    <a:lnTo>
                      <a:pt x="476" y="215"/>
                    </a:lnTo>
                    <a:lnTo>
                      <a:pt x="461" y="210"/>
                    </a:lnTo>
                    <a:lnTo>
                      <a:pt x="450" y="204"/>
                    </a:lnTo>
                    <a:lnTo>
                      <a:pt x="438" y="197"/>
                    </a:lnTo>
                    <a:lnTo>
                      <a:pt x="429" y="189"/>
                    </a:lnTo>
                    <a:lnTo>
                      <a:pt x="419" y="176"/>
                    </a:lnTo>
                    <a:lnTo>
                      <a:pt x="415" y="163"/>
                    </a:lnTo>
                    <a:lnTo>
                      <a:pt x="417" y="152"/>
                    </a:lnTo>
                    <a:lnTo>
                      <a:pt x="425" y="139"/>
                    </a:lnTo>
                    <a:lnTo>
                      <a:pt x="440" y="124"/>
                    </a:lnTo>
                    <a:lnTo>
                      <a:pt x="451" y="106"/>
                    </a:lnTo>
                    <a:lnTo>
                      <a:pt x="458" y="90"/>
                    </a:lnTo>
                    <a:lnTo>
                      <a:pt x="459" y="70"/>
                    </a:lnTo>
                    <a:lnTo>
                      <a:pt x="458" y="54"/>
                    </a:lnTo>
                    <a:lnTo>
                      <a:pt x="451" y="36"/>
                    </a:lnTo>
                    <a:lnTo>
                      <a:pt x="442" y="22"/>
                    </a:lnTo>
                    <a:lnTo>
                      <a:pt x="429" y="7"/>
                    </a:lnTo>
                    <a:lnTo>
                      <a:pt x="422" y="0"/>
                    </a:lnTo>
                    <a:lnTo>
                      <a:pt x="225" y="0"/>
                    </a:lnTo>
                    <a:lnTo>
                      <a:pt x="225" y="155"/>
                    </a:lnTo>
                    <a:lnTo>
                      <a:pt x="220" y="158"/>
                    </a:lnTo>
                    <a:lnTo>
                      <a:pt x="215" y="162"/>
                    </a:lnTo>
                    <a:lnTo>
                      <a:pt x="210" y="163"/>
                    </a:lnTo>
                    <a:lnTo>
                      <a:pt x="205" y="163"/>
                    </a:lnTo>
                    <a:lnTo>
                      <a:pt x="196" y="162"/>
                    </a:lnTo>
                    <a:lnTo>
                      <a:pt x="188" y="157"/>
                    </a:lnTo>
                    <a:lnTo>
                      <a:pt x="179" y="152"/>
                    </a:lnTo>
                    <a:lnTo>
                      <a:pt x="173" y="145"/>
                    </a:lnTo>
                    <a:lnTo>
                      <a:pt x="171" y="144"/>
                    </a:lnTo>
                    <a:lnTo>
                      <a:pt x="165" y="137"/>
                    </a:lnTo>
                    <a:lnTo>
                      <a:pt x="158" y="132"/>
                    </a:lnTo>
                    <a:lnTo>
                      <a:pt x="150" y="129"/>
                    </a:lnTo>
                    <a:lnTo>
                      <a:pt x="144" y="126"/>
                    </a:lnTo>
                    <a:lnTo>
                      <a:pt x="135" y="122"/>
                    </a:lnTo>
                    <a:lnTo>
                      <a:pt x="129" y="121"/>
                    </a:lnTo>
                    <a:lnTo>
                      <a:pt x="121" y="119"/>
                    </a:lnTo>
                    <a:lnTo>
                      <a:pt x="114" y="119"/>
                    </a:lnTo>
                    <a:lnTo>
                      <a:pt x="92" y="122"/>
                    </a:lnTo>
                    <a:lnTo>
                      <a:pt x="69" y="132"/>
                    </a:lnTo>
                    <a:lnTo>
                      <a:pt x="49" y="149"/>
                    </a:lnTo>
                    <a:lnTo>
                      <a:pt x="33" y="170"/>
                    </a:lnTo>
                    <a:lnTo>
                      <a:pt x="20" y="196"/>
                    </a:lnTo>
                    <a:lnTo>
                      <a:pt x="9" y="227"/>
                    </a:lnTo>
                    <a:lnTo>
                      <a:pt x="2" y="259"/>
                    </a:lnTo>
                    <a:lnTo>
                      <a:pt x="0" y="295"/>
                    </a:lnTo>
                    <a:lnTo>
                      <a:pt x="2" y="318"/>
                    </a:lnTo>
                    <a:lnTo>
                      <a:pt x="4" y="341"/>
                    </a:lnTo>
                    <a:lnTo>
                      <a:pt x="9" y="362"/>
                    </a:lnTo>
                    <a:lnTo>
                      <a:pt x="13" y="381"/>
                    </a:lnTo>
                    <a:lnTo>
                      <a:pt x="22" y="399"/>
                    </a:lnTo>
                    <a:lnTo>
                      <a:pt x="30" y="417"/>
                    </a:lnTo>
                    <a:lnTo>
                      <a:pt x="39" y="432"/>
                    </a:lnTo>
                    <a:lnTo>
                      <a:pt x="51" y="445"/>
                    </a:lnTo>
                    <a:lnTo>
                      <a:pt x="57" y="451"/>
                    </a:lnTo>
                    <a:lnTo>
                      <a:pt x="66" y="456"/>
                    </a:lnTo>
                    <a:lnTo>
                      <a:pt x="72" y="461"/>
                    </a:lnTo>
                    <a:lnTo>
                      <a:pt x="80" y="466"/>
                    </a:lnTo>
                    <a:lnTo>
                      <a:pt x="88" y="469"/>
                    </a:lnTo>
                    <a:lnTo>
                      <a:pt x="98" y="471"/>
                    </a:lnTo>
                    <a:lnTo>
                      <a:pt x="106" y="473"/>
                    </a:lnTo>
                    <a:lnTo>
                      <a:pt x="114" y="473"/>
                    </a:lnTo>
                    <a:lnTo>
                      <a:pt x="121" y="473"/>
                    </a:lnTo>
                    <a:lnTo>
                      <a:pt x="129" y="471"/>
                    </a:lnTo>
                    <a:lnTo>
                      <a:pt x="135" y="469"/>
                    </a:lnTo>
                    <a:lnTo>
                      <a:pt x="144" y="466"/>
                    </a:lnTo>
                    <a:lnTo>
                      <a:pt x="150" y="463"/>
                    </a:lnTo>
                    <a:lnTo>
                      <a:pt x="158" y="460"/>
                    </a:lnTo>
                    <a:lnTo>
                      <a:pt x="165" y="455"/>
                    </a:lnTo>
                    <a:lnTo>
                      <a:pt x="171" y="448"/>
                    </a:lnTo>
                    <a:lnTo>
                      <a:pt x="173" y="447"/>
                    </a:lnTo>
                    <a:lnTo>
                      <a:pt x="179" y="440"/>
                    </a:lnTo>
                    <a:lnTo>
                      <a:pt x="188" y="435"/>
                    </a:lnTo>
                    <a:lnTo>
                      <a:pt x="196" y="430"/>
                    </a:lnTo>
                    <a:lnTo>
                      <a:pt x="205" y="429"/>
                    </a:lnTo>
                    <a:lnTo>
                      <a:pt x="210" y="429"/>
                    </a:lnTo>
                    <a:lnTo>
                      <a:pt x="215" y="430"/>
                    </a:lnTo>
                    <a:lnTo>
                      <a:pt x="220" y="432"/>
                    </a:lnTo>
                    <a:lnTo>
                      <a:pt x="225" y="433"/>
                    </a:lnTo>
                    <a:lnTo>
                      <a:pt x="225" y="617"/>
                    </a:lnTo>
                    <a:lnTo>
                      <a:pt x="442" y="617"/>
                    </a:lnTo>
                    <a:lnTo>
                      <a:pt x="401" y="733"/>
                    </a:lnTo>
                    <a:lnTo>
                      <a:pt x="323" y="692"/>
                    </a:lnTo>
                    <a:lnTo>
                      <a:pt x="313" y="689"/>
                    </a:lnTo>
                    <a:lnTo>
                      <a:pt x="303" y="691"/>
                    </a:lnTo>
                    <a:lnTo>
                      <a:pt x="295" y="696"/>
                    </a:lnTo>
                    <a:lnTo>
                      <a:pt x="289" y="704"/>
                    </a:lnTo>
                    <a:lnTo>
                      <a:pt x="285" y="714"/>
                    </a:lnTo>
                    <a:lnTo>
                      <a:pt x="287" y="723"/>
                    </a:lnTo>
                    <a:lnTo>
                      <a:pt x="292" y="731"/>
                    </a:lnTo>
                    <a:lnTo>
                      <a:pt x="298" y="738"/>
                    </a:lnTo>
                    <a:lnTo>
                      <a:pt x="298" y="738"/>
                    </a:lnTo>
                    <a:lnTo>
                      <a:pt x="429" y="805"/>
                    </a:lnTo>
                    <a:lnTo>
                      <a:pt x="494" y="617"/>
                    </a:lnTo>
                    <a:lnTo>
                      <a:pt x="577" y="617"/>
                    </a:lnTo>
                    <a:lnTo>
                      <a:pt x="577" y="619"/>
                    </a:lnTo>
                    <a:lnTo>
                      <a:pt x="577" y="619"/>
                    </a:lnTo>
                    <a:lnTo>
                      <a:pt x="577" y="619"/>
                    </a:lnTo>
                    <a:lnTo>
                      <a:pt x="578" y="621"/>
                    </a:lnTo>
                    <a:lnTo>
                      <a:pt x="655" y="733"/>
                    </a:lnTo>
                    <a:lnTo>
                      <a:pt x="575" y="758"/>
                    </a:lnTo>
                    <a:lnTo>
                      <a:pt x="565" y="762"/>
                    </a:lnTo>
                    <a:lnTo>
                      <a:pt x="559" y="769"/>
                    </a:lnTo>
                    <a:lnTo>
                      <a:pt x="557" y="779"/>
                    </a:lnTo>
                    <a:lnTo>
                      <a:pt x="557" y="788"/>
                    </a:lnTo>
                    <a:lnTo>
                      <a:pt x="562" y="797"/>
                    </a:lnTo>
                    <a:lnTo>
                      <a:pt x="570" y="803"/>
                    </a:lnTo>
                    <a:lnTo>
                      <a:pt x="578" y="805"/>
                    </a:lnTo>
                    <a:lnTo>
                      <a:pt x="588" y="805"/>
                    </a:lnTo>
                    <a:lnTo>
                      <a:pt x="588" y="805"/>
                    </a:lnTo>
                    <a:lnTo>
                      <a:pt x="735" y="762"/>
                    </a:lnTo>
                    <a:lnTo>
                      <a:pt x="637" y="617"/>
                    </a:lnTo>
                    <a:lnTo>
                      <a:pt x="857" y="617"/>
                    </a:lnTo>
                    <a:lnTo>
                      <a:pt x="857" y="0"/>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14"/>
              <p:cNvSpPr>
                <a:spLocks/>
              </p:cNvSpPr>
              <p:nvPr/>
            </p:nvSpPr>
            <p:spPr bwMode="auto">
              <a:xfrm>
                <a:off x="5951538" y="3978275"/>
                <a:ext cx="160337" cy="155575"/>
              </a:xfrm>
              <a:custGeom>
                <a:avLst/>
                <a:gdLst>
                  <a:gd name="T0" fmla="*/ 88 w 101"/>
                  <a:gd name="T1" fmla="*/ 14 h 98"/>
                  <a:gd name="T2" fmla="*/ 93 w 101"/>
                  <a:gd name="T3" fmla="*/ 23 h 98"/>
                  <a:gd name="T4" fmla="*/ 97 w 101"/>
                  <a:gd name="T5" fmla="*/ 31 h 98"/>
                  <a:gd name="T6" fmla="*/ 99 w 101"/>
                  <a:gd name="T7" fmla="*/ 39 h 98"/>
                  <a:gd name="T8" fmla="*/ 101 w 101"/>
                  <a:gd name="T9" fmla="*/ 49 h 98"/>
                  <a:gd name="T10" fmla="*/ 99 w 101"/>
                  <a:gd name="T11" fmla="*/ 58 h 98"/>
                  <a:gd name="T12" fmla="*/ 97 w 101"/>
                  <a:gd name="T13" fmla="*/ 67 h 98"/>
                  <a:gd name="T14" fmla="*/ 93 w 101"/>
                  <a:gd name="T15" fmla="*/ 76 h 98"/>
                  <a:gd name="T16" fmla="*/ 86 w 101"/>
                  <a:gd name="T17" fmla="*/ 83 h 98"/>
                  <a:gd name="T18" fmla="*/ 78 w 101"/>
                  <a:gd name="T19" fmla="*/ 89 h 98"/>
                  <a:gd name="T20" fmla="*/ 70 w 101"/>
                  <a:gd name="T21" fmla="*/ 94 h 98"/>
                  <a:gd name="T22" fmla="*/ 60 w 101"/>
                  <a:gd name="T23" fmla="*/ 96 h 98"/>
                  <a:gd name="T24" fmla="*/ 50 w 101"/>
                  <a:gd name="T25" fmla="*/ 98 h 98"/>
                  <a:gd name="T26" fmla="*/ 40 w 101"/>
                  <a:gd name="T27" fmla="*/ 96 h 98"/>
                  <a:gd name="T28" fmla="*/ 31 w 101"/>
                  <a:gd name="T29" fmla="*/ 93 h 98"/>
                  <a:gd name="T30" fmla="*/ 23 w 101"/>
                  <a:gd name="T31" fmla="*/ 88 h 98"/>
                  <a:gd name="T32" fmla="*/ 14 w 101"/>
                  <a:gd name="T33" fmla="*/ 81 h 98"/>
                  <a:gd name="T34" fmla="*/ 8 w 101"/>
                  <a:gd name="T35" fmla="*/ 75 h 98"/>
                  <a:gd name="T36" fmla="*/ 3 w 101"/>
                  <a:gd name="T37" fmla="*/ 67 h 98"/>
                  <a:gd name="T38" fmla="*/ 1 w 101"/>
                  <a:gd name="T39" fmla="*/ 58 h 98"/>
                  <a:gd name="T40" fmla="*/ 0 w 101"/>
                  <a:gd name="T41" fmla="*/ 49 h 98"/>
                  <a:gd name="T42" fmla="*/ 1 w 101"/>
                  <a:gd name="T43" fmla="*/ 39 h 98"/>
                  <a:gd name="T44" fmla="*/ 3 w 101"/>
                  <a:gd name="T45" fmla="*/ 31 h 98"/>
                  <a:gd name="T46" fmla="*/ 8 w 101"/>
                  <a:gd name="T47" fmla="*/ 23 h 98"/>
                  <a:gd name="T48" fmla="*/ 14 w 101"/>
                  <a:gd name="T49" fmla="*/ 14 h 98"/>
                  <a:gd name="T50" fmla="*/ 23 w 101"/>
                  <a:gd name="T51" fmla="*/ 8 h 98"/>
                  <a:gd name="T52" fmla="*/ 31 w 101"/>
                  <a:gd name="T53" fmla="*/ 5 h 98"/>
                  <a:gd name="T54" fmla="*/ 40 w 101"/>
                  <a:gd name="T55" fmla="*/ 1 h 98"/>
                  <a:gd name="T56" fmla="*/ 50 w 101"/>
                  <a:gd name="T57" fmla="*/ 0 h 98"/>
                  <a:gd name="T58" fmla="*/ 62 w 101"/>
                  <a:gd name="T59" fmla="*/ 1 h 98"/>
                  <a:gd name="T60" fmla="*/ 71 w 101"/>
                  <a:gd name="T61" fmla="*/ 5 h 98"/>
                  <a:gd name="T62" fmla="*/ 80 w 101"/>
                  <a:gd name="T63" fmla="*/ 8 h 98"/>
                  <a:gd name="T64" fmla="*/ 88 w 101"/>
                  <a:gd name="T65"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8">
                    <a:moveTo>
                      <a:pt x="88" y="14"/>
                    </a:moveTo>
                    <a:lnTo>
                      <a:pt x="93" y="23"/>
                    </a:lnTo>
                    <a:lnTo>
                      <a:pt x="97" y="31"/>
                    </a:lnTo>
                    <a:lnTo>
                      <a:pt x="99" y="39"/>
                    </a:lnTo>
                    <a:lnTo>
                      <a:pt x="101" y="49"/>
                    </a:lnTo>
                    <a:lnTo>
                      <a:pt x="99" y="58"/>
                    </a:lnTo>
                    <a:lnTo>
                      <a:pt x="97" y="67"/>
                    </a:lnTo>
                    <a:lnTo>
                      <a:pt x="93" y="76"/>
                    </a:lnTo>
                    <a:lnTo>
                      <a:pt x="86" y="83"/>
                    </a:lnTo>
                    <a:lnTo>
                      <a:pt x="78" y="89"/>
                    </a:lnTo>
                    <a:lnTo>
                      <a:pt x="70" y="94"/>
                    </a:lnTo>
                    <a:lnTo>
                      <a:pt x="60" y="96"/>
                    </a:lnTo>
                    <a:lnTo>
                      <a:pt x="50" y="98"/>
                    </a:lnTo>
                    <a:lnTo>
                      <a:pt x="40" y="96"/>
                    </a:lnTo>
                    <a:lnTo>
                      <a:pt x="31" y="93"/>
                    </a:lnTo>
                    <a:lnTo>
                      <a:pt x="23" y="88"/>
                    </a:lnTo>
                    <a:lnTo>
                      <a:pt x="14" y="81"/>
                    </a:lnTo>
                    <a:lnTo>
                      <a:pt x="8" y="75"/>
                    </a:lnTo>
                    <a:lnTo>
                      <a:pt x="3" y="67"/>
                    </a:lnTo>
                    <a:lnTo>
                      <a:pt x="1" y="58"/>
                    </a:lnTo>
                    <a:lnTo>
                      <a:pt x="0" y="49"/>
                    </a:lnTo>
                    <a:lnTo>
                      <a:pt x="1" y="39"/>
                    </a:lnTo>
                    <a:lnTo>
                      <a:pt x="3" y="31"/>
                    </a:lnTo>
                    <a:lnTo>
                      <a:pt x="8" y="23"/>
                    </a:lnTo>
                    <a:lnTo>
                      <a:pt x="14" y="14"/>
                    </a:lnTo>
                    <a:lnTo>
                      <a:pt x="23" y="8"/>
                    </a:lnTo>
                    <a:lnTo>
                      <a:pt x="31" y="5"/>
                    </a:lnTo>
                    <a:lnTo>
                      <a:pt x="40" y="1"/>
                    </a:lnTo>
                    <a:lnTo>
                      <a:pt x="50" y="0"/>
                    </a:lnTo>
                    <a:lnTo>
                      <a:pt x="62" y="1"/>
                    </a:lnTo>
                    <a:lnTo>
                      <a:pt x="71" y="5"/>
                    </a:lnTo>
                    <a:lnTo>
                      <a:pt x="80" y="8"/>
                    </a:lnTo>
                    <a:lnTo>
                      <a:pt x="8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15"/>
              <p:cNvSpPr>
                <a:spLocks/>
              </p:cNvSpPr>
              <p:nvPr/>
            </p:nvSpPr>
            <p:spPr bwMode="auto">
              <a:xfrm>
                <a:off x="5326063" y="3592513"/>
                <a:ext cx="1198562" cy="825500"/>
              </a:xfrm>
              <a:custGeom>
                <a:avLst/>
                <a:gdLst>
                  <a:gd name="T0" fmla="*/ 224 w 755"/>
                  <a:gd name="T1" fmla="*/ 362 h 520"/>
                  <a:gd name="T2" fmla="*/ 203 w 755"/>
                  <a:gd name="T3" fmla="*/ 344 h 520"/>
                  <a:gd name="T4" fmla="*/ 179 w 755"/>
                  <a:gd name="T5" fmla="*/ 332 h 520"/>
                  <a:gd name="T6" fmla="*/ 154 w 755"/>
                  <a:gd name="T7" fmla="*/ 329 h 520"/>
                  <a:gd name="T8" fmla="*/ 127 w 755"/>
                  <a:gd name="T9" fmla="*/ 334 h 520"/>
                  <a:gd name="T10" fmla="*/ 101 w 755"/>
                  <a:gd name="T11" fmla="*/ 349 h 520"/>
                  <a:gd name="T12" fmla="*/ 80 w 755"/>
                  <a:gd name="T13" fmla="*/ 368 h 520"/>
                  <a:gd name="T14" fmla="*/ 62 w 755"/>
                  <a:gd name="T15" fmla="*/ 373 h 520"/>
                  <a:gd name="T16" fmla="*/ 42 w 755"/>
                  <a:gd name="T17" fmla="*/ 365 h 520"/>
                  <a:gd name="T18" fmla="*/ 10 w 755"/>
                  <a:gd name="T19" fmla="*/ 313 h 520"/>
                  <a:gd name="T20" fmla="*/ 1 w 755"/>
                  <a:gd name="T21" fmla="*/ 212 h 520"/>
                  <a:gd name="T22" fmla="*/ 36 w 755"/>
                  <a:gd name="T23" fmla="*/ 134 h 520"/>
                  <a:gd name="T24" fmla="*/ 55 w 755"/>
                  <a:gd name="T25" fmla="*/ 122 h 520"/>
                  <a:gd name="T26" fmla="*/ 73 w 755"/>
                  <a:gd name="T27" fmla="*/ 124 h 520"/>
                  <a:gd name="T28" fmla="*/ 94 w 755"/>
                  <a:gd name="T29" fmla="*/ 140 h 520"/>
                  <a:gd name="T30" fmla="*/ 119 w 755"/>
                  <a:gd name="T31" fmla="*/ 157 h 520"/>
                  <a:gd name="T32" fmla="*/ 145 w 755"/>
                  <a:gd name="T33" fmla="*/ 165 h 520"/>
                  <a:gd name="T34" fmla="*/ 171 w 755"/>
                  <a:gd name="T35" fmla="*/ 163 h 520"/>
                  <a:gd name="T36" fmla="*/ 195 w 755"/>
                  <a:gd name="T37" fmla="*/ 153 h 520"/>
                  <a:gd name="T38" fmla="*/ 218 w 755"/>
                  <a:gd name="T39" fmla="*/ 135 h 520"/>
                  <a:gd name="T40" fmla="*/ 350 w 755"/>
                  <a:gd name="T41" fmla="*/ 0 h 520"/>
                  <a:gd name="T42" fmla="*/ 358 w 755"/>
                  <a:gd name="T43" fmla="*/ 15 h 520"/>
                  <a:gd name="T44" fmla="*/ 351 w 755"/>
                  <a:gd name="T45" fmla="*/ 39 h 520"/>
                  <a:gd name="T46" fmla="*/ 338 w 755"/>
                  <a:gd name="T47" fmla="*/ 56 h 520"/>
                  <a:gd name="T48" fmla="*/ 316 w 755"/>
                  <a:gd name="T49" fmla="*/ 98 h 520"/>
                  <a:gd name="T50" fmla="*/ 321 w 755"/>
                  <a:gd name="T51" fmla="*/ 145 h 520"/>
                  <a:gd name="T52" fmla="*/ 348 w 755"/>
                  <a:gd name="T53" fmla="*/ 183 h 520"/>
                  <a:gd name="T54" fmla="*/ 374 w 755"/>
                  <a:gd name="T55" fmla="*/ 199 h 520"/>
                  <a:gd name="T56" fmla="*/ 404 w 755"/>
                  <a:gd name="T57" fmla="*/ 212 h 520"/>
                  <a:gd name="T58" fmla="*/ 392 w 755"/>
                  <a:gd name="T59" fmla="*/ 228 h 520"/>
                  <a:gd name="T60" fmla="*/ 369 w 755"/>
                  <a:gd name="T61" fmla="*/ 256 h 520"/>
                  <a:gd name="T62" fmla="*/ 361 w 755"/>
                  <a:gd name="T63" fmla="*/ 292 h 520"/>
                  <a:gd name="T64" fmla="*/ 374 w 755"/>
                  <a:gd name="T65" fmla="*/ 337 h 520"/>
                  <a:gd name="T66" fmla="*/ 397 w 755"/>
                  <a:gd name="T67" fmla="*/ 360 h 520"/>
                  <a:gd name="T68" fmla="*/ 420 w 755"/>
                  <a:gd name="T69" fmla="*/ 370 h 520"/>
                  <a:gd name="T70" fmla="*/ 444 w 755"/>
                  <a:gd name="T71" fmla="*/ 373 h 520"/>
                  <a:gd name="T72" fmla="*/ 469 w 755"/>
                  <a:gd name="T73" fmla="*/ 370 h 520"/>
                  <a:gd name="T74" fmla="*/ 491 w 755"/>
                  <a:gd name="T75" fmla="*/ 360 h 520"/>
                  <a:gd name="T76" fmla="*/ 514 w 755"/>
                  <a:gd name="T77" fmla="*/ 337 h 520"/>
                  <a:gd name="T78" fmla="*/ 529 w 755"/>
                  <a:gd name="T79" fmla="*/ 292 h 520"/>
                  <a:gd name="T80" fmla="*/ 514 w 755"/>
                  <a:gd name="T81" fmla="*/ 246 h 520"/>
                  <a:gd name="T82" fmla="*/ 500 w 755"/>
                  <a:gd name="T83" fmla="*/ 230 h 520"/>
                  <a:gd name="T84" fmla="*/ 516 w 755"/>
                  <a:gd name="T85" fmla="*/ 225 h 520"/>
                  <a:gd name="T86" fmla="*/ 576 w 755"/>
                  <a:gd name="T87" fmla="*/ 212 h 520"/>
                  <a:gd name="T88" fmla="*/ 625 w 755"/>
                  <a:gd name="T89" fmla="*/ 187 h 520"/>
                  <a:gd name="T90" fmla="*/ 659 w 755"/>
                  <a:gd name="T91" fmla="*/ 145 h 520"/>
                  <a:gd name="T92" fmla="*/ 664 w 755"/>
                  <a:gd name="T93" fmla="*/ 98 h 520"/>
                  <a:gd name="T94" fmla="*/ 643 w 755"/>
                  <a:gd name="T95" fmla="*/ 56 h 520"/>
                  <a:gd name="T96" fmla="*/ 628 w 755"/>
                  <a:gd name="T97" fmla="*/ 39 h 520"/>
                  <a:gd name="T98" fmla="*/ 622 w 755"/>
                  <a:gd name="T99" fmla="*/ 16 h 520"/>
                  <a:gd name="T100" fmla="*/ 630 w 755"/>
                  <a:gd name="T101"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520">
                    <a:moveTo>
                      <a:pt x="755" y="520"/>
                    </a:moveTo>
                    <a:lnTo>
                      <a:pt x="224" y="520"/>
                    </a:lnTo>
                    <a:lnTo>
                      <a:pt x="224" y="362"/>
                    </a:lnTo>
                    <a:lnTo>
                      <a:pt x="216" y="354"/>
                    </a:lnTo>
                    <a:lnTo>
                      <a:pt x="210" y="349"/>
                    </a:lnTo>
                    <a:lnTo>
                      <a:pt x="203" y="344"/>
                    </a:lnTo>
                    <a:lnTo>
                      <a:pt x="195" y="339"/>
                    </a:lnTo>
                    <a:lnTo>
                      <a:pt x="187" y="336"/>
                    </a:lnTo>
                    <a:lnTo>
                      <a:pt x="179" y="332"/>
                    </a:lnTo>
                    <a:lnTo>
                      <a:pt x="171" y="331"/>
                    </a:lnTo>
                    <a:lnTo>
                      <a:pt x="163" y="329"/>
                    </a:lnTo>
                    <a:lnTo>
                      <a:pt x="154" y="329"/>
                    </a:lnTo>
                    <a:lnTo>
                      <a:pt x="145" y="329"/>
                    </a:lnTo>
                    <a:lnTo>
                      <a:pt x="135" y="331"/>
                    </a:lnTo>
                    <a:lnTo>
                      <a:pt x="127" y="334"/>
                    </a:lnTo>
                    <a:lnTo>
                      <a:pt x="119" y="337"/>
                    </a:lnTo>
                    <a:lnTo>
                      <a:pt x="109" y="342"/>
                    </a:lnTo>
                    <a:lnTo>
                      <a:pt x="101" y="349"/>
                    </a:lnTo>
                    <a:lnTo>
                      <a:pt x="94" y="355"/>
                    </a:lnTo>
                    <a:lnTo>
                      <a:pt x="86" y="363"/>
                    </a:lnTo>
                    <a:lnTo>
                      <a:pt x="80" y="368"/>
                    </a:lnTo>
                    <a:lnTo>
                      <a:pt x="73" y="371"/>
                    </a:lnTo>
                    <a:lnTo>
                      <a:pt x="67" y="373"/>
                    </a:lnTo>
                    <a:lnTo>
                      <a:pt x="62" y="373"/>
                    </a:lnTo>
                    <a:lnTo>
                      <a:pt x="55" y="371"/>
                    </a:lnTo>
                    <a:lnTo>
                      <a:pt x="49" y="370"/>
                    </a:lnTo>
                    <a:lnTo>
                      <a:pt x="42" y="365"/>
                    </a:lnTo>
                    <a:lnTo>
                      <a:pt x="36" y="360"/>
                    </a:lnTo>
                    <a:lnTo>
                      <a:pt x="21" y="339"/>
                    </a:lnTo>
                    <a:lnTo>
                      <a:pt x="10" y="313"/>
                    </a:lnTo>
                    <a:lnTo>
                      <a:pt x="1" y="280"/>
                    </a:lnTo>
                    <a:lnTo>
                      <a:pt x="0" y="246"/>
                    </a:lnTo>
                    <a:lnTo>
                      <a:pt x="1" y="212"/>
                    </a:lnTo>
                    <a:lnTo>
                      <a:pt x="10" y="181"/>
                    </a:lnTo>
                    <a:lnTo>
                      <a:pt x="21" y="155"/>
                    </a:lnTo>
                    <a:lnTo>
                      <a:pt x="36" y="134"/>
                    </a:lnTo>
                    <a:lnTo>
                      <a:pt x="42" y="129"/>
                    </a:lnTo>
                    <a:lnTo>
                      <a:pt x="49" y="124"/>
                    </a:lnTo>
                    <a:lnTo>
                      <a:pt x="55" y="122"/>
                    </a:lnTo>
                    <a:lnTo>
                      <a:pt x="62" y="121"/>
                    </a:lnTo>
                    <a:lnTo>
                      <a:pt x="67" y="121"/>
                    </a:lnTo>
                    <a:lnTo>
                      <a:pt x="73" y="124"/>
                    </a:lnTo>
                    <a:lnTo>
                      <a:pt x="80" y="127"/>
                    </a:lnTo>
                    <a:lnTo>
                      <a:pt x="86" y="132"/>
                    </a:lnTo>
                    <a:lnTo>
                      <a:pt x="94" y="140"/>
                    </a:lnTo>
                    <a:lnTo>
                      <a:pt x="101" y="147"/>
                    </a:lnTo>
                    <a:lnTo>
                      <a:pt x="109" y="152"/>
                    </a:lnTo>
                    <a:lnTo>
                      <a:pt x="119" y="157"/>
                    </a:lnTo>
                    <a:lnTo>
                      <a:pt x="127" y="160"/>
                    </a:lnTo>
                    <a:lnTo>
                      <a:pt x="135" y="163"/>
                    </a:lnTo>
                    <a:lnTo>
                      <a:pt x="145" y="165"/>
                    </a:lnTo>
                    <a:lnTo>
                      <a:pt x="154" y="165"/>
                    </a:lnTo>
                    <a:lnTo>
                      <a:pt x="163" y="165"/>
                    </a:lnTo>
                    <a:lnTo>
                      <a:pt x="171" y="163"/>
                    </a:lnTo>
                    <a:lnTo>
                      <a:pt x="179" y="160"/>
                    </a:lnTo>
                    <a:lnTo>
                      <a:pt x="187" y="157"/>
                    </a:lnTo>
                    <a:lnTo>
                      <a:pt x="195" y="153"/>
                    </a:lnTo>
                    <a:lnTo>
                      <a:pt x="203" y="148"/>
                    </a:lnTo>
                    <a:lnTo>
                      <a:pt x="210" y="142"/>
                    </a:lnTo>
                    <a:lnTo>
                      <a:pt x="218" y="135"/>
                    </a:lnTo>
                    <a:lnTo>
                      <a:pt x="224" y="127"/>
                    </a:lnTo>
                    <a:lnTo>
                      <a:pt x="224" y="0"/>
                    </a:lnTo>
                    <a:lnTo>
                      <a:pt x="350" y="0"/>
                    </a:lnTo>
                    <a:lnTo>
                      <a:pt x="353" y="5"/>
                    </a:lnTo>
                    <a:lnTo>
                      <a:pt x="356" y="10"/>
                    </a:lnTo>
                    <a:lnTo>
                      <a:pt x="358" y="15"/>
                    </a:lnTo>
                    <a:lnTo>
                      <a:pt x="358" y="21"/>
                    </a:lnTo>
                    <a:lnTo>
                      <a:pt x="356" y="31"/>
                    </a:lnTo>
                    <a:lnTo>
                      <a:pt x="351" y="39"/>
                    </a:lnTo>
                    <a:lnTo>
                      <a:pt x="347" y="46"/>
                    </a:lnTo>
                    <a:lnTo>
                      <a:pt x="340" y="52"/>
                    </a:lnTo>
                    <a:lnTo>
                      <a:pt x="338" y="56"/>
                    </a:lnTo>
                    <a:lnTo>
                      <a:pt x="327" y="69"/>
                    </a:lnTo>
                    <a:lnTo>
                      <a:pt x="321" y="83"/>
                    </a:lnTo>
                    <a:lnTo>
                      <a:pt x="316" y="98"/>
                    </a:lnTo>
                    <a:lnTo>
                      <a:pt x="314" y="113"/>
                    </a:lnTo>
                    <a:lnTo>
                      <a:pt x="316" y="129"/>
                    </a:lnTo>
                    <a:lnTo>
                      <a:pt x="321" y="145"/>
                    </a:lnTo>
                    <a:lnTo>
                      <a:pt x="330" y="161"/>
                    </a:lnTo>
                    <a:lnTo>
                      <a:pt x="342" y="176"/>
                    </a:lnTo>
                    <a:lnTo>
                      <a:pt x="348" y="183"/>
                    </a:lnTo>
                    <a:lnTo>
                      <a:pt x="356" y="189"/>
                    </a:lnTo>
                    <a:lnTo>
                      <a:pt x="364" y="194"/>
                    </a:lnTo>
                    <a:lnTo>
                      <a:pt x="374" y="199"/>
                    </a:lnTo>
                    <a:lnTo>
                      <a:pt x="384" y="204"/>
                    </a:lnTo>
                    <a:lnTo>
                      <a:pt x="394" y="209"/>
                    </a:lnTo>
                    <a:lnTo>
                      <a:pt x="404" y="212"/>
                    </a:lnTo>
                    <a:lnTo>
                      <a:pt x="413" y="215"/>
                    </a:lnTo>
                    <a:lnTo>
                      <a:pt x="402" y="220"/>
                    </a:lnTo>
                    <a:lnTo>
                      <a:pt x="392" y="228"/>
                    </a:lnTo>
                    <a:lnTo>
                      <a:pt x="384" y="236"/>
                    </a:lnTo>
                    <a:lnTo>
                      <a:pt x="376" y="246"/>
                    </a:lnTo>
                    <a:lnTo>
                      <a:pt x="369" y="256"/>
                    </a:lnTo>
                    <a:lnTo>
                      <a:pt x="364" y="267"/>
                    </a:lnTo>
                    <a:lnTo>
                      <a:pt x="363" y="279"/>
                    </a:lnTo>
                    <a:lnTo>
                      <a:pt x="361" y="292"/>
                    </a:lnTo>
                    <a:lnTo>
                      <a:pt x="363" y="308"/>
                    </a:lnTo>
                    <a:lnTo>
                      <a:pt x="368" y="323"/>
                    </a:lnTo>
                    <a:lnTo>
                      <a:pt x="374" y="337"/>
                    </a:lnTo>
                    <a:lnTo>
                      <a:pt x="384" y="349"/>
                    </a:lnTo>
                    <a:lnTo>
                      <a:pt x="391" y="355"/>
                    </a:lnTo>
                    <a:lnTo>
                      <a:pt x="397" y="360"/>
                    </a:lnTo>
                    <a:lnTo>
                      <a:pt x="404" y="363"/>
                    </a:lnTo>
                    <a:lnTo>
                      <a:pt x="412" y="367"/>
                    </a:lnTo>
                    <a:lnTo>
                      <a:pt x="420" y="370"/>
                    </a:lnTo>
                    <a:lnTo>
                      <a:pt x="428" y="371"/>
                    </a:lnTo>
                    <a:lnTo>
                      <a:pt x="436" y="373"/>
                    </a:lnTo>
                    <a:lnTo>
                      <a:pt x="444" y="373"/>
                    </a:lnTo>
                    <a:lnTo>
                      <a:pt x="452" y="373"/>
                    </a:lnTo>
                    <a:lnTo>
                      <a:pt x="461" y="371"/>
                    </a:lnTo>
                    <a:lnTo>
                      <a:pt x="469" y="370"/>
                    </a:lnTo>
                    <a:lnTo>
                      <a:pt x="477" y="367"/>
                    </a:lnTo>
                    <a:lnTo>
                      <a:pt x="485" y="363"/>
                    </a:lnTo>
                    <a:lnTo>
                      <a:pt x="491" y="360"/>
                    </a:lnTo>
                    <a:lnTo>
                      <a:pt x="498" y="355"/>
                    </a:lnTo>
                    <a:lnTo>
                      <a:pt x="504" y="349"/>
                    </a:lnTo>
                    <a:lnTo>
                      <a:pt x="514" y="337"/>
                    </a:lnTo>
                    <a:lnTo>
                      <a:pt x="522" y="323"/>
                    </a:lnTo>
                    <a:lnTo>
                      <a:pt x="527" y="308"/>
                    </a:lnTo>
                    <a:lnTo>
                      <a:pt x="529" y="292"/>
                    </a:lnTo>
                    <a:lnTo>
                      <a:pt x="527" y="275"/>
                    </a:lnTo>
                    <a:lnTo>
                      <a:pt x="522" y="261"/>
                    </a:lnTo>
                    <a:lnTo>
                      <a:pt x="514" y="246"/>
                    </a:lnTo>
                    <a:lnTo>
                      <a:pt x="504" y="235"/>
                    </a:lnTo>
                    <a:lnTo>
                      <a:pt x="503" y="233"/>
                    </a:lnTo>
                    <a:lnTo>
                      <a:pt x="500" y="230"/>
                    </a:lnTo>
                    <a:lnTo>
                      <a:pt x="498" y="228"/>
                    </a:lnTo>
                    <a:lnTo>
                      <a:pt x="495" y="227"/>
                    </a:lnTo>
                    <a:lnTo>
                      <a:pt x="516" y="225"/>
                    </a:lnTo>
                    <a:lnTo>
                      <a:pt x="537" y="222"/>
                    </a:lnTo>
                    <a:lnTo>
                      <a:pt x="558" y="218"/>
                    </a:lnTo>
                    <a:lnTo>
                      <a:pt x="576" y="212"/>
                    </a:lnTo>
                    <a:lnTo>
                      <a:pt x="594" y="205"/>
                    </a:lnTo>
                    <a:lnTo>
                      <a:pt x="610" y="197"/>
                    </a:lnTo>
                    <a:lnTo>
                      <a:pt x="625" y="187"/>
                    </a:lnTo>
                    <a:lnTo>
                      <a:pt x="638" y="176"/>
                    </a:lnTo>
                    <a:lnTo>
                      <a:pt x="651" y="161"/>
                    </a:lnTo>
                    <a:lnTo>
                      <a:pt x="659" y="145"/>
                    </a:lnTo>
                    <a:lnTo>
                      <a:pt x="664" y="129"/>
                    </a:lnTo>
                    <a:lnTo>
                      <a:pt x="666" y="113"/>
                    </a:lnTo>
                    <a:lnTo>
                      <a:pt x="664" y="98"/>
                    </a:lnTo>
                    <a:lnTo>
                      <a:pt x="661" y="83"/>
                    </a:lnTo>
                    <a:lnTo>
                      <a:pt x="653" y="69"/>
                    </a:lnTo>
                    <a:lnTo>
                      <a:pt x="643" y="56"/>
                    </a:lnTo>
                    <a:lnTo>
                      <a:pt x="641" y="54"/>
                    </a:lnTo>
                    <a:lnTo>
                      <a:pt x="635" y="47"/>
                    </a:lnTo>
                    <a:lnTo>
                      <a:pt x="628" y="39"/>
                    </a:lnTo>
                    <a:lnTo>
                      <a:pt x="623" y="31"/>
                    </a:lnTo>
                    <a:lnTo>
                      <a:pt x="622" y="21"/>
                    </a:lnTo>
                    <a:lnTo>
                      <a:pt x="622" y="16"/>
                    </a:lnTo>
                    <a:lnTo>
                      <a:pt x="623" y="12"/>
                    </a:lnTo>
                    <a:lnTo>
                      <a:pt x="627" y="7"/>
                    </a:lnTo>
                    <a:lnTo>
                      <a:pt x="630" y="0"/>
                    </a:lnTo>
                    <a:lnTo>
                      <a:pt x="755" y="0"/>
                    </a:lnTo>
                    <a:lnTo>
                      <a:pt x="755" y="520"/>
                    </a:lnTo>
                    <a:close/>
                  </a:path>
                </a:pathLst>
              </a:custGeom>
              <a:solidFill>
                <a:srgbClr val="9E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21"/>
              <p:cNvSpPr>
                <a:spLocks/>
              </p:cNvSpPr>
              <p:nvPr/>
            </p:nvSpPr>
            <p:spPr bwMode="auto">
              <a:xfrm>
                <a:off x="5803900" y="4029075"/>
                <a:ext cx="57150" cy="60325"/>
              </a:xfrm>
              <a:custGeom>
                <a:avLst/>
                <a:gdLst>
                  <a:gd name="T0" fmla="*/ 18 w 36"/>
                  <a:gd name="T1" fmla="*/ 0 h 38"/>
                  <a:gd name="T2" fmla="*/ 24 w 36"/>
                  <a:gd name="T3" fmla="*/ 2 h 38"/>
                  <a:gd name="T4" fmla="*/ 31 w 36"/>
                  <a:gd name="T5" fmla="*/ 5 h 38"/>
                  <a:gd name="T6" fmla="*/ 34 w 36"/>
                  <a:gd name="T7" fmla="*/ 12 h 38"/>
                  <a:gd name="T8" fmla="*/ 36 w 36"/>
                  <a:gd name="T9" fmla="*/ 20 h 38"/>
                  <a:gd name="T10" fmla="*/ 34 w 36"/>
                  <a:gd name="T11" fmla="*/ 26 h 38"/>
                  <a:gd name="T12" fmla="*/ 31 w 36"/>
                  <a:gd name="T13" fmla="*/ 33 h 38"/>
                  <a:gd name="T14" fmla="*/ 24 w 36"/>
                  <a:gd name="T15" fmla="*/ 36 h 38"/>
                  <a:gd name="T16" fmla="*/ 18 w 36"/>
                  <a:gd name="T17" fmla="*/ 38 h 38"/>
                  <a:gd name="T18" fmla="*/ 11 w 36"/>
                  <a:gd name="T19" fmla="*/ 36 h 38"/>
                  <a:gd name="T20" fmla="*/ 5 w 36"/>
                  <a:gd name="T21" fmla="*/ 33 h 38"/>
                  <a:gd name="T22" fmla="*/ 2 w 36"/>
                  <a:gd name="T23" fmla="*/ 26 h 38"/>
                  <a:gd name="T24" fmla="*/ 0 w 36"/>
                  <a:gd name="T25" fmla="*/ 20 h 38"/>
                  <a:gd name="T26" fmla="*/ 2 w 36"/>
                  <a:gd name="T27" fmla="*/ 12 h 38"/>
                  <a:gd name="T28" fmla="*/ 5 w 36"/>
                  <a:gd name="T29" fmla="*/ 5 h 38"/>
                  <a:gd name="T30" fmla="*/ 11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24" y="2"/>
                    </a:lnTo>
                    <a:lnTo>
                      <a:pt x="31" y="5"/>
                    </a:lnTo>
                    <a:lnTo>
                      <a:pt x="34" y="12"/>
                    </a:lnTo>
                    <a:lnTo>
                      <a:pt x="36" y="20"/>
                    </a:lnTo>
                    <a:lnTo>
                      <a:pt x="34" y="26"/>
                    </a:lnTo>
                    <a:lnTo>
                      <a:pt x="31" y="33"/>
                    </a:lnTo>
                    <a:lnTo>
                      <a:pt x="24" y="36"/>
                    </a:lnTo>
                    <a:lnTo>
                      <a:pt x="18" y="38"/>
                    </a:lnTo>
                    <a:lnTo>
                      <a:pt x="11" y="36"/>
                    </a:lnTo>
                    <a:lnTo>
                      <a:pt x="5" y="33"/>
                    </a:lnTo>
                    <a:lnTo>
                      <a:pt x="2" y="26"/>
                    </a:lnTo>
                    <a:lnTo>
                      <a:pt x="0" y="20"/>
                    </a:lnTo>
                    <a:lnTo>
                      <a:pt x="2" y="12"/>
                    </a:lnTo>
                    <a:lnTo>
                      <a:pt x="5" y="5"/>
                    </a:lnTo>
                    <a:lnTo>
                      <a:pt x="11"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22"/>
              <p:cNvSpPr>
                <a:spLocks/>
              </p:cNvSpPr>
              <p:nvPr/>
            </p:nvSpPr>
            <p:spPr bwMode="auto">
              <a:xfrm>
                <a:off x="6002338" y="4027488"/>
                <a:ext cx="60325" cy="57150"/>
              </a:xfrm>
              <a:custGeom>
                <a:avLst/>
                <a:gdLst>
                  <a:gd name="T0" fmla="*/ 18 w 38"/>
                  <a:gd name="T1" fmla="*/ 0 h 36"/>
                  <a:gd name="T2" fmla="*/ 25 w 38"/>
                  <a:gd name="T3" fmla="*/ 1 h 36"/>
                  <a:gd name="T4" fmla="*/ 31 w 38"/>
                  <a:gd name="T5" fmla="*/ 5 h 36"/>
                  <a:gd name="T6" fmla="*/ 36 w 38"/>
                  <a:gd name="T7" fmla="*/ 11 h 36"/>
                  <a:gd name="T8" fmla="*/ 38 w 38"/>
                  <a:gd name="T9" fmla="*/ 18 h 36"/>
                  <a:gd name="T10" fmla="*/ 36 w 38"/>
                  <a:gd name="T11" fmla="*/ 24 h 36"/>
                  <a:gd name="T12" fmla="*/ 31 w 38"/>
                  <a:gd name="T13" fmla="*/ 31 h 36"/>
                  <a:gd name="T14" fmla="*/ 25 w 38"/>
                  <a:gd name="T15" fmla="*/ 34 h 36"/>
                  <a:gd name="T16" fmla="*/ 18 w 38"/>
                  <a:gd name="T17" fmla="*/ 36 h 36"/>
                  <a:gd name="T18" fmla="*/ 12 w 38"/>
                  <a:gd name="T19" fmla="*/ 34 h 36"/>
                  <a:gd name="T20" fmla="*/ 5 w 38"/>
                  <a:gd name="T21" fmla="*/ 31 h 36"/>
                  <a:gd name="T22" fmla="*/ 2 w 38"/>
                  <a:gd name="T23" fmla="*/ 24 h 36"/>
                  <a:gd name="T24" fmla="*/ 0 w 38"/>
                  <a:gd name="T25" fmla="*/ 18 h 36"/>
                  <a:gd name="T26" fmla="*/ 2 w 38"/>
                  <a:gd name="T27" fmla="*/ 11 h 36"/>
                  <a:gd name="T28" fmla="*/ 5 w 38"/>
                  <a:gd name="T29" fmla="*/ 5 h 36"/>
                  <a:gd name="T30" fmla="*/ 12 w 38"/>
                  <a:gd name="T31" fmla="*/ 1 h 36"/>
                  <a:gd name="T32" fmla="*/ 18 w 3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6">
                    <a:moveTo>
                      <a:pt x="18" y="0"/>
                    </a:moveTo>
                    <a:lnTo>
                      <a:pt x="25" y="1"/>
                    </a:lnTo>
                    <a:lnTo>
                      <a:pt x="31" y="5"/>
                    </a:lnTo>
                    <a:lnTo>
                      <a:pt x="36" y="11"/>
                    </a:lnTo>
                    <a:lnTo>
                      <a:pt x="38" y="18"/>
                    </a:lnTo>
                    <a:lnTo>
                      <a:pt x="36" y="24"/>
                    </a:lnTo>
                    <a:lnTo>
                      <a:pt x="31" y="31"/>
                    </a:lnTo>
                    <a:lnTo>
                      <a:pt x="25" y="34"/>
                    </a:lnTo>
                    <a:lnTo>
                      <a:pt x="18" y="36"/>
                    </a:lnTo>
                    <a:lnTo>
                      <a:pt x="12" y="34"/>
                    </a:lnTo>
                    <a:lnTo>
                      <a:pt x="5" y="31"/>
                    </a:lnTo>
                    <a:lnTo>
                      <a:pt x="2" y="24"/>
                    </a:lnTo>
                    <a:lnTo>
                      <a:pt x="0" y="18"/>
                    </a:lnTo>
                    <a:lnTo>
                      <a:pt x="2" y="11"/>
                    </a:lnTo>
                    <a:lnTo>
                      <a:pt x="5" y="5"/>
                    </a:lnTo>
                    <a:lnTo>
                      <a:pt x="12"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23"/>
              <p:cNvSpPr>
                <a:spLocks/>
              </p:cNvSpPr>
              <p:nvPr/>
            </p:nvSpPr>
            <p:spPr bwMode="auto">
              <a:xfrm>
                <a:off x="5738813" y="4213225"/>
                <a:ext cx="452437" cy="123825"/>
              </a:xfrm>
              <a:custGeom>
                <a:avLst/>
                <a:gdLst>
                  <a:gd name="T0" fmla="*/ 101 w 285"/>
                  <a:gd name="T1" fmla="*/ 75 h 78"/>
                  <a:gd name="T2" fmla="*/ 75 w 285"/>
                  <a:gd name="T3" fmla="*/ 70 h 78"/>
                  <a:gd name="T4" fmla="*/ 51 w 285"/>
                  <a:gd name="T5" fmla="*/ 65 h 78"/>
                  <a:gd name="T6" fmla="*/ 28 w 285"/>
                  <a:gd name="T7" fmla="*/ 57 h 78"/>
                  <a:gd name="T8" fmla="*/ 17 w 285"/>
                  <a:gd name="T9" fmla="*/ 52 h 78"/>
                  <a:gd name="T10" fmla="*/ 4 w 285"/>
                  <a:gd name="T11" fmla="*/ 41 h 78"/>
                  <a:gd name="T12" fmla="*/ 0 w 285"/>
                  <a:gd name="T13" fmla="*/ 24 h 78"/>
                  <a:gd name="T14" fmla="*/ 10 w 285"/>
                  <a:gd name="T15" fmla="*/ 7 h 78"/>
                  <a:gd name="T16" fmla="*/ 31 w 285"/>
                  <a:gd name="T17" fmla="*/ 0 h 78"/>
                  <a:gd name="T18" fmla="*/ 34 w 285"/>
                  <a:gd name="T19" fmla="*/ 0 h 78"/>
                  <a:gd name="T20" fmla="*/ 38 w 285"/>
                  <a:gd name="T21" fmla="*/ 2 h 78"/>
                  <a:gd name="T22" fmla="*/ 57 w 285"/>
                  <a:gd name="T23" fmla="*/ 8 h 78"/>
                  <a:gd name="T24" fmla="*/ 78 w 285"/>
                  <a:gd name="T25" fmla="*/ 15 h 78"/>
                  <a:gd name="T26" fmla="*/ 100 w 285"/>
                  <a:gd name="T27" fmla="*/ 20 h 78"/>
                  <a:gd name="T28" fmla="*/ 124 w 285"/>
                  <a:gd name="T29" fmla="*/ 23 h 78"/>
                  <a:gd name="T30" fmla="*/ 144 w 285"/>
                  <a:gd name="T31" fmla="*/ 24 h 78"/>
                  <a:gd name="T32" fmla="*/ 163 w 285"/>
                  <a:gd name="T33" fmla="*/ 24 h 78"/>
                  <a:gd name="T34" fmla="*/ 186 w 285"/>
                  <a:gd name="T35" fmla="*/ 21 h 78"/>
                  <a:gd name="T36" fmla="*/ 209 w 285"/>
                  <a:gd name="T37" fmla="*/ 16 h 78"/>
                  <a:gd name="T38" fmla="*/ 228 w 285"/>
                  <a:gd name="T39" fmla="*/ 11 h 78"/>
                  <a:gd name="T40" fmla="*/ 248 w 285"/>
                  <a:gd name="T41" fmla="*/ 5 h 78"/>
                  <a:gd name="T42" fmla="*/ 253 w 285"/>
                  <a:gd name="T43" fmla="*/ 3 h 78"/>
                  <a:gd name="T44" fmla="*/ 256 w 285"/>
                  <a:gd name="T45" fmla="*/ 3 h 78"/>
                  <a:gd name="T46" fmla="*/ 275 w 285"/>
                  <a:gd name="T47" fmla="*/ 10 h 78"/>
                  <a:gd name="T48" fmla="*/ 285 w 285"/>
                  <a:gd name="T49" fmla="*/ 29 h 78"/>
                  <a:gd name="T50" fmla="*/ 280 w 285"/>
                  <a:gd name="T51" fmla="*/ 46 h 78"/>
                  <a:gd name="T52" fmla="*/ 267 w 285"/>
                  <a:gd name="T53" fmla="*/ 57 h 78"/>
                  <a:gd name="T54" fmla="*/ 256 w 285"/>
                  <a:gd name="T55" fmla="*/ 60 h 78"/>
                  <a:gd name="T56" fmla="*/ 235 w 285"/>
                  <a:gd name="T57" fmla="*/ 68 h 78"/>
                  <a:gd name="T58" fmla="*/ 210 w 285"/>
                  <a:gd name="T59" fmla="*/ 73 h 78"/>
                  <a:gd name="T60" fmla="*/ 184 w 285"/>
                  <a:gd name="T61" fmla="*/ 77 h 78"/>
                  <a:gd name="T62" fmla="*/ 165 w 285"/>
                  <a:gd name="T63" fmla="*/ 78 h 78"/>
                  <a:gd name="T64" fmla="*/ 150 w 285"/>
                  <a:gd name="T65" fmla="*/ 78 h 78"/>
                  <a:gd name="T66" fmla="*/ 135 w 285"/>
                  <a:gd name="T67" fmla="*/ 78 h 78"/>
                  <a:gd name="T68" fmla="*/ 121 w 285"/>
                  <a:gd name="T6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78">
                    <a:moveTo>
                      <a:pt x="114" y="77"/>
                    </a:moveTo>
                    <a:lnTo>
                      <a:pt x="101" y="75"/>
                    </a:lnTo>
                    <a:lnTo>
                      <a:pt x="88" y="73"/>
                    </a:lnTo>
                    <a:lnTo>
                      <a:pt x="75" y="70"/>
                    </a:lnTo>
                    <a:lnTo>
                      <a:pt x="62" y="68"/>
                    </a:lnTo>
                    <a:lnTo>
                      <a:pt x="51" y="65"/>
                    </a:lnTo>
                    <a:lnTo>
                      <a:pt x="39" y="60"/>
                    </a:lnTo>
                    <a:lnTo>
                      <a:pt x="28" y="57"/>
                    </a:lnTo>
                    <a:lnTo>
                      <a:pt x="18" y="52"/>
                    </a:lnTo>
                    <a:lnTo>
                      <a:pt x="17" y="52"/>
                    </a:lnTo>
                    <a:lnTo>
                      <a:pt x="10" y="47"/>
                    </a:lnTo>
                    <a:lnTo>
                      <a:pt x="4" y="41"/>
                    </a:lnTo>
                    <a:lnTo>
                      <a:pt x="0" y="33"/>
                    </a:lnTo>
                    <a:lnTo>
                      <a:pt x="0" y="24"/>
                    </a:lnTo>
                    <a:lnTo>
                      <a:pt x="4" y="15"/>
                    </a:lnTo>
                    <a:lnTo>
                      <a:pt x="10" y="7"/>
                    </a:lnTo>
                    <a:lnTo>
                      <a:pt x="20" y="2"/>
                    </a:lnTo>
                    <a:lnTo>
                      <a:pt x="31" y="0"/>
                    </a:lnTo>
                    <a:lnTo>
                      <a:pt x="33" y="0"/>
                    </a:lnTo>
                    <a:lnTo>
                      <a:pt x="34" y="0"/>
                    </a:lnTo>
                    <a:lnTo>
                      <a:pt x="36" y="0"/>
                    </a:lnTo>
                    <a:lnTo>
                      <a:pt x="38" y="2"/>
                    </a:lnTo>
                    <a:lnTo>
                      <a:pt x="48" y="5"/>
                    </a:lnTo>
                    <a:lnTo>
                      <a:pt x="57" y="8"/>
                    </a:lnTo>
                    <a:lnTo>
                      <a:pt x="67" y="11"/>
                    </a:lnTo>
                    <a:lnTo>
                      <a:pt x="78" y="15"/>
                    </a:lnTo>
                    <a:lnTo>
                      <a:pt x="88" y="18"/>
                    </a:lnTo>
                    <a:lnTo>
                      <a:pt x="100" y="20"/>
                    </a:lnTo>
                    <a:lnTo>
                      <a:pt x="113" y="21"/>
                    </a:lnTo>
                    <a:lnTo>
                      <a:pt x="124" y="23"/>
                    </a:lnTo>
                    <a:lnTo>
                      <a:pt x="134" y="24"/>
                    </a:lnTo>
                    <a:lnTo>
                      <a:pt x="144" y="24"/>
                    </a:lnTo>
                    <a:lnTo>
                      <a:pt x="153" y="24"/>
                    </a:lnTo>
                    <a:lnTo>
                      <a:pt x="163" y="24"/>
                    </a:lnTo>
                    <a:lnTo>
                      <a:pt x="174" y="23"/>
                    </a:lnTo>
                    <a:lnTo>
                      <a:pt x="186" y="21"/>
                    </a:lnTo>
                    <a:lnTo>
                      <a:pt x="197" y="20"/>
                    </a:lnTo>
                    <a:lnTo>
                      <a:pt x="209" y="16"/>
                    </a:lnTo>
                    <a:lnTo>
                      <a:pt x="218" y="15"/>
                    </a:lnTo>
                    <a:lnTo>
                      <a:pt x="228" y="11"/>
                    </a:lnTo>
                    <a:lnTo>
                      <a:pt x="238" y="8"/>
                    </a:lnTo>
                    <a:lnTo>
                      <a:pt x="248" y="5"/>
                    </a:lnTo>
                    <a:lnTo>
                      <a:pt x="249" y="3"/>
                    </a:lnTo>
                    <a:lnTo>
                      <a:pt x="253" y="3"/>
                    </a:lnTo>
                    <a:lnTo>
                      <a:pt x="254" y="3"/>
                    </a:lnTo>
                    <a:lnTo>
                      <a:pt x="256" y="3"/>
                    </a:lnTo>
                    <a:lnTo>
                      <a:pt x="266" y="5"/>
                    </a:lnTo>
                    <a:lnTo>
                      <a:pt x="275" y="10"/>
                    </a:lnTo>
                    <a:lnTo>
                      <a:pt x="282" y="18"/>
                    </a:lnTo>
                    <a:lnTo>
                      <a:pt x="285" y="29"/>
                    </a:lnTo>
                    <a:lnTo>
                      <a:pt x="284" y="37"/>
                    </a:lnTo>
                    <a:lnTo>
                      <a:pt x="280" y="46"/>
                    </a:lnTo>
                    <a:lnTo>
                      <a:pt x="275" y="52"/>
                    </a:lnTo>
                    <a:lnTo>
                      <a:pt x="267" y="57"/>
                    </a:lnTo>
                    <a:lnTo>
                      <a:pt x="267" y="57"/>
                    </a:lnTo>
                    <a:lnTo>
                      <a:pt x="256" y="60"/>
                    </a:lnTo>
                    <a:lnTo>
                      <a:pt x="246" y="65"/>
                    </a:lnTo>
                    <a:lnTo>
                      <a:pt x="235" y="68"/>
                    </a:lnTo>
                    <a:lnTo>
                      <a:pt x="222" y="70"/>
                    </a:lnTo>
                    <a:lnTo>
                      <a:pt x="210" y="73"/>
                    </a:lnTo>
                    <a:lnTo>
                      <a:pt x="197" y="75"/>
                    </a:lnTo>
                    <a:lnTo>
                      <a:pt x="184" y="77"/>
                    </a:lnTo>
                    <a:lnTo>
                      <a:pt x="171" y="78"/>
                    </a:lnTo>
                    <a:lnTo>
                      <a:pt x="165" y="78"/>
                    </a:lnTo>
                    <a:lnTo>
                      <a:pt x="157" y="78"/>
                    </a:lnTo>
                    <a:lnTo>
                      <a:pt x="150" y="78"/>
                    </a:lnTo>
                    <a:lnTo>
                      <a:pt x="142" y="78"/>
                    </a:lnTo>
                    <a:lnTo>
                      <a:pt x="135" y="78"/>
                    </a:lnTo>
                    <a:lnTo>
                      <a:pt x="127" y="78"/>
                    </a:lnTo>
                    <a:lnTo>
                      <a:pt x="121" y="77"/>
                    </a:lnTo>
                    <a:lnTo>
                      <a:pt x="114"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25"/>
              <p:cNvSpPr>
                <a:spLocks/>
              </p:cNvSpPr>
              <p:nvPr/>
            </p:nvSpPr>
            <p:spPr bwMode="auto">
              <a:xfrm>
                <a:off x="5392738" y="3200400"/>
                <a:ext cx="57150" cy="223837"/>
              </a:xfrm>
              <a:custGeom>
                <a:avLst/>
                <a:gdLst>
                  <a:gd name="T0" fmla="*/ 31 w 36"/>
                  <a:gd name="T1" fmla="*/ 127 h 141"/>
                  <a:gd name="T2" fmla="*/ 36 w 36"/>
                  <a:gd name="T3" fmla="*/ 14 h 141"/>
                  <a:gd name="T4" fmla="*/ 36 w 36"/>
                  <a:gd name="T5" fmla="*/ 14 h 141"/>
                  <a:gd name="T6" fmla="*/ 34 w 36"/>
                  <a:gd name="T7" fmla="*/ 8 h 141"/>
                  <a:gd name="T8" fmla="*/ 31 w 36"/>
                  <a:gd name="T9" fmla="*/ 5 h 141"/>
                  <a:gd name="T10" fmla="*/ 26 w 36"/>
                  <a:gd name="T11" fmla="*/ 1 h 141"/>
                  <a:gd name="T12" fmla="*/ 20 w 36"/>
                  <a:gd name="T13" fmla="*/ 0 h 141"/>
                  <a:gd name="T14" fmla="*/ 13 w 36"/>
                  <a:gd name="T15" fmla="*/ 0 h 141"/>
                  <a:gd name="T16" fmla="*/ 10 w 36"/>
                  <a:gd name="T17" fmla="*/ 3 h 141"/>
                  <a:gd name="T18" fmla="*/ 5 w 36"/>
                  <a:gd name="T19" fmla="*/ 8 h 141"/>
                  <a:gd name="T20" fmla="*/ 3 w 36"/>
                  <a:gd name="T21" fmla="*/ 14 h 141"/>
                  <a:gd name="T22" fmla="*/ 3 w 36"/>
                  <a:gd name="T23" fmla="*/ 14 h 141"/>
                  <a:gd name="T24" fmla="*/ 0 w 36"/>
                  <a:gd name="T25" fmla="*/ 125 h 141"/>
                  <a:gd name="T26" fmla="*/ 0 w 36"/>
                  <a:gd name="T27" fmla="*/ 125 h 141"/>
                  <a:gd name="T28" fmla="*/ 2 w 36"/>
                  <a:gd name="T29" fmla="*/ 132 h 141"/>
                  <a:gd name="T30" fmla="*/ 5 w 36"/>
                  <a:gd name="T31" fmla="*/ 136 h 141"/>
                  <a:gd name="T32" fmla="*/ 10 w 36"/>
                  <a:gd name="T33" fmla="*/ 140 h 141"/>
                  <a:gd name="T34" fmla="*/ 16 w 36"/>
                  <a:gd name="T35" fmla="*/ 141 h 141"/>
                  <a:gd name="T36" fmla="*/ 23 w 36"/>
                  <a:gd name="T37" fmla="*/ 140 h 141"/>
                  <a:gd name="T38" fmla="*/ 26 w 36"/>
                  <a:gd name="T39" fmla="*/ 136 h 141"/>
                  <a:gd name="T40" fmla="*/ 29 w 36"/>
                  <a:gd name="T41" fmla="*/ 133 h 141"/>
                  <a:gd name="T42" fmla="*/ 31 w 36"/>
                  <a:gd name="T43" fmla="*/ 127 h 141"/>
                  <a:gd name="T44" fmla="*/ 31 w 36"/>
                  <a:gd name="T45" fmla="*/ 12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41">
                    <a:moveTo>
                      <a:pt x="31" y="127"/>
                    </a:moveTo>
                    <a:lnTo>
                      <a:pt x="36" y="14"/>
                    </a:lnTo>
                    <a:lnTo>
                      <a:pt x="36" y="14"/>
                    </a:lnTo>
                    <a:lnTo>
                      <a:pt x="34" y="8"/>
                    </a:lnTo>
                    <a:lnTo>
                      <a:pt x="31" y="5"/>
                    </a:lnTo>
                    <a:lnTo>
                      <a:pt x="26" y="1"/>
                    </a:lnTo>
                    <a:lnTo>
                      <a:pt x="20" y="0"/>
                    </a:lnTo>
                    <a:lnTo>
                      <a:pt x="13" y="0"/>
                    </a:lnTo>
                    <a:lnTo>
                      <a:pt x="10" y="3"/>
                    </a:lnTo>
                    <a:lnTo>
                      <a:pt x="5" y="8"/>
                    </a:lnTo>
                    <a:lnTo>
                      <a:pt x="3" y="14"/>
                    </a:lnTo>
                    <a:lnTo>
                      <a:pt x="3" y="14"/>
                    </a:lnTo>
                    <a:lnTo>
                      <a:pt x="0" y="125"/>
                    </a:lnTo>
                    <a:lnTo>
                      <a:pt x="0" y="125"/>
                    </a:lnTo>
                    <a:lnTo>
                      <a:pt x="2" y="132"/>
                    </a:lnTo>
                    <a:lnTo>
                      <a:pt x="5" y="136"/>
                    </a:lnTo>
                    <a:lnTo>
                      <a:pt x="10" y="140"/>
                    </a:lnTo>
                    <a:lnTo>
                      <a:pt x="16" y="141"/>
                    </a:lnTo>
                    <a:lnTo>
                      <a:pt x="23" y="140"/>
                    </a:lnTo>
                    <a:lnTo>
                      <a:pt x="26" y="136"/>
                    </a:lnTo>
                    <a:lnTo>
                      <a:pt x="29" y="133"/>
                    </a:lnTo>
                    <a:lnTo>
                      <a:pt x="31" y="127"/>
                    </a:lnTo>
                    <a:lnTo>
                      <a:pt x="3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26"/>
              <p:cNvSpPr>
                <a:spLocks/>
              </p:cNvSpPr>
              <p:nvPr/>
            </p:nvSpPr>
            <p:spPr bwMode="auto">
              <a:xfrm>
                <a:off x="5486400" y="3308350"/>
                <a:ext cx="139700" cy="193675"/>
              </a:xfrm>
              <a:custGeom>
                <a:avLst/>
                <a:gdLst>
                  <a:gd name="T0" fmla="*/ 29 w 88"/>
                  <a:gd name="T1" fmla="*/ 116 h 122"/>
                  <a:gd name="T2" fmla="*/ 84 w 88"/>
                  <a:gd name="T3" fmla="*/ 25 h 122"/>
                  <a:gd name="T4" fmla="*/ 84 w 88"/>
                  <a:gd name="T5" fmla="*/ 25 h 122"/>
                  <a:gd name="T6" fmla="*/ 88 w 88"/>
                  <a:gd name="T7" fmla="*/ 18 h 122"/>
                  <a:gd name="T8" fmla="*/ 88 w 88"/>
                  <a:gd name="T9" fmla="*/ 11 h 122"/>
                  <a:gd name="T10" fmla="*/ 84 w 88"/>
                  <a:gd name="T11" fmla="*/ 7 h 122"/>
                  <a:gd name="T12" fmla="*/ 80 w 88"/>
                  <a:gd name="T13" fmla="*/ 3 h 122"/>
                  <a:gd name="T14" fmla="*/ 75 w 88"/>
                  <a:gd name="T15" fmla="*/ 0 h 122"/>
                  <a:gd name="T16" fmla="*/ 68 w 88"/>
                  <a:gd name="T17" fmla="*/ 0 h 122"/>
                  <a:gd name="T18" fmla="*/ 63 w 88"/>
                  <a:gd name="T19" fmla="*/ 3 h 122"/>
                  <a:gd name="T20" fmla="*/ 58 w 88"/>
                  <a:gd name="T21" fmla="*/ 8 h 122"/>
                  <a:gd name="T22" fmla="*/ 58 w 88"/>
                  <a:gd name="T23" fmla="*/ 8 h 122"/>
                  <a:gd name="T24" fmla="*/ 1 w 88"/>
                  <a:gd name="T25" fmla="*/ 98 h 122"/>
                  <a:gd name="T26" fmla="*/ 1 w 88"/>
                  <a:gd name="T27" fmla="*/ 98 h 122"/>
                  <a:gd name="T28" fmla="*/ 0 w 88"/>
                  <a:gd name="T29" fmla="*/ 104 h 122"/>
                  <a:gd name="T30" fmla="*/ 0 w 88"/>
                  <a:gd name="T31" fmla="*/ 111 h 122"/>
                  <a:gd name="T32" fmla="*/ 1 w 88"/>
                  <a:gd name="T33" fmla="*/ 116 h 122"/>
                  <a:gd name="T34" fmla="*/ 6 w 88"/>
                  <a:gd name="T35" fmla="*/ 121 h 122"/>
                  <a:gd name="T36" fmla="*/ 13 w 88"/>
                  <a:gd name="T37" fmla="*/ 122 h 122"/>
                  <a:gd name="T38" fmla="*/ 19 w 88"/>
                  <a:gd name="T39" fmla="*/ 122 h 122"/>
                  <a:gd name="T40" fmla="*/ 24 w 88"/>
                  <a:gd name="T41" fmla="*/ 119 h 122"/>
                  <a:gd name="T42" fmla="*/ 29 w 88"/>
                  <a:gd name="T43" fmla="*/ 116 h 122"/>
                  <a:gd name="T44" fmla="*/ 29 w 88"/>
                  <a:gd name="T45"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22">
                    <a:moveTo>
                      <a:pt x="29" y="116"/>
                    </a:moveTo>
                    <a:lnTo>
                      <a:pt x="84" y="25"/>
                    </a:lnTo>
                    <a:lnTo>
                      <a:pt x="84" y="25"/>
                    </a:lnTo>
                    <a:lnTo>
                      <a:pt x="88" y="18"/>
                    </a:lnTo>
                    <a:lnTo>
                      <a:pt x="88" y="11"/>
                    </a:lnTo>
                    <a:lnTo>
                      <a:pt x="84" y="7"/>
                    </a:lnTo>
                    <a:lnTo>
                      <a:pt x="80" y="3"/>
                    </a:lnTo>
                    <a:lnTo>
                      <a:pt x="75" y="0"/>
                    </a:lnTo>
                    <a:lnTo>
                      <a:pt x="68" y="0"/>
                    </a:lnTo>
                    <a:lnTo>
                      <a:pt x="63" y="3"/>
                    </a:lnTo>
                    <a:lnTo>
                      <a:pt x="58" y="8"/>
                    </a:lnTo>
                    <a:lnTo>
                      <a:pt x="58" y="8"/>
                    </a:lnTo>
                    <a:lnTo>
                      <a:pt x="1" y="98"/>
                    </a:lnTo>
                    <a:lnTo>
                      <a:pt x="1" y="98"/>
                    </a:lnTo>
                    <a:lnTo>
                      <a:pt x="0" y="104"/>
                    </a:lnTo>
                    <a:lnTo>
                      <a:pt x="0" y="111"/>
                    </a:lnTo>
                    <a:lnTo>
                      <a:pt x="1" y="116"/>
                    </a:lnTo>
                    <a:lnTo>
                      <a:pt x="6" y="121"/>
                    </a:lnTo>
                    <a:lnTo>
                      <a:pt x="13" y="122"/>
                    </a:lnTo>
                    <a:lnTo>
                      <a:pt x="19" y="122"/>
                    </a:lnTo>
                    <a:lnTo>
                      <a:pt x="24" y="119"/>
                    </a:lnTo>
                    <a:lnTo>
                      <a:pt x="29" y="116"/>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27"/>
              <p:cNvSpPr>
                <a:spLocks/>
              </p:cNvSpPr>
              <p:nvPr/>
            </p:nvSpPr>
            <p:spPr bwMode="auto">
              <a:xfrm>
                <a:off x="5222875" y="3254375"/>
                <a:ext cx="115887" cy="193675"/>
              </a:xfrm>
              <a:custGeom>
                <a:avLst/>
                <a:gdLst>
                  <a:gd name="T0" fmla="*/ 71 w 73"/>
                  <a:gd name="T1" fmla="*/ 99 h 122"/>
                  <a:gd name="T2" fmla="*/ 29 w 73"/>
                  <a:gd name="T3" fmla="*/ 8 h 122"/>
                  <a:gd name="T4" fmla="*/ 29 w 73"/>
                  <a:gd name="T5" fmla="*/ 8 h 122"/>
                  <a:gd name="T6" fmla="*/ 26 w 73"/>
                  <a:gd name="T7" fmla="*/ 3 h 122"/>
                  <a:gd name="T8" fmla="*/ 21 w 73"/>
                  <a:gd name="T9" fmla="*/ 2 h 122"/>
                  <a:gd name="T10" fmla="*/ 14 w 73"/>
                  <a:gd name="T11" fmla="*/ 0 h 122"/>
                  <a:gd name="T12" fmla="*/ 10 w 73"/>
                  <a:gd name="T13" fmla="*/ 2 h 122"/>
                  <a:gd name="T14" fmla="*/ 5 w 73"/>
                  <a:gd name="T15" fmla="*/ 5 h 122"/>
                  <a:gd name="T16" fmla="*/ 1 w 73"/>
                  <a:gd name="T17" fmla="*/ 10 h 122"/>
                  <a:gd name="T18" fmla="*/ 0 w 73"/>
                  <a:gd name="T19" fmla="*/ 16 h 122"/>
                  <a:gd name="T20" fmla="*/ 1 w 73"/>
                  <a:gd name="T21" fmla="*/ 21 h 122"/>
                  <a:gd name="T22" fmla="*/ 1 w 73"/>
                  <a:gd name="T23" fmla="*/ 21 h 122"/>
                  <a:gd name="T24" fmla="*/ 44 w 73"/>
                  <a:gd name="T25" fmla="*/ 112 h 122"/>
                  <a:gd name="T26" fmla="*/ 44 w 73"/>
                  <a:gd name="T27" fmla="*/ 112 h 122"/>
                  <a:gd name="T28" fmla="*/ 47 w 73"/>
                  <a:gd name="T29" fmla="*/ 117 h 122"/>
                  <a:gd name="T30" fmla="*/ 52 w 73"/>
                  <a:gd name="T31" fmla="*/ 120 h 122"/>
                  <a:gd name="T32" fmla="*/ 57 w 73"/>
                  <a:gd name="T33" fmla="*/ 122 h 122"/>
                  <a:gd name="T34" fmla="*/ 63 w 73"/>
                  <a:gd name="T35" fmla="*/ 120 h 122"/>
                  <a:gd name="T36" fmla="*/ 68 w 73"/>
                  <a:gd name="T37" fmla="*/ 116 h 122"/>
                  <a:gd name="T38" fmla="*/ 71 w 73"/>
                  <a:gd name="T39" fmla="*/ 111 h 122"/>
                  <a:gd name="T40" fmla="*/ 73 w 73"/>
                  <a:gd name="T41" fmla="*/ 106 h 122"/>
                  <a:gd name="T42" fmla="*/ 71 w 73"/>
                  <a:gd name="T43" fmla="*/ 99 h 122"/>
                  <a:gd name="T44" fmla="*/ 71 w 73"/>
                  <a:gd name="T45" fmla="*/ 9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122">
                    <a:moveTo>
                      <a:pt x="71" y="99"/>
                    </a:moveTo>
                    <a:lnTo>
                      <a:pt x="29" y="8"/>
                    </a:lnTo>
                    <a:lnTo>
                      <a:pt x="29" y="8"/>
                    </a:lnTo>
                    <a:lnTo>
                      <a:pt x="26" y="3"/>
                    </a:lnTo>
                    <a:lnTo>
                      <a:pt x="21" y="2"/>
                    </a:lnTo>
                    <a:lnTo>
                      <a:pt x="14" y="0"/>
                    </a:lnTo>
                    <a:lnTo>
                      <a:pt x="10" y="2"/>
                    </a:lnTo>
                    <a:lnTo>
                      <a:pt x="5" y="5"/>
                    </a:lnTo>
                    <a:lnTo>
                      <a:pt x="1" y="10"/>
                    </a:lnTo>
                    <a:lnTo>
                      <a:pt x="0" y="16"/>
                    </a:lnTo>
                    <a:lnTo>
                      <a:pt x="1" y="21"/>
                    </a:lnTo>
                    <a:lnTo>
                      <a:pt x="1" y="21"/>
                    </a:lnTo>
                    <a:lnTo>
                      <a:pt x="44" y="112"/>
                    </a:lnTo>
                    <a:lnTo>
                      <a:pt x="44" y="112"/>
                    </a:lnTo>
                    <a:lnTo>
                      <a:pt x="47" y="117"/>
                    </a:lnTo>
                    <a:lnTo>
                      <a:pt x="52" y="120"/>
                    </a:lnTo>
                    <a:lnTo>
                      <a:pt x="57" y="122"/>
                    </a:lnTo>
                    <a:lnTo>
                      <a:pt x="63" y="120"/>
                    </a:lnTo>
                    <a:lnTo>
                      <a:pt x="68" y="116"/>
                    </a:lnTo>
                    <a:lnTo>
                      <a:pt x="71" y="111"/>
                    </a:lnTo>
                    <a:lnTo>
                      <a:pt x="73" y="106"/>
                    </a:lnTo>
                    <a:lnTo>
                      <a:pt x="71" y="99"/>
                    </a:lnTo>
                    <a:lnTo>
                      <a:pt x="71"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8" name="TextBox 47"/>
            <p:cNvSpPr txBox="1"/>
            <p:nvPr/>
          </p:nvSpPr>
          <p:spPr>
            <a:xfrm>
              <a:off x="6734015" y="2260748"/>
              <a:ext cx="1124340" cy="400110"/>
            </a:xfrm>
            <a:prstGeom prst="rect">
              <a:avLst/>
            </a:prstGeom>
            <a:noFill/>
          </p:spPr>
          <p:txBody>
            <a:bodyPr wrap="square" rtlCol="0">
              <a:spAutoFit/>
            </a:bodyPr>
            <a:lstStyle/>
            <a:p>
              <a:r>
                <a:rPr lang="en-US" altLang="zh-CN" sz="2000" b="1" dirty="0" smtClean="0">
                  <a:solidFill>
                    <a:prstClr val="black"/>
                  </a:solidFill>
                </a:rPr>
                <a:t>API</a:t>
              </a:r>
              <a:r>
                <a:rPr lang="zh-CN" altLang="en-US" sz="2000" b="1" dirty="0" smtClean="0">
                  <a:solidFill>
                    <a:prstClr val="black"/>
                  </a:solidFill>
                </a:rPr>
                <a:t>规约</a:t>
              </a:r>
              <a:endParaRPr lang="zh-CN" altLang="en-US" sz="2000" b="1" dirty="0">
                <a:solidFill>
                  <a:prstClr val="black"/>
                </a:solidFill>
              </a:endParaRPr>
            </a:p>
          </p:txBody>
        </p:sp>
      </p:grpSp>
      <p:sp>
        <p:nvSpPr>
          <p:cNvPr id="49" name="TextBox 48"/>
          <p:cNvSpPr txBox="1"/>
          <p:nvPr/>
        </p:nvSpPr>
        <p:spPr>
          <a:xfrm>
            <a:off x="1115616" y="4253026"/>
            <a:ext cx="1250999" cy="400110"/>
          </a:xfrm>
          <a:prstGeom prst="rect">
            <a:avLst/>
          </a:prstGeom>
          <a:noFill/>
        </p:spPr>
        <p:txBody>
          <a:bodyPr wrap="square" rtlCol="0">
            <a:spAutoFit/>
          </a:bodyPr>
          <a:lstStyle/>
          <a:p>
            <a:r>
              <a:rPr lang="zh-CN" altLang="en-US" sz="2000" b="1" dirty="0" smtClean="0">
                <a:solidFill>
                  <a:prstClr val="black"/>
                </a:solidFill>
              </a:rPr>
              <a:t>应用程序</a:t>
            </a:r>
            <a:endParaRPr lang="zh-CN" altLang="en-US" sz="2000" b="1" dirty="0">
              <a:solidFill>
                <a:prstClr val="black"/>
              </a:solidFill>
            </a:endParaRPr>
          </a:p>
        </p:txBody>
      </p:sp>
      <p:grpSp>
        <p:nvGrpSpPr>
          <p:cNvPr id="7" name="组合 6"/>
          <p:cNvGrpSpPr/>
          <p:nvPr/>
        </p:nvGrpSpPr>
        <p:grpSpPr>
          <a:xfrm>
            <a:off x="5057825" y="4365750"/>
            <a:ext cx="2874313" cy="1592262"/>
            <a:chOff x="5057825" y="4365750"/>
            <a:chExt cx="2874313" cy="1592262"/>
          </a:xfrm>
        </p:grpSpPr>
        <p:grpSp>
          <p:nvGrpSpPr>
            <p:cNvPr id="35" name="组合 34"/>
            <p:cNvGrpSpPr/>
            <p:nvPr/>
          </p:nvGrpSpPr>
          <p:grpSpPr>
            <a:xfrm>
              <a:off x="5057825" y="4365750"/>
              <a:ext cx="1382712" cy="1592262"/>
              <a:chOff x="7421140" y="1031874"/>
              <a:chExt cx="1382712" cy="1592262"/>
            </a:xfrm>
          </p:grpSpPr>
          <p:sp>
            <p:nvSpPr>
              <p:cNvPr id="36" name="Freeform 13"/>
              <p:cNvSpPr>
                <a:spLocks/>
              </p:cNvSpPr>
              <p:nvPr/>
            </p:nvSpPr>
            <p:spPr bwMode="auto">
              <a:xfrm>
                <a:off x="7443365" y="1346199"/>
                <a:ext cx="1360487" cy="1277937"/>
              </a:xfrm>
              <a:custGeom>
                <a:avLst/>
                <a:gdLst>
                  <a:gd name="T0" fmla="*/ 650 w 857"/>
                  <a:gd name="T1" fmla="*/ 9 h 805"/>
                  <a:gd name="T2" fmla="*/ 642 w 857"/>
                  <a:gd name="T3" fmla="*/ 20 h 805"/>
                  <a:gd name="T4" fmla="*/ 625 w 857"/>
                  <a:gd name="T5" fmla="*/ 57 h 805"/>
                  <a:gd name="T6" fmla="*/ 632 w 857"/>
                  <a:gd name="T7" fmla="*/ 106 h 805"/>
                  <a:gd name="T8" fmla="*/ 661 w 857"/>
                  <a:gd name="T9" fmla="*/ 145 h 805"/>
                  <a:gd name="T10" fmla="*/ 668 w 857"/>
                  <a:gd name="T11" fmla="*/ 162 h 805"/>
                  <a:gd name="T12" fmla="*/ 647 w 857"/>
                  <a:gd name="T13" fmla="*/ 196 h 805"/>
                  <a:gd name="T14" fmla="*/ 593 w 857"/>
                  <a:gd name="T15" fmla="*/ 220 h 805"/>
                  <a:gd name="T16" fmla="*/ 523 w 857"/>
                  <a:gd name="T17" fmla="*/ 225 h 805"/>
                  <a:gd name="T18" fmla="*/ 476 w 857"/>
                  <a:gd name="T19" fmla="*/ 215 h 805"/>
                  <a:gd name="T20" fmla="*/ 438 w 857"/>
                  <a:gd name="T21" fmla="*/ 197 h 805"/>
                  <a:gd name="T22" fmla="*/ 415 w 857"/>
                  <a:gd name="T23" fmla="*/ 163 h 805"/>
                  <a:gd name="T24" fmla="*/ 440 w 857"/>
                  <a:gd name="T25" fmla="*/ 124 h 805"/>
                  <a:gd name="T26" fmla="*/ 459 w 857"/>
                  <a:gd name="T27" fmla="*/ 70 h 805"/>
                  <a:gd name="T28" fmla="*/ 442 w 857"/>
                  <a:gd name="T29" fmla="*/ 22 h 805"/>
                  <a:gd name="T30" fmla="*/ 225 w 857"/>
                  <a:gd name="T31" fmla="*/ 0 h 805"/>
                  <a:gd name="T32" fmla="*/ 215 w 857"/>
                  <a:gd name="T33" fmla="*/ 162 h 805"/>
                  <a:gd name="T34" fmla="*/ 196 w 857"/>
                  <a:gd name="T35" fmla="*/ 162 h 805"/>
                  <a:gd name="T36" fmla="*/ 173 w 857"/>
                  <a:gd name="T37" fmla="*/ 145 h 805"/>
                  <a:gd name="T38" fmla="*/ 158 w 857"/>
                  <a:gd name="T39" fmla="*/ 132 h 805"/>
                  <a:gd name="T40" fmla="*/ 135 w 857"/>
                  <a:gd name="T41" fmla="*/ 122 h 805"/>
                  <a:gd name="T42" fmla="*/ 114 w 857"/>
                  <a:gd name="T43" fmla="*/ 119 h 805"/>
                  <a:gd name="T44" fmla="*/ 49 w 857"/>
                  <a:gd name="T45" fmla="*/ 149 h 805"/>
                  <a:gd name="T46" fmla="*/ 9 w 857"/>
                  <a:gd name="T47" fmla="*/ 227 h 805"/>
                  <a:gd name="T48" fmla="*/ 2 w 857"/>
                  <a:gd name="T49" fmla="*/ 318 h 805"/>
                  <a:gd name="T50" fmla="*/ 13 w 857"/>
                  <a:gd name="T51" fmla="*/ 381 h 805"/>
                  <a:gd name="T52" fmla="*/ 39 w 857"/>
                  <a:gd name="T53" fmla="*/ 432 h 805"/>
                  <a:gd name="T54" fmla="*/ 66 w 857"/>
                  <a:gd name="T55" fmla="*/ 456 h 805"/>
                  <a:gd name="T56" fmla="*/ 88 w 857"/>
                  <a:gd name="T57" fmla="*/ 469 h 805"/>
                  <a:gd name="T58" fmla="*/ 114 w 857"/>
                  <a:gd name="T59" fmla="*/ 473 h 805"/>
                  <a:gd name="T60" fmla="*/ 135 w 857"/>
                  <a:gd name="T61" fmla="*/ 469 h 805"/>
                  <a:gd name="T62" fmla="*/ 158 w 857"/>
                  <a:gd name="T63" fmla="*/ 460 h 805"/>
                  <a:gd name="T64" fmla="*/ 173 w 857"/>
                  <a:gd name="T65" fmla="*/ 447 h 805"/>
                  <a:gd name="T66" fmla="*/ 196 w 857"/>
                  <a:gd name="T67" fmla="*/ 430 h 805"/>
                  <a:gd name="T68" fmla="*/ 215 w 857"/>
                  <a:gd name="T69" fmla="*/ 430 h 805"/>
                  <a:gd name="T70" fmla="*/ 225 w 857"/>
                  <a:gd name="T71" fmla="*/ 617 h 805"/>
                  <a:gd name="T72" fmla="*/ 323 w 857"/>
                  <a:gd name="T73" fmla="*/ 692 h 805"/>
                  <a:gd name="T74" fmla="*/ 295 w 857"/>
                  <a:gd name="T75" fmla="*/ 696 h 805"/>
                  <a:gd name="T76" fmla="*/ 287 w 857"/>
                  <a:gd name="T77" fmla="*/ 723 h 805"/>
                  <a:gd name="T78" fmla="*/ 298 w 857"/>
                  <a:gd name="T79" fmla="*/ 738 h 805"/>
                  <a:gd name="T80" fmla="*/ 577 w 857"/>
                  <a:gd name="T81" fmla="*/ 617 h 805"/>
                  <a:gd name="T82" fmla="*/ 577 w 857"/>
                  <a:gd name="T83" fmla="*/ 619 h 805"/>
                  <a:gd name="T84" fmla="*/ 575 w 857"/>
                  <a:gd name="T85" fmla="*/ 758 h 805"/>
                  <a:gd name="T86" fmla="*/ 557 w 857"/>
                  <a:gd name="T87" fmla="*/ 779 h 805"/>
                  <a:gd name="T88" fmla="*/ 570 w 857"/>
                  <a:gd name="T89" fmla="*/ 803 h 805"/>
                  <a:gd name="T90" fmla="*/ 588 w 857"/>
                  <a:gd name="T91" fmla="*/ 805 h 805"/>
                  <a:gd name="T92" fmla="*/ 857 w 857"/>
                  <a:gd name="T93" fmla="*/ 617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7" h="805">
                    <a:moveTo>
                      <a:pt x="661" y="0"/>
                    </a:moveTo>
                    <a:lnTo>
                      <a:pt x="655" y="5"/>
                    </a:lnTo>
                    <a:lnTo>
                      <a:pt x="650" y="9"/>
                    </a:lnTo>
                    <a:lnTo>
                      <a:pt x="645" y="13"/>
                    </a:lnTo>
                    <a:lnTo>
                      <a:pt x="642" y="18"/>
                    </a:lnTo>
                    <a:lnTo>
                      <a:pt x="642" y="20"/>
                    </a:lnTo>
                    <a:lnTo>
                      <a:pt x="634" y="33"/>
                    </a:lnTo>
                    <a:lnTo>
                      <a:pt x="629" y="44"/>
                    </a:lnTo>
                    <a:lnTo>
                      <a:pt x="625" y="57"/>
                    </a:lnTo>
                    <a:lnTo>
                      <a:pt x="624" y="70"/>
                    </a:lnTo>
                    <a:lnTo>
                      <a:pt x="625" y="90"/>
                    </a:lnTo>
                    <a:lnTo>
                      <a:pt x="632" y="106"/>
                    </a:lnTo>
                    <a:lnTo>
                      <a:pt x="642" y="124"/>
                    </a:lnTo>
                    <a:lnTo>
                      <a:pt x="656" y="139"/>
                    </a:lnTo>
                    <a:lnTo>
                      <a:pt x="661" y="145"/>
                    </a:lnTo>
                    <a:lnTo>
                      <a:pt x="665" y="150"/>
                    </a:lnTo>
                    <a:lnTo>
                      <a:pt x="668" y="157"/>
                    </a:lnTo>
                    <a:lnTo>
                      <a:pt x="668" y="162"/>
                    </a:lnTo>
                    <a:lnTo>
                      <a:pt x="666" y="173"/>
                    </a:lnTo>
                    <a:lnTo>
                      <a:pt x="658" y="184"/>
                    </a:lnTo>
                    <a:lnTo>
                      <a:pt x="647" y="196"/>
                    </a:lnTo>
                    <a:lnTo>
                      <a:pt x="632" y="206"/>
                    </a:lnTo>
                    <a:lnTo>
                      <a:pt x="614" y="214"/>
                    </a:lnTo>
                    <a:lnTo>
                      <a:pt x="593" y="220"/>
                    </a:lnTo>
                    <a:lnTo>
                      <a:pt x="569" y="223"/>
                    </a:lnTo>
                    <a:lnTo>
                      <a:pt x="541" y="225"/>
                    </a:lnTo>
                    <a:lnTo>
                      <a:pt x="523" y="225"/>
                    </a:lnTo>
                    <a:lnTo>
                      <a:pt x="507" y="223"/>
                    </a:lnTo>
                    <a:lnTo>
                      <a:pt x="490" y="220"/>
                    </a:lnTo>
                    <a:lnTo>
                      <a:pt x="476" y="215"/>
                    </a:lnTo>
                    <a:lnTo>
                      <a:pt x="461" y="210"/>
                    </a:lnTo>
                    <a:lnTo>
                      <a:pt x="450" y="204"/>
                    </a:lnTo>
                    <a:lnTo>
                      <a:pt x="438" y="197"/>
                    </a:lnTo>
                    <a:lnTo>
                      <a:pt x="429" y="189"/>
                    </a:lnTo>
                    <a:lnTo>
                      <a:pt x="419" y="176"/>
                    </a:lnTo>
                    <a:lnTo>
                      <a:pt x="415" y="163"/>
                    </a:lnTo>
                    <a:lnTo>
                      <a:pt x="417" y="152"/>
                    </a:lnTo>
                    <a:lnTo>
                      <a:pt x="425" y="139"/>
                    </a:lnTo>
                    <a:lnTo>
                      <a:pt x="440" y="124"/>
                    </a:lnTo>
                    <a:lnTo>
                      <a:pt x="451" y="106"/>
                    </a:lnTo>
                    <a:lnTo>
                      <a:pt x="458" y="90"/>
                    </a:lnTo>
                    <a:lnTo>
                      <a:pt x="459" y="70"/>
                    </a:lnTo>
                    <a:lnTo>
                      <a:pt x="458" y="54"/>
                    </a:lnTo>
                    <a:lnTo>
                      <a:pt x="451" y="36"/>
                    </a:lnTo>
                    <a:lnTo>
                      <a:pt x="442" y="22"/>
                    </a:lnTo>
                    <a:lnTo>
                      <a:pt x="429" y="7"/>
                    </a:lnTo>
                    <a:lnTo>
                      <a:pt x="422" y="0"/>
                    </a:lnTo>
                    <a:lnTo>
                      <a:pt x="225" y="0"/>
                    </a:lnTo>
                    <a:lnTo>
                      <a:pt x="225" y="155"/>
                    </a:lnTo>
                    <a:lnTo>
                      <a:pt x="220" y="158"/>
                    </a:lnTo>
                    <a:lnTo>
                      <a:pt x="215" y="162"/>
                    </a:lnTo>
                    <a:lnTo>
                      <a:pt x="210" y="163"/>
                    </a:lnTo>
                    <a:lnTo>
                      <a:pt x="205" y="163"/>
                    </a:lnTo>
                    <a:lnTo>
                      <a:pt x="196" y="162"/>
                    </a:lnTo>
                    <a:lnTo>
                      <a:pt x="188" y="157"/>
                    </a:lnTo>
                    <a:lnTo>
                      <a:pt x="179" y="152"/>
                    </a:lnTo>
                    <a:lnTo>
                      <a:pt x="173" y="145"/>
                    </a:lnTo>
                    <a:lnTo>
                      <a:pt x="171" y="144"/>
                    </a:lnTo>
                    <a:lnTo>
                      <a:pt x="165" y="137"/>
                    </a:lnTo>
                    <a:lnTo>
                      <a:pt x="158" y="132"/>
                    </a:lnTo>
                    <a:lnTo>
                      <a:pt x="150" y="129"/>
                    </a:lnTo>
                    <a:lnTo>
                      <a:pt x="144" y="126"/>
                    </a:lnTo>
                    <a:lnTo>
                      <a:pt x="135" y="122"/>
                    </a:lnTo>
                    <a:lnTo>
                      <a:pt x="129" y="121"/>
                    </a:lnTo>
                    <a:lnTo>
                      <a:pt x="121" y="119"/>
                    </a:lnTo>
                    <a:lnTo>
                      <a:pt x="114" y="119"/>
                    </a:lnTo>
                    <a:lnTo>
                      <a:pt x="92" y="122"/>
                    </a:lnTo>
                    <a:lnTo>
                      <a:pt x="69" y="132"/>
                    </a:lnTo>
                    <a:lnTo>
                      <a:pt x="49" y="149"/>
                    </a:lnTo>
                    <a:lnTo>
                      <a:pt x="33" y="170"/>
                    </a:lnTo>
                    <a:lnTo>
                      <a:pt x="20" y="196"/>
                    </a:lnTo>
                    <a:lnTo>
                      <a:pt x="9" y="227"/>
                    </a:lnTo>
                    <a:lnTo>
                      <a:pt x="2" y="259"/>
                    </a:lnTo>
                    <a:lnTo>
                      <a:pt x="0" y="295"/>
                    </a:lnTo>
                    <a:lnTo>
                      <a:pt x="2" y="318"/>
                    </a:lnTo>
                    <a:lnTo>
                      <a:pt x="4" y="341"/>
                    </a:lnTo>
                    <a:lnTo>
                      <a:pt x="9" y="362"/>
                    </a:lnTo>
                    <a:lnTo>
                      <a:pt x="13" y="381"/>
                    </a:lnTo>
                    <a:lnTo>
                      <a:pt x="22" y="399"/>
                    </a:lnTo>
                    <a:lnTo>
                      <a:pt x="30" y="417"/>
                    </a:lnTo>
                    <a:lnTo>
                      <a:pt x="39" y="432"/>
                    </a:lnTo>
                    <a:lnTo>
                      <a:pt x="51" y="445"/>
                    </a:lnTo>
                    <a:lnTo>
                      <a:pt x="57" y="451"/>
                    </a:lnTo>
                    <a:lnTo>
                      <a:pt x="66" y="456"/>
                    </a:lnTo>
                    <a:lnTo>
                      <a:pt x="72" y="461"/>
                    </a:lnTo>
                    <a:lnTo>
                      <a:pt x="80" y="466"/>
                    </a:lnTo>
                    <a:lnTo>
                      <a:pt x="88" y="469"/>
                    </a:lnTo>
                    <a:lnTo>
                      <a:pt x="98" y="471"/>
                    </a:lnTo>
                    <a:lnTo>
                      <a:pt x="106" y="473"/>
                    </a:lnTo>
                    <a:lnTo>
                      <a:pt x="114" y="473"/>
                    </a:lnTo>
                    <a:lnTo>
                      <a:pt x="121" y="473"/>
                    </a:lnTo>
                    <a:lnTo>
                      <a:pt x="129" y="471"/>
                    </a:lnTo>
                    <a:lnTo>
                      <a:pt x="135" y="469"/>
                    </a:lnTo>
                    <a:lnTo>
                      <a:pt x="144" y="466"/>
                    </a:lnTo>
                    <a:lnTo>
                      <a:pt x="150" y="463"/>
                    </a:lnTo>
                    <a:lnTo>
                      <a:pt x="158" y="460"/>
                    </a:lnTo>
                    <a:lnTo>
                      <a:pt x="165" y="455"/>
                    </a:lnTo>
                    <a:lnTo>
                      <a:pt x="171" y="448"/>
                    </a:lnTo>
                    <a:lnTo>
                      <a:pt x="173" y="447"/>
                    </a:lnTo>
                    <a:lnTo>
                      <a:pt x="179" y="440"/>
                    </a:lnTo>
                    <a:lnTo>
                      <a:pt x="188" y="435"/>
                    </a:lnTo>
                    <a:lnTo>
                      <a:pt x="196" y="430"/>
                    </a:lnTo>
                    <a:lnTo>
                      <a:pt x="205" y="429"/>
                    </a:lnTo>
                    <a:lnTo>
                      <a:pt x="210" y="429"/>
                    </a:lnTo>
                    <a:lnTo>
                      <a:pt x="215" y="430"/>
                    </a:lnTo>
                    <a:lnTo>
                      <a:pt x="220" y="432"/>
                    </a:lnTo>
                    <a:lnTo>
                      <a:pt x="225" y="433"/>
                    </a:lnTo>
                    <a:lnTo>
                      <a:pt x="225" y="617"/>
                    </a:lnTo>
                    <a:lnTo>
                      <a:pt x="442" y="617"/>
                    </a:lnTo>
                    <a:lnTo>
                      <a:pt x="401" y="733"/>
                    </a:lnTo>
                    <a:lnTo>
                      <a:pt x="323" y="692"/>
                    </a:lnTo>
                    <a:lnTo>
                      <a:pt x="313" y="689"/>
                    </a:lnTo>
                    <a:lnTo>
                      <a:pt x="303" y="691"/>
                    </a:lnTo>
                    <a:lnTo>
                      <a:pt x="295" y="696"/>
                    </a:lnTo>
                    <a:lnTo>
                      <a:pt x="289" y="704"/>
                    </a:lnTo>
                    <a:lnTo>
                      <a:pt x="285" y="714"/>
                    </a:lnTo>
                    <a:lnTo>
                      <a:pt x="287" y="723"/>
                    </a:lnTo>
                    <a:lnTo>
                      <a:pt x="292" y="731"/>
                    </a:lnTo>
                    <a:lnTo>
                      <a:pt x="298" y="738"/>
                    </a:lnTo>
                    <a:lnTo>
                      <a:pt x="298" y="738"/>
                    </a:lnTo>
                    <a:lnTo>
                      <a:pt x="429" y="805"/>
                    </a:lnTo>
                    <a:lnTo>
                      <a:pt x="494" y="617"/>
                    </a:lnTo>
                    <a:lnTo>
                      <a:pt x="577" y="617"/>
                    </a:lnTo>
                    <a:lnTo>
                      <a:pt x="577" y="619"/>
                    </a:lnTo>
                    <a:lnTo>
                      <a:pt x="577" y="619"/>
                    </a:lnTo>
                    <a:lnTo>
                      <a:pt x="577" y="619"/>
                    </a:lnTo>
                    <a:lnTo>
                      <a:pt x="578" y="621"/>
                    </a:lnTo>
                    <a:lnTo>
                      <a:pt x="655" y="733"/>
                    </a:lnTo>
                    <a:lnTo>
                      <a:pt x="575" y="758"/>
                    </a:lnTo>
                    <a:lnTo>
                      <a:pt x="565" y="762"/>
                    </a:lnTo>
                    <a:lnTo>
                      <a:pt x="559" y="769"/>
                    </a:lnTo>
                    <a:lnTo>
                      <a:pt x="557" y="779"/>
                    </a:lnTo>
                    <a:lnTo>
                      <a:pt x="557" y="788"/>
                    </a:lnTo>
                    <a:lnTo>
                      <a:pt x="562" y="797"/>
                    </a:lnTo>
                    <a:lnTo>
                      <a:pt x="570" y="803"/>
                    </a:lnTo>
                    <a:lnTo>
                      <a:pt x="578" y="805"/>
                    </a:lnTo>
                    <a:lnTo>
                      <a:pt x="588" y="805"/>
                    </a:lnTo>
                    <a:lnTo>
                      <a:pt x="588" y="805"/>
                    </a:lnTo>
                    <a:lnTo>
                      <a:pt x="735" y="762"/>
                    </a:lnTo>
                    <a:lnTo>
                      <a:pt x="637" y="617"/>
                    </a:lnTo>
                    <a:lnTo>
                      <a:pt x="857" y="617"/>
                    </a:lnTo>
                    <a:lnTo>
                      <a:pt x="857" y="0"/>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4"/>
              <p:cNvSpPr>
                <a:spLocks/>
              </p:cNvSpPr>
              <p:nvPr/>
            </p:nvSpPr>
            <p:spPr bwMode="auto">
              <a:xfrm>
                <a:off x="8149803" y="1809749"/>
                <a:ext cx="160337" cy="155575"/>
              </a:xfrm>
              <a:custGeom>
                <a:avLst/>
                <a:gdLst>
                  <a:gd name="T0" fmla="*/ 88 w 101"/>
                  <a:gd name="T1" fmla="*/ 14 h 98"/>
                  <a:gd name="T2" fmla="*/ 93 w 101"/>
                  <a:gd name="T3" fmla="*/ 23 h 98"/>
                  <a:gd name="T4" fmla="*/ 97 w 101"/>
                  <a:gd name="T5" fmla="*/ 31 h 98"/>
                  <a:gd name="T6" fmla="*/ 99 w 101"/>
                  <a:gd name="T7" fmla="*/ 39 h 98"/>
                  <a:gd name="T8" fmla="*/ 101 w 101"/>
                  <a:gd name="T9" fmla="*/ 49 h 98"/>
                  <a:gd name="T10" fmla="*/ 99 w 101"/>
                  <a:gd name="T11" fmla="*/ 58 h 98"/>
                  <a:gd name="T12" fmla="*/ 97 w 101"/>
                  <a:gd name="T13" fmla="*/ 67 h 98"/>
                  <a:gd name="T14" fmla="*/ 93 w 101"/>
                  <a:gd name="T15" fmla="*/ 76 h 98"/>
                  <a:gd name="T16" fmla="*/ 86 w 101"/>
                  <a:gd name="T17" fmla="*/ 83 h 98"/>
                  <a:gd name="T18" fmla="*/ 78 w 101"/>
                  <a:gd name="T19" fmla="*/ 89 h 98"/>
                  <a:gd name="T20" fmla="*/ 70 w 101"/>
                  <a:gd name="T21" fmla="*/ 94 h 98"/>
                  <a:gd name="T22" fmla="*/ 60 w 101"/>
                  <a:gd name="T23" fmla="*/ 96 h 98"/>
                  <a:gd name="T24" fmla="*/ 50 w 101"/>
                  <a:gd name="T25" fmla="*/ 98 h 98"/>
                  <a:gd name="T26" fmla="*/ 40 w 101"/>
                  <a:gd name="T27" fmla="*/ 96 h 98"/>
                  <a:gd name="T28" fmla="*/ 31 w 101"/>
                  <a:gd name="T29" fmla="*/ 93 h 98"/>
                  <a:gd name="T30" fmla="*/ 23 w 101"/>
                  <a:gd name="T31" fmla="*/ 88 h 98"/>
                  <a:gd name="T32" fmla="*/ 14 w 101"/>
                  <a:gd name="T33" fmla="*/ 81 h 98"/>
                  <a:gd name="T34" fmla="*/ 8 w 101"/>
                  <a:gd name="T35" fmla="*/ 75 h 98"/>
                  <a:gd name="T36" fmla="*/ 3 w 101"/>
                  <a:gd name="T37" fmla="*/ 67 h 98"/>
                  <a:gd name="T38" fmla="*/ 1 w 101"/>
                  <a:gd name="T39" fmla="*/ 58 h 98"/>
                  <a:gd name="T40" fmla="*/ 0 w 101"/>
                  <a:gd name="T41" fmla="*/ 49 h 98"/>
                  <a:gd name="T42" fmla="*/ 1 w 101"/>
                  <a:gd name="T43" fmla="*/ 39 h 98"/>
                  <a:gd name="T44" fmla="*/ 3 w 101"/>
                  <a:gd name="T45" fmla="*/ 31 h 98"/>
                  <a:gd name="T46" fmla="*/ 8 w 101"/>
                  <a:gd name="T47" fmla="*/ 23 h 98"/>
                  <a:gd name="T48" fmla="*/ 14 w 101"/>
                  <a:gd name="T49" fmla="*/ 14 h 98"/>
                  <a:gd name="T50" fmla="*/ 23 w 101"/>
                  <a:gd name="T51" fmla="*/ 8 h 98"/>
                  <a:gd name="T52" fmla="*/ 31 w 101"/>
                  <a:gd name="T53" fmla="*/ 5 h 98"/>
                  <a:gd name="T54" fmla="*/ 40 w 101"/>
                  <a:gd name="T55" fmla="*/ 1 h 98"/>
                  <a:gd name="T56" fmla="*/ 50 w 101"/>
                  <a:gd name="T57" fmla="*/ 0 h 98"/>
                  <a:gd name="T58" fmla="*/ 62 w 101"/>
                  <a:gd name="T59" fmla="*/ 1 h 98"/>
                  <a:gd name="T60" fmla="*/ 71 w 101"/>
                  <a:gd name="T61" fmla="*/ 5 h 98"/>
                  <a:gd name="T62" fmla="*/ 80 w 101"/>
                  <a:gd name="T63" fmla="*/ 8 h 98"/>
                  <a:gd name="T64" fmla="*/ 88 w 101"/>
                  <a:gd name="T65"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8">
                    <a:moveTo>
                      <a:pt x="88" y="14"/>
                    </a:moveTo>
                    <a:lnTo>
                      <a:pt x="93" y="23"/>
                    </a:lnTo>
                    <a:lnTo>
                      <a:pt x="97" y="31"/>
                    </a:lnTo>
                    <a:lnTo>
                      <a:pt x="99" y="39"/>
                    </a:lnTo>
                    <a:lnTo>
                      <a:pt x="101" y="49"/>
                    </a:lnTo>
                    <a:lnTo>
                      <a:pt x="99" y="58"/>
                    </a:lnTo>
                    <a:lnTo>
                      <a:pt x="97" y="67"/>
                    </a:lnTo>
                    <a:lnTo>
                      <a:pt x="93" y="76"/>
                    </a:lnTo>
                    <a:lnTo>
                      <a:pt x="86" y="83"/>
                    </a:lnTo>
                    <a:lnTo>
                      <a:pt x="78" y="89"/>
                    </a:lnTo>
                    <a:lnTo>
                      <a:pt x="70" y="94"/>
                    </a:lnTo>
                    <a:lnTo>
                      <a:pt x="60" y="96"/>
                    </a:lnTo>
                    <a:lnTo>
                      <a:pt x="50" y="98"/>
                    </a:lnTo>
                    <a:lnTo>
                      <a:pt x="40" y="96"/>
                    </a:lnTo>
                    <a:lnTo>
                      <a:pt x="31" y="93"/>
                    </a:lnTo>
                    <a:lnTo>
                      <a:pt x="23" y="88"/>
                    </a:lnTo>
                    <a:lnTo>
                      <a:pt x="14" y="81"/>
                    </a:lnTo>
                    <a:lnTo>
                      <a:pt x="8" y="75"/>
                    </a:lnTo>
                    <a:lnTo>
                      <a:pt x="3" y="67"/>
                    </a:lnTo>
                    <a:lnTo>
                      <a:pt x="1" y="58"/>
                    </a:lnTo>
                    <a:lnTo>
                      <a:pt x="0" y="49"/>
                    </a:lnTo>
                    <a:lnTo>
                      <a:pt x="1" y="39"/>
                    </a:lnTo>
                    <a:lnTo>
                      <a:pt x="3" y="31"/>
                    </a:lnTo>
                    <a:lnTo>
                      <a:pt x="8" y="23"/>
                    </a:lnTo>
                    <a:lnTo>
                      <a:pt x="14" y="14"/>
                    </a:lnTo>
                    <a:lnTo>
                      <a:pt x="23" y="8"/>
                    </a:lnTo>
                    <a:lnTo>
                      <a:pt x="31" y="5"/>
                    </a:lnTo>
                    <a:lnTo>
                      <a:pt x="40" y="1"/>
                    </a:lnTo>
                    <a:lnTo>
                      <a:pt x="50" y="0"/>
                    </a:lnTo>
                    <a:lnTo>
                      <a:pt x="62" y="1"/>
                    </a:lnTo>
                    <a:lnTo>
                      <a:pt x="71" y="5"/>
                    </a:lnTo>
                    <a:lnTo>
                      <a:pt x="80" y="8"/>
                    </a:lnTo>
                    <a:lnTo>
                      <a:pt x="8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15"/>
              <p:cNvSpPr>
                <a:spLocks/>
              </p:cNvSpPr>
              <p:nvPr/>
            </p:nvSpPr>
            <p:spPr bwMode="auto">
              <a:xfrm>
                <a:off x="7524328" y="1423987"/>
                <a:ext cx="1198562" cy="825500"/>
              </a:xfrm>
              <a:custGeom>
                <a:avLst/>
                <a:gdLst>
                  <a:gd name="T0" fmla="*/ 224 w 755"/>
                  <a:gd name="T1" fmla="*/ 362 h 520"/>
                  <a:gd name="T2" fmla="*/ 203 w 755"/>
                  <a:gd name="T3" fmla="*/ 344 h 520"/>
                  <a:gd name="T4" fmla="*/ 179 w 755"/>
                  <a:gd name="T5" fmla="*/ 332 h 520"/>
                  <a:gd name="T6" fmla="*/ 154 w 755"/>
                  <a:gd name="T7" fmla="*/ 329 h 520"/>
                  <a:gd name="T8" fmla="*/ 127 w 755"/>
                  <a:gd name="T9" fmla="*/ 334 h 520"/>
                  <a:gd name="T10" fmla="*/ 101 w 755"/>
                  <a:gd name="T11" fmla="*/ 349 h 520"/>
                  <a:gd name="T12" fmla="*/ 80 w 755"/>
                  <a:gd name="T13" fmla="*/ 368 h 520"/>
                  <a:gd name="T14" fmla="*/ 62 w 755"/>
                  <a:gd name="T15" fmla="*/ 373 h 520"/>
                  <a:gd name="T16" fmla="*/ 42 w 755"/>
                  <a:gd name="T17" fmla="*/ 365 h 520"/>
                  <a:gd name="T18" fmla="*/ 10 w 755"/>
                  <a:gd name="T19" fmla="*/ 313 h 520"/>
                  <a:gd name="T20" fmla="*/ 1 w 755"/>
                  <a:gd name="T21" fmla="*/ 212 h 520"/>
                  <a:gd name="T22" fmla="*/ 36 w 755"/>
                  <a:gd name="T23" fmla="*/ 134 h 520"/>
                  <a:gd name="T24" fmla="*/ 55 w 755"/>
                  <a:gd name="T25" fmla="*/ 122 h 520"/>
                  <a:gd name="T26" fmla="*/ 73 w 755"/>
                  <a:gd name="T27" fmla="*/ 124 h 520"/>
                  <a:gd name="T28" fmla="*/ 94 w 755"/>
                  <a:gd name="T29" fmla="*/ 140 h 520"/>
                  <a:gd name="T30" fmla="*/ 119 w 755"/>
                  <a:gd name="T31" fmla="*/ 157 h 520"/>
                  <a:gd name="T32" fmla="*/ 145 w 755"/>
                  <a:gd name="T33" fmla="*/ 165 h 520"/>
                  <a:gd name="T34" fmla="*/ 171 w 755"/>
                  <a:gd name="T35" fmla="*/ 163 h 520"/>
                  <a:gd name="T36" fmla="*/ 195 w 755"/>
                  <a:gd name="T37" fmla="*/ 153 h 520"/>
                  <a:gd name="T38" fmla="*/ 218 w 755"/>
                  <a:gd name="T39" fmla="*/ 135 h 520"/>
                  <a:gd name="T40" fmla="*/ 350 w 755"/>
                  <a:gd name="T41" fmla="*/ 0 h 520"/>
                  <a:gd name="T42" fmla="*/ 358 w 755"/>
                  <a:gd name="T43" fmla="*/ 15 h 520"/>
                  <a:gd name="T44" fmla="*/ 351 w 755"/>
                  <a:gd name="T45" fmla="*/ 39 h 520"/>
                  <a:gd name="T46" fmla="*/ 338 w 755"/>
                  <a:gd name="T47" fmla="*/ 56 h 520"/>
                  <a:gd name="T48" fmla="*/ 316 w 755"/>
                  <a:gd name="T49" fmla="*/ 98 h 520"/>
                  <a:gd name="T50" fmla="*/ 321 w 755"/>
                  <a:gd name="T51" fmla="*/ 145 h 520"/>
                  <a:gd name="T52" fmla="*/ 348 w 755"/>
                  <a:gd name="T53" fmla="*/ 183 h 520"/>
                  <a:gd name="T54" fmla="*/ 374 w 755"/>
                  <a:gd name="T55" fmla="*/ 199 h 520"/>
                  <a:gd name="T56" fmla="*/ 404 w 755"/>
                  <a:gd name="T57" fmla="*/ 212 h 520"/>
                  <a:gd name="T58" fmla="*/ 392 w 755"/>
                  <a:gd name="T59" fmla="*/ 228 h 520"/>
                  <a:gd name="T60" fmla="*/ 369 w 755"/>
                  <a:gd name="T61" fmla="*/ 256 h 520"/>
                  <a:gd name="T62" fmla="*/ 361 w 755"/>
                  <a:gd name="T63" fmla="*/ 292 h 520"/>
                  <a:gd name="T64" fmla="*/ 374 w 755"/>
                  <a:gd name="T65" fmla="*/ 337 h 520"/>
                  <a:gd name="T66" fmla="*/ 397 w 755"/>
                  <a:gd name="T67" fmla="*/ 360 h 520"/>
                  <a:gd name="T68" fmla="*/ 420 w 755"/>
                  <a:gd name="T69" fmla="*/ 370 h 520"/>
                  <a:gd name="T70" fmla="*/ 444 w 755"/>
                  <a:gd name="T71" fmla="*/ 373 h 520"/>
                  <a:gd name="T72" fmla="*/ 469 w 755"/>
                  <a:gd name="T73" fmla="*/ 370 h 520"/>
                  <a:gd name="T74" fmla="*/ 491 w 755"/>
                  <a:gd name="T75" fmla="*/ 360 h 520"/>
                  <a:gd name="T76" fmla="*/ 514 w 755"/>
                  <a:gd name="T77" fmla="*/ 337 h 520"/>
                  <a:gd name="T78" fmla="*/ 529 w 755"/>
                  <a:gd name="T79" fmla="*/ 292 h 520"/>
                  <a:gd name="T80" fmla="*/ 514 w 755"/>
                  <a:gd name="T81" fmla="*/ 246 h 520"/>
                  <a:gd name="T82" fmla="*/ 500 w 755"/>
                  <a:gd name="T83" fmla="*/ 230 h 520"/>
                  <a:gd name="T84" fmla="*/ 516 w 755"/>
                  <a:gd name="T85" fmla="*/ 225 h 520"/>
                  <a:gd name="T86" fmla="*/ 576 w 755"/>
                  <a:gd name="T87" fmla="*/ 212 h 520"/>
                  <a:gd name="T88" fmla="*/ 625 w 755"/>
                  <a:gd name="T89" fmla="*/ 187 h 520"/>
                  <a:gd name="T90" fmla="*/ 659 w 755"/>
                  <a:gd name="T91" fmla="*/ 145 h 520"/>
                  <a:gd name="T92" fmla="*/ 664 w 755"/>
                  <a:gd name="T93" fmla="*/ 98 h 520"/>
                  <a:gd name="T94" fmla="*/ 643 w 755"/>
                  <a:gd name="T95" fmla="*/ 56 h 520"/>
                  <a:gd name="T96" fmla="*/ 628 w 755"/>
                  <a:gd name="T97" fmla="*/ 39 h 520"/>
                  <a:gd name="T98" fmla="*/ 622 w 755"/>
                  <a:gd name="T99" fmla="*/ 16 h 520"/>
                  <a:gd name="T100" fmla="*/ 630 w 755"/>
                  <a:gd name="T101"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520">
                    <a:moveTo>
                      <a:pt x="755" y="520"/>
                    </a:moveTo>
                    <a:lnTo>
                      <a:pt x="224" y="520"/>
                    </a:lnTo>
                    <a:lnTo>
                      <a:pt x="224" y="362"/>
                    </a:lnTo>
                    <a:lnTo>
                      <a:pt x="216" y="354"/>
                    </a:lnTo>
                    <a:lnTo>
                      <a:pt x="210" y="349"/>
                    </a:lnTo>
                    <a:lnTo>
                      <a:pt x="203" y="344"/>
                    </a:lnTo>
                    <a:lnTo>
                      <a:pt x="195" y="339"/>
                    </a:lnTo>
                    <a:lnTo>
                      <a:pt x="187" y="336"/>
                    </a:lnTo>
                    <a:lnTo>
                      <a:pt x="179" y="332"/>
                    </a:lnTo>
                    <a:lnTo>
                      <a:pt x="171" y="331"/>
                    </a:lnTo>
                    <a:lnTo>
                      <a:pt x="163" y="329"/>
                    </a:lnTo>
                    <a:lnTo>
                      <a:pt x="154" y="329"/>
                    </a:lnTo>
                    <a:lnTo>
                      <a:pt x="145" y="329"/>
                    </a:lnTo>
                    <a:lnTo>
                      <a:pt x="135" y="331"/>
                    </a:lnTo>
                    <a:lnTo>
                      <a:pt x="127" y="334"/>
                    </a:lnTo>
                    <a:lnTo>
                      <a:pt x="119" y="337"/>
                    </a:lnTo>
                    <a:lnTo>
                      <a:pt x="109" y="342"/>
                    </a:lnTo>
                    <a:lnTo>
                      <a:pt x="101" y="349"/>
                    </a:lnTo>
                    <a:lnTo>
                      <a:pt x="94" y="355"/>
                    </a:lnTo>
                    <a:lnTo>
                      <a:pt x="86" y="363"/>
                    </a:lnTo>
                    <a:lnTo>
                      <a:pt x="80" y="368"/>
                    </a:lnTo>
                    <a:lnTo>
                      <a:pt x="73" y="371"/>
                    </a:lnTo>
                    <a:lnTo>
                      <a:pt x="67" y="373"/>
                    </a:lnTo>
                    <a:lnTo>
                      <a:pt x="62" y="373"/>
                    </a:lnTo>
                    <a:lnTo>
                      <a:pt x="55" y="371"/>
                    </a:lnTo>
                    <a:lnTo>
                      <a:pt x="49" y="370"/>
                    </a:lnTo>
                    <a:lnTo>
                      <a:pt x="42" y="365"/>
                    </a:lnTo>
                    <a:lnTo>
                      <a:pt x="36" y="360"/>
                    </a:lnTo>
                    <a:lnTo>
                      <a:pt x="21" y="339"/>
                    </a:lnTo>
                    <a:lnTo>
                      <a:pt x="10" y="313"/>
                    </a:lnTo>
                    <a:lnTo>
                      <a:pt x="1" y="280"/>
                    </a:lnTo>
                    <a:lnTo>
                      <a:pt x="0" y="246"/>
                    </a:lnTo>
                    <a:lnTo>
                      <a:pt x="1" y="212"/>
                    </a:lnTo>
                    <a:lnTo>
                      <a:pt x="10" y="181"/>
                    </a:lnTo>
                    <a:lnTo>
                      <a:pt x="21" y="155"/>
                    </a:lnTo>
                    <a:lnTo>
                      <a:pt x="36" y="134"/>
                    </a:lnTo>
                    <a:lnTo>
                      <a:pt x="42" y="129"/>
                    </a:lnTo>
                    <a:lnTo>
                      <a:pt x="49" y="124"/>
                    </a:lnTo>
                    <a:lnTo>
                      <a:pt x="55" y="122"/>
                    </a:lnTo>
                    <a:lnTo>
                      <a:pt x="62" y="121"/>
                    </a:lnTo>
                    <a:lnTo>
                      <a:pt x="67" y="121"/>
                    </a:lnTo>
                    <a:lnTo>
                      <a:pt x="73" y="124"/>
                    </a:lnTo>
                    <a:lnTo>
                      <a:pt x="80" y="127"/>
                    </a:lnTo>
                    <a:lnTo>
                      <a:pt x="86" y="132"/>
                    </a:lnTo>
                    <a:lnTo>
                      <a:pt x="94" y="140"/>
                    </a:lnTo>
                    <a:lnTo>
                      <a:pt x="101" y="147"/>
                    </a:lnTo>
                    <a:lnTo>
                      <a:pt x="109" y="152"/>
                    </a:lnTo>
                    <a:lnTo>
                      <a:pt x="119" y="157"/>
                    </a:lnTo>
                    <a:lnTo>
                      <a:pt x="127" y="160"/>
                    </a:lnTo>
                    <a:lnTo>
                      <a:pt x="135" y="163"/>
                    </a:lnTo>
                    <a:lnTo>
                      <a:pt x="145" y="165"/>
                    </a:lnTo>
                    <a:lnTo>
                      <a:pt x="154" y="165"/>
                    </a:lnTo>
                    <a:lnTo>
                      <a:pt x="163" y="165"/>
                    </a:lnTo>
                    <a:lnTo>
                      <a:pt x="171" y="163"/>
                    </a:lnTo>
                    <a:lnTo>
                      <a:pt x="179" y="160"/>
                    </a:lnTo>
                    <a:lnTo>
                      <a:pt x="187" y="157"/>
                    </a:lnTo>
                    <a:lnTo>
                      <a:pt x="195" y="153"/>
                    </a:lnTo>
                    <a:lnTo>
                      <a:pt x="203" y="148"/>
                    </a:lnTo>
                    <a:lnTo>
                      <a:pt x="210" y="142"/>
                    </a:lnTo>
                    <a:lnTo>
                      <a:pt x="218" y="135"/>
                    </a:lnTo>
                    <a:lnTo>
                      <a:pt x="224" y="127"/>
                    </a:lnTo>
                    <a:lnTo>
                      <a:pt x="224" y="0"/>
                    </a:lnTo>
                    <a:lnTo>
                      <a:pt x="350" y="0"/>
                    </a:lnTo>
                    <a:lnTo>
                      <a:pt x="353" y="5"/>
                    </a:lnTo>
                    <a:lnTo>
                      <a:pt x="356" y="10"/>
                    </a:lnTo>
                    <a:lnTo>
                      <a:pt x="358" y="15"/>
                    </a:lnTo>
                    <a:lnTo>
                      <a:pt x="358" y="21"/>
                    </a:lnTo>
                    <a:lnTo>
                      <a:pt x="356" y="31"/>
                    </a:lnTo>
                    <a:lnTo>
                      <a:pt x="351" y="39"/>
                    </a:lnTo>
                    <a:lnTo>
                      <a:pt x="347" y="46"/>
                    </a:lnTo>
                    <a:lnTo>
                      <a:pt x="340" y="52"/>
                    </a:lnTo>
                    <a:lnTo>
                      <a:pt x="338" y="56"/>
                    </a:lnTo>
                    <a:lnTo>
                      <a:pt x="327" y="69"/>
                    </a:lnTo>
                    <a:lnTo>
                      <a:pt x="321" y="83"/>
                    </a:lnTo>
                    <a:lnTo>
                      <a:pt x="316" y="98"/>
                    </a:lnTo>
                    <a:lnTo>
                      <a:pt x="314" y="113"/>
                    </a:lnTo>
                    <a:lnTo>
                      <a:pt x="316" y="129"/>
                    </a:lnTo>
                    <a:lnTo>
                      <a:pt x="321" y="145"/>
                    </a:lnTo>
                    <a:lnTo>
                      <a:pt x="330" y="161"/>
                    </a:lnTo>
                    <a:lnTo>
                      <a:pt x="342" y="176"/>
                    </a:lnTo>
                    <a:lnTo>
                      <a:pt x="348" y="183"/>
                    </a:lnTo>
                    <a:lnTo>
                      <a:pt x="356" y="189"/>
                    </a:lnTo>
                    <a:lnTo>
                      <a:pt x="364" y="194"/>
                    </a:lnTo>
                    <a:lnTo>
                      <a:pt x="374" y="199"/>
                    </a:lnTo>
                    <a:lnTo>
                      <a:pt x="384" y="204"/>
                    </a:lnTo>
                    <a:lnTo>
                      <a:pt x="394" y="209"/>
                    </a:lnTo>
                    <a:lnTo>
                      <a:pt x="404" y="212"/>
                    </a:lnTo>
                    <a:lnTo>
                      <a:pt x="413" y="215"/>
                    </a:lnTo>
                    <a:lnTo>
                      <a:pt x="402" y="220"/>
                    </a:lnTo>
                    <a:lnTo>
                      <a:pt x="392" y="228"/>
                    </a:lnTo>
                    <a:lnTo>
                      <a:pt x="384" y="236"/>
                    </a:lnTo>
                    <a:lnTo>
                      <a:pt x="376" y="246"/>
                    </a:lnTo>
                    <a:lnTo>
                      <a:pt x="369" y="256"/>
                    </a:lnTo>
                    <a:lnTo>
                      <a:pt x="364" y="267"/>
                    </a:lnTo>
                    <a:lnTo>
                      <a:pt x="363" y="279"/>
                    </a:lnTo>
                    <a:lnTo>
                      <a:pt x="361" y="292"/>
                    </a:lnTo>
                    <a:lnTo>
                      <a:pt x="363" y="308"/>
                    </a:lnTo>
                    <a:lnTo>
                      <a:pt x="368" y="323"/>
                    </a:lnTo>
                    <a:lnTo>
                      <a:pt x="374" y="337"/>
                    </a:lnTo>
                    <a:lnTo>
                      <a:pt x="384" y="349"/>
                    </a:lnTo>
                    <a:lnTo>
                      <a:pt x="391" y="355"/>
                    </a:lnTo>
                    <a:lnTo>
                      <a:pt x="397" y="360"/>
                    </a:lnTo>
                    <a:lnTo>
                      <a:pt x="404" y="363"/>
                    </a:lnTo>
                    <a:lnTo>
                      <a:pt x="412" y="367"/>
                    </a:lnTo>
                    <a:lnTo>
                      <a:pt x="420" y="370"/>
                    </a:lnTo>
                    <a:lnTo>
                      <a:pt x="428" y="371"/>
                    </a:lnTo>
                    <a:lnTo>
                      <a:pt x="436" y="373"/>
                    </a:lnTo>
                    <a:lnTo>
                      <a:pt x="444" y="373"/>
                    </a:lnTo>
                    <a:lnTo>
                      <a:pt x="452" y="373"/>
                    </a:lnTo>
                    <a:lnTo>
                      <a:pt x="461" y="371"/>
                    </a:lnTo>
                    <a:lnTo>
                      <a:pt x="469" y="370"/>
                    </a:lnTo>
                    <a:lnTo>
                      <a:pt x="477" y="367"/>
                    </a:lnTo>
                    <a:lnTo>
                      <a:pt x="485" y="363"/>
                    </a:lnTo>
                    <a:lnTo>
                      <a:pt x="491" y="360"/>
                    </a:lnTo>
                    <a:lnTo>
                      <a:pt x="498" y="355"/>
                    </a:lnTo>
                    <a:lnTo>
                      <a:pt x="504" y="349"/>
                    </a:lnTo>
                    <a:lnTo>
                      <a:pt x="514" y="337"/>
                    </a:lnTo>
                    <a:lnTo>
                      <a:pt x="522" y="323"/>
                    </a:lnTo>
                    <a:lnTo>
                      <a:pt x="527" y="308"/>
                    </a:lnTo>
                    <a:lnTo>
                      <a:pt x="529" y="292"/>
                    </a:lnTo>
                    <a:lnTo>
                      <a:pt x="527" y="275"/>
                    </a:lnTo>
                    <a:lnTo>
                      <a:pt x="522" y="261"/>
                    </a:lnTo>
                    <a:lnTo>
                      <a:pt x="514" y="246"/>
                    </a:lnTo>
                    <a:lnTo>
                      <a:pt x="504" y="235"/>
                    </a:lnTo>
                    <a:lnTo>
                      <a:pt x="503" y="233"/>
                    </a:lnTo>
                    <a:lnTo>
                      <a:pt x="500" y="230"/>
                    </a:lnTo>
                    <a:lnTo>
                      <a:pt x="498" y="228"/>
                    </a:lnTo>
                    <a:lnTo>
                      <a:pt x="495" y="227"/>
                    </a:lnTo>
                    <a:lnTo>
                      <a:pt x="516" y="225"/>
                    </a:lnTo>
                    <a:lnTo>
                      <a:pt x="537" y="222"/>
                    </a:lnTo>
                    <a:lnTo>
                      <a:pt x="558" y="218"/>
                    </a:lnTo>
                    <a:lnTo>
                      <a:pt x="576" y="212"/>
                    </a:lnTo>
                    <a:lnTo>
                      <a:pt x="594" y="205"/>
                    </a:lnTo>
                    <a:lnTo>
                      <a:pt x="610" y="197"/>
                    </a:lnTo>
                    <a:lnTo>
                      <a:pt x="625" y="187"/>
                    </a:lnTo>
                    <a:lnTo>
                      <a:pt x="638" y="176"/>
                    </a:lnTo>
                    <a:lnTo>
                      <a:pt x="651" y="161"/>
                    </a:lnTo>
                    <a:lnTo>
                      <a:pt x="659" y="145"/>
                    </a:lnTo>
                    <a:lnTo>
                      <a:pt x="664" y="129"/>
                    </a:lnTo>
                    <a:lnTo>
                      <a:pt x="666" y="113"/>
                    </a:lnTo>
                    <a:lnTo>
                      <a:pt x="664" y="98"/>
                    </a:lnTo>
                    <a:lnTo>
                      <a:pt x="661" y="83"/>
                    </a:lnTo>
                    <a:lnTo>
                      <a:pt x="653" y="69"/>
                    </a:lnTo>
                    <a:lnTo>
                      <a:pt x="643" y="56"/>
                    </a:lnTo>
                    <a:lnTo>
                      <a:pt x="641" y="54"/>
                    </a:lnTo>
                    <a:lnTo>
                      <a:pt x="635" y="47"/>
                    </a:lnTo>
                    <a:lnTo>
                      <a:pt x="628" y="39"/>
                    </a:lnTo>
                    <a:lnTo>
                      <a:pt x="623" y="31"/>
                    </a:lnTo>
                    <a:lnTo>
                      <a:pt x="622" y="21"/>
                    </a:lnTo>
                    <a:lnTo>
                      <a:pt x="622" y="16"/>
                    </a:lnTo>
                    <a:lnTo>
                      <a:pt x="623" y="12"/>
                    </a:lnTo>
                    <a:lnTo>
                      <a:pt x="627" y="7"/>
                    </a:lnTo>
                    <a:lnTo>
                      <a:pt x="630" y="0"/>
                    </a:lnTo>
                    <a:lnTo>
                      <a:pt x="755" y="0"/>
                    </a:lnTo>
                    <a:lnTo>
                      <a:pt x="755" y="5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8002165" y="1860549"/>
                <a:ext cx="57150" cy="60325"/>
              </a:xfrm>
              <a:custGeom>
                <a:avLst/>
                <a:gdLst>
                  <a:gd name="T0" fmla="*/ 18 w 36"/>
                  <a:gd name="T1" fmla="*/ 0 h 38"/>
                  <a:gd name="T2" fmla="*/ 24 w 36"/>
                  <a:gd name="T3" fmla="*/ 2 h 38"/>
                  <a:gd name="T4" fmla="*/ 31 w 36"/>
                  <a:gd name="T5" fmla="*/ 5 h 38"/>
                  <a:gd name="T6" fmla="*/ 34 w 36"/>
                  <a:gd name="T7" fmla="*/ 12 h 38"/>
                  <a:gd name="T8" fmla="*/ 36 w 36"/>
                  <a:gd name="T9" fmla="*/ 20 h 38"/>
                  <a:gd name="T10" fmla="*/ 34 w 36"/>
                  <a:gd name="T11" fmla="*/ 26 h 38"/>
                  <a:gd name="T12" fmla="*/ 31 w 36"/>
                  <a:gd name="T13" fmla="*/ 33 h 38"/>
                  <a:gd name="T14" fmla="*/ 24 w 36"/>
                  <a:gd name="T15" fmla="*/ 36 h 38"/>
                  <a:gd name="T16" fmla="*/ 18 w 36"/>
                  <a:gd name="T17" fmla="*/ 38 h 38"/>
                  <a:gd name="T18" fmla="*/ 11 w 36"/>
                  <a:gd name="T19" fmla="*/ 36 h 38"/>
                  <a:gd name="T20" fmla="*/ 5 w 36"/>
                  <a:gd name="T21" fmla="*/ 33 h 38"/>
                  <a:gd name="T22" fmla="*/ 2 w 36"/>
                  <a:gd name="T23" fmla="*/ 26 h 38"/>
                  <a:gd name="T24" fmla="*/ 0 w 36"/>
                  <a:gd name="T25" fmla="*/ 20 h 38"/>
                  <a:gd name="T26" fmla="*/ 2 w 36"/>
                  <a:gd name="T27" fmla="*/ 12 h 38"/>
                  <a:gd name="T28" fmla="*/ 5 w 36"/>
                  <a:gd name="T29" fmla="*/ 5 h 38"/>
                  <a:gd name="T30" fmla="*/ 11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24" y="2"/>
                    </a:lnTo>
                    <a:lnTo>
                      <a:pt x="31" y="5"/>
                    </a:lnTo>
                    <a:lnTo>
                      <a:pt x="34" y="12"/>
                    </a:lnTo>
                    <a:lnTo>
                      <a:pt x="36" y="20"/>
                    </a:lnTo>
                    <a:lnTo>
                      <a:pt x="34" y="26"/>
                    </a:lnTo>
                    <a:lnTo>
                      <a:pt x="31" y="33"/>
                    </a:lnTo>
                    <a:lnTo>
                      <a:pt x="24" y="36"/>
                    </a:lnTo>
                    <a:lnTo>
                      <a:pt x="18" y="38"/>
                    </a:lnTo>
                    <a:lnTo>
                      <a:pt x="11" y="36"/>
                    </a:lnTo>
                    <a:lnTo>
                      <a:pt x="5" y="33"/>
                    </a:lnTo>
                    <a:lnTo>
                      <a:pt x="2" y="26"/>
                    </a:lnTo>
                    <a:lnTo>
                      <a:pt x="0" y="20"/>
                    </a:lnTo>
                    <a:lnTo>
                      <a:pt x="2" y="12"/>
                    </a:lnTo>
                    <a:lnTo>
                      <a:pt x="5" y="5"/>
                    </a:lnTo>
                    <a:lnTo>
                      <a:pt x="11"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8200603" y="1858962"/>
                <a:ext cx="60325" cy="57150"/>
              </a:xfrm>
              <a:custGeom>
                <a:avLst/>
                <a:gdLst>
                  <a:gd name="T0" fmla="*/ 18 w 38"/>
                  <a:gd name="T1" fmla="*/ 0 h 36"/>
                  <a:gd name="T2" fmla="*/ 25 w 38"/>
                  <a:gd name="T3" fmla="*/ 1 h 36"/>
                  <a:gd name="T4" fmla="*/ 31 w 38"/>
                  <a:gd name="T5" fmla="*/ 5 h 36"/>
                  <a:gd name="T6" fmla="*/ 36 w 38"/>
                  <a:gd name="T7" fmla="*/ 11 h 36"/>
                  <a:gd name="T8" fmla="*/ 38 w 38"/>
                  <a:gd name="T9" fmla="*/ 18 h 36"/>
                  <a:gd name="T10" fmla="*/ 36 w 38"/>
                  <a:gd name="T11" fmla="*/ 24 h 36"/>
                  <a:gd name="T12" fmla="*/ 31 w 38"/>
                  <a:gd name="T13" fmla="*/ 31 h 36"/>
                  <a:gd name="T14" fmla="*/ 25 w 38"/>
                  <a:gd name="T15" fmla="*/ 34 h 36"/>
                  <a:gd name="T16" fmla="*/ 18 w 38"/>
                  <a:gd name="T17" fmla="*/ 36 h 36"/>
                  <a:gd name="T18" fmla="*/ 12 w 38"/>
                  <a:gd name="T19" fmla="*/ 34 h 36"/>
                  <a:gd name="T20" fmla="*/ 5 w 38"/>
                  <a:gd name="T21" fmla="*/ 31 h 36"/>
                  <a:gd name="T22" fmla="*/ 2 w 38"/>
                  <a:gd name="T23" fmla="*/ 24 h 36"/>
                  <a:gd name="T24" fmla="*/ 0 w 38"/>
                  <a:gd name="T25" fmla="*/ 18 h 36"/>
                  <a:gd name="T26" fmla="*/ 2 w 38"/>
                  <a:gd name="T27" fmla="*/ 11 h 36"/>
                  <a:gd name="T28" fmla="*/ 5 w 38"/>
                  <a:gd name="T29" fmla="*/ 5 h 36"/>
                  <a:gd name="T30" fmla="*/ 12 w 38"/>
                  <a:gd name="T31" fmla="*/ 1 h 36"/>
                  <a:gd name="T32" fmla="*/ 18 w 3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6">
                    <a:moveTo>
                      <a:pt x="18" y="0"/>
                    </a:moveTo>
                    <a:lnTo>
                      <a:pt x="25" y="1"/>
                    </a:lnTo>
                    <a:lnTo>
                      <a:pt x="31" y="5"/>
                    </a:lnTo>
                    <a:lnTo>
                      <a:pt x="36" y="11"/>
                    </a:lnTo>
                    <a:lnTo>
                      <a:pt x="38" y="18"/>
                    </a:lnTo>
                    <a:lnTo>
                      <a:pt x="36" y="24"/>
                    </a:lnTo>
                    <a:lnTo>
                      <a:pt x="31" y="31"/>
                    </a:lnTo>
                    <a:lnTo>
                      <a:pt x="25" y="34"/>
                    </a:lnTo>
                    <a:lnTo>
                      <a:pt x="18" y="36"/>
                    </a:lnTo>
                    <a:lnTo>
                      <a:pt x="12" y="34"/>
                    </a:lnTo>
                    <a:lnTo>
                      <a:pt x="5" y="31"/>
                    </a:lnTo>
                    <a:lnTo>
                      <a:pt x="2" y="24"/>
                    </a:lnTo>
                    <a:lnTo>
                      <a:pt x="0" y="18"/>
                    </a:lnTo>
                    <a:lnTo>
                      <a:pt x="2" y="11"/>
                    </a:lnTo>
                    <a:lnTo>
                      <a:pt x="5" y="5"/>
                    </a:lnTo>
                    <a:lnTo>
                      <a:pt x="12"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 name="Freeform 23"/>
              <p:cNvSpPr>
                <a:spLocks/>
              </p:cNvSpPr>
              <p:nvPr/>
            </p:nvSpPr>
            <p:spPr bwMode="auto">
              <a:xfrm>
                <a:off x="7937078" y="2044699"/>
                <a:ext cx="452437" cy="123825"/>
              </a:xfrm>
              <a:custGeom>
                <a:avLst/>
                <a:gdLst>
                  <a:gd name="T0" fmla="*/ 101 w 285"/>
                  <a:gd name="T1" fmla="*/ 75 h 78"/>
                  <a:gd name="T2" fmla="*/ 75 w 285"/>
                  <a:gd name="T3" fmla="*/ 70 h 78"/>
                  <a:gd name="T4" fmla="*/ 51 w 285"/>
                  <a:gd name="T5" fmla="*/ 65 h 78"/>
                  <a:gd name="T6" fmla="*/ 28 w 285"/>
                  <a:gd name="T7" fmla="*/ 57 h 78"/>
                  <a:gd name="T8" fmla="*/ 17 w 285"/>
                  <a:gd name="T9" fmla="*/ 52 h 78"/>
                  <a:gd name="T10" fmla="*/ 4 w 285"/>
                  <a:gd name="T11" fmla="*/ 41 h 78"/>
                  <a:gd name="T12" fmla="*/ 0 w 285"/>
                  <a:gd name="T13" fmla="*/ 24 h 78"/>
                  <a:gd name="T14" fmla="*/ 10 w 285"/>
                  <a:gd name="T15" fmla="*/ 7 h 78"/>
                  <a:gd name="T16" fmla="*/ 31 w 285"/>
                  <a:gd name="T17" fmla="*/ 0 h 78"/>
                  <a:gd name="T18" fmla="*/ 34 w 285"/>
                  <a:gd name="T19" fmla="*/ 0 h 78"/>
                  <a:gd name="T20" fmla="*/ 38 w 285"/>
                  <a:gd name="T21" fmla="*/ 2 h 78"/>
                  <a:gd name="T22" fmla="*/ 57 w 285"/>
                  <a:gd name="T23" fmla="*/ 8 h 78"/>
                  <a:gd name="T24" fmla="*/ 78 w 285"/>
                  <a:gd name="T25" fmla="*/ 15 h 78"/>
                  <a:gd name="T26" fmla="*/ 100 w 285"/>
                  <a:gd name="T27" fmla="*/ 20 h 78"/>
                  <a:gd name="T28" fmla="*/ 124 w 285"/>
                  <a:gd name="T29" fmla="*/ 23 h 78"/>
                  <a:gd name="T30" fmla="*/ 144 w 285"/>
                  <a:gd name="T31" fmla="*/ 24 h 78"/>
                  <a:gd name="T32" fmla="*/ 163 w 285"/>
                  <a:gd name="T33" fmla="*/ 24 h 78"/>
                  <a:gd name="T34" fmla="*/ 186 w 285"/>
                  <a:gd name="T35" fmla="*/ 21 h 78"/>
                  <a:gd name="T36" fmla="*/ 209 w 285"/>
                  <a:gd name="T37" fmla="*/ 16 h 78"/>
                  <a:gd name="T38" fmla="*/ 228 w 285"/>
                  <a:gd name="T39" fmla="*/ 11 h 78"/>
                  <a:gd name="T40" fmla="*/ 248 w 285"/>
                  <a:gd name="T41" fmla="*/ 5 h 78"/>
                  <a:gd name="T42" fmla="*/ 253 w 285"/>
                  <a:gd name="T43" fmla="*/ 3 h 78"/>
                  <a:gd name="T44" fmla="*/ 256 w 285"/>
                  <a:gd name="T45" fmla="*/ 3 h 78"/>
                  <a:gd name="T46" fmla="*/ 275 w 285"/>
                  <a:gd name="T47" fmla="*/ 10 h 78"/>
                  <a:gd name="T48" fmla="*/ 285 w 285"/>
                  <a:gd name="T49" fmla="*/ 29 h 78"/>
                  <a:gd name="T50" fmla="*/ 280 w 285"/>
                  <a:gd name="T51" fmla="*/ 46 h 78"/>
                  <a:gd name="T52" fmla="*/ 267 w 285"/>
                  <a:gd name="T53" fmla="*/ 57 h 78"/>
                  <a:gd name="T54" fmla="*/ 256 w 285"/>
                  <a:gd name="T55" fmla="*/ 60 h 78"/>
                  <a:gd name="T56" fmla="*/ 235 w 285"/>
                  <a:gd name="T57" fmla="*/ 68 h 78"/>
                  <a:gd name="T58" fmla="*/ 210 w 285"/>
                  <a:gd name="T59" fmla="*/ 73 h 78"/>
                  <a:gd name="T60" fmla="*/ 184 w 285"/>
                  <a:gd name="T61" fmla="*/ 77 h 78"/>
                  <a:gd name="T62" fmla="*/ 165 w 285"/>
                  <a:gd name="T63" fmla="*/ 78 h 78"/>
                  <a:gd name="T64" fmla="*/ 150 w 285"/>
                  <a:gd name="T65" fmla="*/ 78 h 78"/>
                  <a:gd name="T66" fmla="*/ 135 w 285"/>
                  <a:gd name="T67" fmla="*/ 78 h 78"/>
                  <a:gd name="T68" fmla="*/ 121 w 285"/>
                  <a:gd name="T6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78">
                    <a:moveTo>
                      <a:pt x="114" y="77"/>
                    </a:moveTo>
                    <a:lnTo>
                      <a:pt x="101" y="75"/>
                    </a:lnTo>
                    <a:lnTo>
                      <a:pt x="88" y="73"/>
                    </a:lnTo>
                    <a:lnTo>
                      <a:pt x="75" y="70"/>
                    </a:lnTo>
                    <a:lnTo>
                      <a:pt x="62" y="68"/>
                    </a:lnTo>
                    <a:lnTo>
                      <a:pt x="51" y="65"/>
                    </a:lnTo>
                    <a:lnTo>
                      <a:pt x="39" y="60"/>
                    </a:lnTo>
                    <a:lnTo>
                      <a:pt x="28" y="57"/>
                    </a:lnTo>
                    <a:lnTo>
                      <a:pt x="18" y="52"/>
                    </a:lnTo>
                    <a:lnTo>
                      <a:pt x="17" y="52"/>
                    </a:lnTo>
                    <a:lnTo>
                      <a:pt x="10" y="47"/>
                    </a:lnTo>
                    <a:lnTo>
                      <a:pt x="4" y="41"/>
                    </a:lnTo>
                    <a:lnTo>
                      <a:pt x="0" y="33"/>
                    </a:lnTo>
                    <a:lnTo>
                      <a:pt x="0" y="24"/>
                    </a:lnTo>
                    <a:lnTo>
                      <a:pt x="4" y="15"/>
                    </a:lnTo>
                    <a:lnTo>
                      <a:pt x="10" y="7"/>
                    </a:lnTo>
                    <a:lnTo>
                      <a:pt x="20" y="2"/>
                    </a:lnTo>
                    <a:lnTo>
                      <a:pt x="31" y="0"/>
                    </a:lnTo>
                    <a:lnTo>
                      <a:pt x="33" y="0"/>
                    </a:lnTo>
                    <a:lnTo>
                      <a:pt x="34" y="0"/>
                    </a:lnTo>
                    <a:lnTo>
                      <a:pt x="36" y="0"/>
                    </a:lnTo>
                    <a:lnTo>
                      <a:pt x="38" y="2"/>
                    </a:lnTo>
                    <a:lnTo>
                      <a:pt x="48" y="5"/>
                    </a:lnTo>
                    <a:lnTo>
                      <a:pt x="57" y="8"/>
                    </a:lnTo>
                    <a:lnTo>
                      <a:pt x="67" y="11"/>
                    </a:lnTo>
                    <a:lnTo>
                      <a:pt x="78" y="15"/>
                    </a:lnTo>
                    <a:lnTo>
                      <a:pt x="88" y="18"/>
                    </a:lnTo>
                    <a:lnTo>
                      <a:pt x="100" y="20"/>
                    </a:lnTo>
                    <a:lnTo>
                      <a:pt x="113" y="21"/>
                    </a:lnTo>
                    <a:lnTo>
                      <a:pt x="124" y="23"/>
                    </a:lnTo>
                    <a:lnTo>
                      <a:pt x="134" y="24"/>
                    </a:lnTo>
                    <a:lnTo>
                      <a:pt x="144" y="24"/>
                    </a:lnTo>
                    <a:lnTo>
                      <a:pt x="153" y="24"/>
                    </a:lnTo>
                    <a:lnTo>
                      <a:pt x="163" y="24"/>
                    </a:lnTo>
                    <a:lnTo>
                      <a:pt x="174" y="23"/>
                    </a:lnTo>
                    <a:lnTo>
                      <a:pt x="186" y="21"/>
                    </a:lnTo>
                    <a:lnTo>
                      <a:pt x="197" y="20"/>
                    </a:lnTo>
                    <a:lnTo>
                      <a:pt x="209" y="16"/>
                    </a:lnTo>
                    <a:lnTo>
                      <a:pt x="218" y="15"/>
                    </a:lnTo>
                    <a:lnTo>
                      <a:pt x="228" y="11"/>
                    </a:lnTo>
                    <a:lnTo>
                      <a:pt x="238" y="8"/>
                    </a:lnTo>
                    <a:lnTo>
                      <a:pt x="248" y="5"/>
                    </a:lnTo>
                    <a:lnTo>
                      <a:pt x="249" y="3"/>
                    </a:lnTo>
                    <a:lnTo>
                      <a:pt x="253" y="3"/>
                    </a:lnTo>
                    <a:lnTo>
                      <a:pt x="254" y="3"/>
                    </a:lnTo>
                    <a:lnTo>
                      <a:pt x="256" y="3"/>
                    </a:lnTo>
                    <a:lnTo>
                      <a:pt x="266" y="5"/>
                    </a:lnTo>
                    <a:lnTo>
                      <a:pt x="275" y="10"/>
                    </a:lnTo>
                    <a:lnTo>
                      <a:pt x="282" y="18"/>
                    </a:lnTo>
                    <a:lnTo>
                      <a:pt x="285" y="29"/>
                    </a:lnTo>
                    <a:lnTo>
                      <a:pt x="284" y="37"/>
                    </a:lnTo>
                    <a:lnTo>
                      <a:pt x="280" y="46"/>
                    </a:lnTo>
                    <a:lnTo>
                      <a:pt x="275" y="52"/>
                    </a:lnTo>
                    <a:lnTo>
                      <a:pt x="267" y="57"/>
                    </a:lnTo>
                    <a:lnTo>
                      <a:pt x="267" y="57"/>
                    </a:lnTo>
                    <a:lnTo>
                      <a:pt x="256" y="60"/>
                    </a:lnTo>
                    <a:lnTo>
                      <a:pt x="246" y="65"/>
                    </a:lnTo>
                    <a:lnTo>
                      <a:pt x="235" y="68"/>
                    </a:lnTo>
                    <a:lnTo>
                      <a:pt x="222" y="70"/>
                    </a:lnTo>
                    <a:lnTo>
                      <a:pt x="210" y="73"/>
                    </a:lnTo>
                    <a:lnTo>
                      <a:pt x="197" y="75"/>
                    </a:lnTo>
                    <a:lnTo>
                      <a:pt x="184" y="77"/>
                    </a:lnTo>
                    <a:lnTo>
                      <a:pt x="171" y="78"/>
                    </a:lnTo>
                    <a:lnTo>
                      <a:pt x="165" y="78"/>
                    </a:lnTo>
                    <a:lnTo>
                      <a:pt x="157" y="78"/>
                    </a:lnTo>
                    <a:lnTo>
                      <a:pt x="150" y="78"/>
                    </a:lnTo>
                    <a:lnTo>
                      <a:pt x="142" y="78"/>
                    </a:lnTo>
                    <a:lnTo>
                      <a:pt x="135" y="78"/>
                    </a:lnTo>
                    <a:lnTo>
                      <a:pt x="127" y="78"/>
                    </a:lnTo>
                    <a:lnTo>
                      <a:pt x="121" y="77"/>
                    </a:lnTo>
                    <a:lnTo>
                      <a:pt x="114"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 name="Freeform 25"/>
              <p:cNvSpPr>
                <a:spLocks/>
              </p:cNvSpPr>
              <p:nvPr/>
            </p:nvSpPr>
            <p:spPr bwMode="auto">
              <a:xfrm>
                <a:off x="7591003" y="1031874"/>
                <a:ext cx="57150" cy="223837"/>
              </a:xfrm>
              <a:custGeom>
                <a:avLst/>
                <a:gdLst>
                  <a:gd name="T0" fmla="*/ 31 w 36"/>
                  <a:gd name="T1" fmla="*/ 127 h 141"/>
                  <a:gd name="T2" fmla="*/ 36 w 36"/>
                  <a:gd name="T3" fmla="*/ 14 h 141"/>
                  <a:gd name="T4" fmla="*/ 36 w 36"/>
                  <a:gd name="T5" fmla="*/ 14 h 141"/>
                  <a:gd name="T6" fmla="*/ 34 w 36"/>
                  <a:gd name="T7" fmla="*/ 8 h 141"/>
                  <a:gd name="T8" fmla="*/ 31 w 36"/>
                  <a:gd name="T9" fmla="*/ 5 h 141"/>
                  <a:gd name="T10" fmla="*/ 26 w 36"/>
                  <a:gd name="T11" fmla="*/ 1 h 141"/>
                  <a:gd name="T12" fmla="*/ 20 w 36"/>
                  <a:gd name="T13" fmla="*/ 0 h 141"/>
                  <a:gd name="T14" fmla="*/ 13 w 36"/>
                  <a:gd name="T15" fmla="*/ 0 h 141"/>
                  <a:gd name="T16" fmla="*/ 10 w 36"/>
                  <a:gd name="T17" fmla="*/ 3 h 141"/>
                  <a:gd name="T18" fmla="*/ 5 w 36"/>
                  <a:gd name="T19" fmla="*/ 8 h 141"/>
                  <a:gd name="T20" fmla="*/ 3 w 36"/>
                  <a:gd name="T21" fmla="*/ 14 h 141"/>
                  <a:gd name="T22" fmla="*/ 3 w 36"/>
                  <a:gd name="T23" fmla="*/ 14 h 141"/>
                  <a:gd name="T24" fmla="*/ 0 w 36"/>
                  <a:gd name="T25" fmla="*/ 125 h 141"/>
                  <a:gd name="T26" fmla="*/ 0 w 36"/>
                  <a:gd name="T27" fmla="*/ 125 h 141"/>
                  <a:gd name="T28" fmla="*/ 2 w 36"/>
                  <a:gd name="T29" fmla="*/ 132 h 141"/>
                  <a:gd name="T30" fmla="*/ 5 w 36"/>
                  <a:gd name="T31" fmla="*/ 136 h 141"/>
                  <a:gd name="T32" fmla="*/ 10 w 36"/>
                  <a:gd name="T33" fmla="*/ 140 h 141"/>
                  <a:gd name="T34" fmla="*/ 16 w 36"/>
                  <a:gd name="T35" fmla="*/ 141 h 141"/>
                  <a:gd name="T36" fmla="*/ 23 w 36"/>
                  <a:gd name="T37" fmla="*/ 140 h 141"/>
                  <a:gd name="T38" fmla="*/ 26 w 36"/>
                  <a:gd name="T39" fmla="*/ 136 h 141"/>
                  <a:gd name="T40" fmla="*/ 29 w 36"/>
                  <a:gd name="T41" fmla="*/ 133 h 141"/>
                  <a:gd name="T42" fmla="*/ 31 w 36"/>
                  <a:gd name="T43" fmla="*/ 127 h 141"/>
                  <a:gd name="T44" fmla="*/ 31 w 36"/>
                  <a:gd name="T45" fmla="*/ 12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41">
                    <a:moveTo>
                      <a:pt x="31" y="127"/>
                    </a:moveTo>
                    <a:lnTo>
                      <a:pt x="36" y="14"/>
                    </a:lnTo>
                    <a:lnTo>
                      <a:pt x="36" y="14"/>
                    </a:lnTo>
                    <a:lnTo>
                      <a:pt x="34" y="8"/>
                    </a:lnTo>
                    <a:lnTo>
                      <a:pt x="31" y="5"/>
                    </a:lnTo>
                    <a:lnTo>
                      <a:pt x="26" y="1"/>
                    </a:lnTo>
                    <a:lnTo>
                      <a:pt x="20" y="0"/>
                    </a:lnTo>
                    <a:lnTo>
                      <a:pt x="13" y="0"/>
                    </a:lnTo>
                    <a:lnTo>
                      <a:pt x="10" y="3"/>
                    </a:lnTo>
                    <a:lnTo>
                      <a:pt x="5" y="8"/>
                    </a:lnTo>
                    <a:lnTo>
                      <a:pt x="3" y="14"/>
                    </a:lnTo>
                    <a:lnTo>
                      <a:pt x="3" y="14"/>
                    </a:lnTo>
                    <a:lnTo>
                      <a:pt x="0" y="125"/>
                    </a:lnTo>
                    <a:lnTo>
                      <a:pt x="0" y="125"/>
                    </a:lnTo>
                    <a:lnTo>
                      <a:pt x="2" y="132"/>
                    </a:lnTo>
                    <a:lnTo>
                      <a:pt x="5" y="136"/>
                    </a:lnTo>
                    <a:lnTo>
                      <a:pt x="10" y="140"/>
                    </a:lnTo>
                    <a:lnTo>
                      <a:pt x="16" y="141"/>
                    </a:lnTo>
                    <a:lnTo>
                      <a:pt x="23" y="140"/>
                    </a:lnTo>
                    <a:lnTo>
                      <a:pt x="26" y="136"/>
                    </a:lnTo>
                    <a:lnTo>
                      <a:pt x="29" y="133"/>
                    </a:lnTo>
                    <a:lnTo>
                      <a:pt x="31" y="127"/>
                    </a:lnTo>
                    <a:lnTo>
                      <a:pt x="3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3" name="Freeform 26"/>
              <p:cNvSpPr>
                <a:spLocks/>
              </p:cNvSpPr>
              <p:nvPr/>
            </p:nvSpPr>
            <p:spPr bwMode="auto">
              <a:xfrm>
                <a:off x="7684665" y="1139824"/>
                <a:ext cx="139700" cy="193675"/>
              </a:xfrm>
              <a:custGeom>
                <a:avLst/>
                <a:gdLst>
                  <a:gd name="T0" fmla="*/ 29 w 88"/>
                  <a:gd name="T1" fmla="*/ 116 h 122"/>
                  <a:gd name="T2" fmla="*/ 84 w 88"/>
                  <a:gd name="T3" fmla="*/ 25 h 122"/>
                  <a:gd name="T4" fmla="*/ 84 w 88"/>
                  <a:gd name="T5" fmla="*/ 25 h 122"/>
                  <a:gd name="T6" fmla="*/ 88 w 88"/>
                  <a:gd name="T7" fmla="*/ 18 h 122"/>
                  <a:gd name="T8" fmla="*/ 88 w 88"/>
                  <a:gd name="T9" fmla="*/ 11 h 122"/>
                  <a:gd name="T10" fmla="*/ 84 w 88"/>
                  <a:gd name="T11" fmla="*/ 7 h 122"/>
                  <a:gd name="T12" fmla="*/ 80 w 88"/>
                  <a:gd name="T13" fmla="*/ 3 h 122"/>
                  <a:gd name="T14" fmla="*/ 75 w 88"/>
                  <a:gd name="T15" fmla="*/ 0 h 122"/>
                  <a:gd name="T16" fmla="*/ 68 w 88"/>
                  <a:gd name="T17" fmla="*/ 0 h 122"/>
                  <a:gd name="T18" fmla="*/ 63 w 88"/>
                  <a:gd name="T19" fmla="*/ 3 h 122"/>
                  <a:gd name="T20" fmla="*/ 58 w 88"/>
                  <a:gd name="T21" fmla="*/ 8 h 122"/>
                  <a:gd name="T22" fmla="*/ 58 w 88"/>
                  <a:gd name="T23" fmla="*/ 8 h 122"/>
                  <a:gd name="T24" fmla="*/ 1 w 88"/>
                  <a:gd name="T25" fmla="*/ 98 h 122"/>
                  <a:gd name="T26" fmla="*/ 1 w 88"/>
                  <a:gd name="T27" fmla="*/ 98 h 122"/>
                  <a:gd name="T28" fmla="*/ 0 w 88"/>
                  <a:gd name="T29" fmla="*/ 104 h 122"/>
                  <a:gd name="T30" fmla="*/ 0 w 88"/>
                  <a:gd name="T31" fmla="*/ 111 h 122"/>
                  <a:gd name="T32" fmla="*/ 1 w 88"/>
                  <a:gd name="T33" fmla="*/ 116 h 122"/>
                  <a:gd name="T34" fmla="*/ 6 w 88"/>
                  <a:gd name="T35" fmla="*/ 121 h 122"/>
                  <a:gd name="T36" fmla="*/ 13 w 88"/>
                  <a:gd name="T37" fmla="*/ 122 h 122"/>
                  <a:gd name="T38" fmla="*/ 19 w 88"/>
                  <a:gd name="T39" fmla="*/ 122 h 122"/>
                  <a:gd name="T40" fmla="*/ 24 w 88"/>
                  <a:gd name="T41" fmla="*/ 119 h 122"/>
                  <a:gd name="T42" fmla="*/ 29 w 88"/>
                  <a:gd name="T43" fmla="*/ 116 h 122"/>
                  <a:gd name="T44" fmla="*/ 29 w 88"/>
                  <a:gd name="T45"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22">
                    <a:moveTo>
                      <a:pt x="29" y="116"/>
                    </a:moveTo>
                    <a:lnTo>
                      <a:pt x="84" y="25"/>
                    </a:lnTo>
                    <a:lnTo>
                      <a:pt x="84" y="25"/>
                    </a:lnTo>
                    <a:lnTo>
                      <a:pt x="88" y="18"/>
                    </a:lnTo>
                    <a:lnTo>
                      <a:pt x="88" y="11"/>
                    </a:lnTo>
                    <a:lnTo>
                      <a:pt x="84" y="7"/>
                    </a:lnTo>
                    <a:lnTo>
                      <a:pt x="80" y="3"/>
                    </a:lnTo>
                    <a:lnTo>
                      <a:pt x="75" y="0"/>
                    </a:lnTo>
                    <a:lnTo>
                      <a:pt x="68" y="0"/>
                    </a:lnTo>
                    <a:lnTo>
                      <a:pt x="63" y="3"/>
                    </a:lnTo>
                    <a:lnTo>
                      <a:pt x="58" y="8"/>
                    </a:lnTo>
                    <a:lnTo>
                      <a:pt x="58" y="8"/>
                    </a:lnTo>
                    <a:lnTo>
                      <a:pt x="1" y="98"/>
                    </a:lnTo>
                    <a:lnTo>
                      <a:pt x="1" y="98"/>
                    </a:lnTo>
                    <a:lnTo>
                      <a:pt x="0" y="104"/>
                    </a:lnTo>
                    <a:lnTo>
                      <a:pt x="0" y="111"/>
                    </a:lnTo>
                    <a:lnTo>
                      <a:pt x="1" y="116"/>
                    </a:lnTo>
                    <a:lnTo>
                      <a:pt x="6" y="121"/>
                    </a:lnTo>
                    <a:lnTo>
                      <a:pt x="13" y="122"/>
                    </a:lnTo>
                    <a:lnTo>
                      <a:pt x="19" y="122"/>
                    </a:lnTo>
                    <a:lnTo>
                      <a:pt x="24" y="119"/>
                    </a:lnTo>
                    <a:lnTo>
                      <a:pt x="29" y="116"/>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27"/>
              <p:cNvSpPr>
                <a:spLocks/>
              </p:cNvSpPr>
              <p:nvPr/>
            </p:nvSpPr>
            <p:spPr bwMode="auto">
              <a:xfrm>
                <a:off x="7421140" y="1085849"/>
                <a:ext cx="115887" cy="193675"/>
              </a:xfrm>
              <a:custGeom>
                <a:avLst/>
                <a:gdLst>
                  <a:gd name="T0" fmla="*/ 71 w 73"/>
                  <a:gd name="T1" fmla="*/ 99 h 122"/>
                  <a:gd name="T2" fmla="*/ 29 w 73"/>
                  <a:gd name="T3" fmla="*/ 8 h 122"/>
                  <a:gd name="T4" fmla="*/ 29 w 73"/>
                  <a:gd name="T5" fmla="*/ 8 h 122"/>
                  <a:gd name="T6" fmla="*/ 26 w 73"/>
                  <a:gd name="T7" fmla="*/ 3 h 122"/>
                  <a:gd name="T8" fmla="*/ 21 w 73"/>
                  <a:gd name="T9" fmla="*/ 2 h 122"/>
                  <a:gd name="T10" fmla="*/ 14 w 73"/>
                  <a:gd name="T11" fmla="*/ 0 h 122"/>
                  <a:gd name="T12" fmla="*/ 10 w 73"/>
                  <a:gd name="T13" fmla="*/ 2 h 122"/>
                  <a:gd name="T14" fmla="*/ 5 w 73"/>
                  <a:gd name="T15" fmla="*/ 5 h 122"/>
                  <a:gd name="T16" fmla="*/ 1 w 73"/>
                  <a:gd name="T17" fmla="*/ 10 h 122"/>
                  <a:gd name="T18" fmla="*/ 0 w 73"/>
                  <a:gd name="T19" fmla="*/ 16 h 122"/>
                  <a:gd name="T20" fmla="*/ 1 w 73"/>
                  <a:gd name="T21" fmla="*/ 21 h 122"/>
                  <a:gd name="T22" fmla="*/ 1 w 73"/>
                  <a:gd name="T23" fmla="*/ 21 h 122"/>
                  <a:gd name="T24" fmla="*/ 44 w 73"/>
                  <a:gd name="T25" fmla="*/ 112 h 122"/>
                  <a:gd name="T26" fmla="*/ 44 w 73"/>
                  <a:gd name="T27" fmla="*/ 112 h 122"/>
                  <a:gd name="T28" fmla="*/ 47 w 73"/>
                  <a:gd name="T29" fmla="*/ 117 h 122"/>
                  <a:gd name="T30" fmla="*/ 52 w 73"/>
                  <a:gd name="T31" fmla="*/ 120 h 122"/>
                  <a:gd name="T32" fmla="*/ 57 w 73"/>
                  <a:gd name="T33" fmla="*/ 122 h 122"/>
                  <a:gd name="T34" fmla="*/ 63 w 73"/>
                  <a:gd name="T35" fmla="*/ 120 h 122"/>
                  <a:gd name="T36" fmla="*/ 68 w 73"/>
                  <a:gd name="T37" fmla="*/ 116 h 122"/>
                  <a:gd name="T38" fmla="*/ 71 w 73"/>
                  <a:gd name="T39" fmla="*/ 111 h 122"/>
                  <a:gd name="T40" fmla="*/ 73 w 73"/>
                  <a:gd name="T41" fmla="*/ 106 h 122"/>
                  <a:gd name="T42" fmla="*/ 71 w 73"/>
                  <a:gd name="T43" fmla="*/ 99 h 122"/>
                  <a:gd name="T44" fmla="*/ 71 w 73"/>
                  <a:gd name="T45" fmla="*/ 9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122">
                    <a:moveTo>
                      <a:pt x="71" y="99"/>
                    </a:moveTo>
                    <a:lnTo>
                      <a:pt x="29" y="8"/>
                    </a:lnTo>
                    <a:lnTo>
                      <a:pt x="29" y="8"/>
                    </a:lnTo>
                    <a:lnTo>
                      <a:pt x="26" y="3"/>
                    </a:lnTo>
                    <a:lnTo>
                      <a:pt x="21" y="2"/>
                    </a:lnTo>
                    <a:lnTo>
                      <a:pt x="14" y="0"/>
                    </a:lnTo>
                    <a:lnTo>
                      <a:pt x="10" y="2"/>
                    </a:lnTo>
                    <a:lnTo>
                      <a:pt x="5" y="5"/>
                    </a:lnTo>
                    <a:lnTo>
                      <a:pt x="1" y="10"/>
                    </a:lnTo>
                    <a:lnTo>
                      <a:pt x="0" y="16"/>
                    </a:lnTo>
                    <a:lnTo>
                      <a:pt x="1" y="21"/>
                    </a:lnTo>
                    <a:lnTo>
                      <a:pt x="1" y="21"/>
                    </a:lnTo>
                    <a:lnTo>
                      <a:pt x="44" y="112"/>
                    </a:lnTo>
                    <a:lnTo>
                      <a:pt x="44" y="112"/>
                    </a:lnTo>
                    <a:lnTo>
                      <a:pt x="47" y="117"/>
                    </a:lnTo>
                    <a:lnTo>
                      <a:pt x="52" y="120"/>
                    </a:lnTo>
                    <a:lnTo>
                      <a:pt x="57" y="122"/>
                    </a:lnTo>
                    <a:lnTo>
                      <a:pt x="63" y="120"/>
                    </a:lnTo>
                    <a:lnTo>
                      <a:pt x="68" y="116"/>
                    </a:lnTo>
                    <a:lnTo>
                      <a:pt x="71" y="111"/>
                    </a:lnTo>
                    <a:lnTo>
                      <a:pt x="73" y="106"/>
                    </a:lnTo>
                    <a:lnTo>
                      <a:pt x="71" y="99"/>
                    </a:lnTo>
                    <a:lnTo>
                      <a:pt x="71"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50" name="TextBox 49"/>
            <p:cNvSpPr txBox="1"/>
            <p:nvPr/>
          </p:nvSpPr>
          <p:spPr>
            <a:xfrm>
              <a:off x="6660232" y="4956368"/>
              <a:ext cx="1271906" cy="707886"/>
            </a:xfrm>
            <a:prstGeom prst="rect">
              <a:avLst/>
            </a:prstGeom>
            <a:noFill/>
          </p:spPr>
          <p:txBody>
            <a:bodyPr wrap="square" rtlCol="0">
              <a:spAutoFit/>
            </a:bodyPr>
            <a:lstStyle/>
            <a:p>
              <a:r>
                <a:rPr lang="zh-CN" altLang="en-US" sz="2000" b="1" dirty="0" smtClean="0">
                  <a:solidFill>
                    <a:prstClr val="black"/>
                  </a:solidFill>
                </a:rPr>
                <a:t>系统实现</a:t>
              </a:r>
              <a:endParaRPr lang="en-US" altLang="zh-CN" sz="2000" b="1" dirty="0" smtClean="0">
                <a:solidFill>
                  <a:prstClr val="black"/>
                </a:solidFill>
              </a:endParaRPr>
            </a:p>
            <a:p>
              <a:r>
                <a:rPr lang="zh-CN" altLang="en-US" sz="2000" b="1" dirty="0" smtClean="0">
                  <a:solidFill>
                    <a:prstClr val="black"/>
                  </a:solidFill>
                </a:rPr>
                <a:t>（代码）</a:t>
              </a:r>
              <a:endParaRPr lang="zh-CN" altLang="en-US" sz="2000" b="1" dirty="0">
                <a:solidFill>
                  <a:prstClr val="black"/>
                </a:solidFill>
              </a:endParaRPr>
            </a:p>
          </p:txBody>
        </p:sp>
      </p:grpSp>
      <p:sp>
        <p:nvSpPr>
          <p:cNvPr id="52" name="标题 1"/>
          <p:cNvSpPr>
            <a:spLocks noGrp="1"/>
          </p:cNvSpPr>
          <p:nvPr>
            <p:ph type="title"/>
          </p:nvPr>
        </p:nvSpPr>
        <p:spPr>
          <a:xfrm>
            <a:off x="457200" y="274638"/>
            <a:ext cx="8229600" cy="1143000"/>
          </a:xfrm>
        </p:spPr>
        <p:txBody>
          <a:bodyPr/>
          <a:lstStyle/>
          <a:p>
            <a:r>
              <a:rPr lang="zh-CN" altLang="en-US" b="1" dirty="0" smtClean="0"/>
              <a:t>操作系统验证：程序精化验证</a:t>
            </a:r>
            <a:endParaRPr lang="zh-CN" altLang="en-US" b="1" dirty="0"/>
          </a:p>
        </p:txBody>
      </p:sp>
      <p:sp>
        <p:nvSpPr>
          <p:cNvPr id="53" name="矩形 52"/>
          <p:cNvSpPr/>
          <p:nvPr/>
        </p:nvSpPr>
        <p:spPr>
          <a:xfrm>
            <a:off x="4644008" y="1484784"/>
            <a:ext cx="3456384"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2835040" y="2166127"/>
            <a:ext cx="1721547" cy="502514"/>
            <a:chOff x="2835040" y="2166127"/>
            <a:chExt cx="1721547" cy="502514"/>
          </a:xfrm>
        </p:grpSpPr>
        <p:sp>
          <p:nvSpPr>
            <p:cNvPr id="54" name="右箭头 53"/>
            <p:cNvSpPr/>
            <p:nvPr/>
          </p:nvSpPr>
          <p:spPr>
            <a:xfrm rot="20634629">
              <a:off x="2835040" y="2488599"/>
              <a:ext cx="1721547" cy="180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TextBox 54"/>
            <p:cNvSpPr txBox="1"/>
            <p:nvPr/>
          </p:nvSpPr>
          <p:spPr>
            <a:xfrm rot="20595473">
              <a:off x="2891910" y="2166127"/>
              <a:ext cx="1289756" cy="400110"/>
            </a:xfrm>
            <a:prstGeom prst="rect">
              <a:avLst/>
            </a:prstGeom>
            <a:noFill/>
          </p:spPr>
          <p:txBody>
            <a:bodyPr wrap="square" rtlCol="0">
              <a:spAutoFit/>
            </a:bodyPr>
            <a:lstStyle/>
            <a:p>
              <a:r>
                <a:rPr lang="zh-CN" altLang="en-US" sz="2000" b="1" dirty="0" smtClean="0">
                  <a:solidFill>
                    <a:prstClr val="black"/>
                  </a:solidFill>
                </a:rPr>
                <a:t>系统调用</a:t>
              </a:r>
              <a:endParaRPr lang="zh-CN" altLang="en-US" sz="2000" b="1" dirty="0">
                <a:solidFill>
                  <a:prstClr val="black"/>
                </a:solidFill>
              </a:endParaRPr>
            </a:p>
          </p:txBody>
        </p:sp>
      </p:grpSp>
      <p:grpSp>
        <p:nvGrpSpPr>
          <p:cNvPr id="6" name="组合 5"/>
          <p:cNvGrpSpPr/>
          <p:nvPr/>
        </p:nvGrpSpPr>
        <p:grpSpPr>
          <a:xfrm>
            <a:off x="2760580" y="4070220"/>
            <a:ext cx="1826897" cy="495585"/>
            <a:chOff x="2760580" y="4070220"/>
            <a:chExt cx="1826897" cy="495585"/>
          </a:xfrm>
        </p:grpSpPr>
        <p:sp>
          <p:nvSpPr>
            <p:cNvPr id="58" name="右箭头 57"/>
            <p:cNvSpPr/>
            <p:nvPr/>
          </p:nvSpPr>
          <p:spPr>
            <a:xfrm rot="1155337">
              <a:off x="2760580" y="4070220"/>
              <a:ext cx="1826897" cy="194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TextBox 59"/>
            <p:cNvSpPr txBox="1"/>
            <p:nvPr/>
          </p:nvSpPr>
          <p:spPr>
            <a:xfrm rot="1349584">
              <a:off x="2943293" y="4165695"/>
              <a:ext cx="1289756" cy="400110"/>
            </a:xfrm>
            <a:prstGeom prst="rect">
              <a:avLst/>
            </a:prstGeom>
            <a:noFill/>
          </p:spPr>
          <p:txBody>
            <a:bodyPr wrap="square" rtlCol="0">
              <a:spAutoFit/>
            </a:bodyPr>
            <a:lstStyle/>
            <a:p>
              <a:r>
                <a:rPr lang="zh-CN" altLang="en-US" sz="2000" b="1" dirty="0" smtClean="0">
                  <a:solidFill>
                    <a:prstClr val="black"/>
                  </a:solidFill>
                </a:rPr>
                <a:t>系统调用</a:t>
              </a:r>
              <a:endParaRPr lang="zh-CN" altLang="en-US" sz="2000" b="1" dirty="0">
                <a:solidFill>
                  <a:prstClr val="black"/>
                </a:solidFill>
              </a:endParaRPr>
            </a:p>
          </p:txBody>
        </p:sp>
      </p:grpSp>
      <p:sp>
        <p:nvSpPr>
          <p:cNvPr id="45" name="TextBox 44"/>
          <p:cNvSpPr txBox="1"/>
          <p:nvPr/>
        </p:nvSpPr>
        <p:spPr>
          <a:xfrm rot="5400000">
            <a:off x="3416412" y="3017780"/>
            <a:ext cx="558800" cy="830997"/>
          </a:xfrm>
          <a:prstGeom prst="rect">
            <a:avLst/>
          </a:prstGeom>
          <a:noFill/>
        </p:spPr>
        <p:txBody>
          <a:bodyPr wrap="square" rtlCol="0">
            <a:spAutoFit/>
          </a:bodyPr>
          <a:lstStyle/>
          <a:p>
            <a:r>
              <a:rPr lang="en-US" altLang="zh-CN" sz="4800" b="1" dirty="0" smtClean="0">
                <a:solidFill>
                  <a:srgbClr val="C00000"/>
                </a:solidFill>
                <a:sym typeface="Symbol"/>
              </a:rPr>
              <a:t></a:t>
            </a:r>
            <a:endParaRPr lang="zh-CN" altLang="en-US" sz="4800" b="1" dirty="0">
              <a:solidFill>
                <a:srgbClr val="C00000"/>
              </a:solidFill>
            </a:endParaRPr>
          </a:p>
        </p:txBody>
      </p:sp>
      <p:sp>
        <p:nvSpPr>
          <p:cNvPr id="3" name="圆角矩形标注 2"/>
          <p:cNvSpPr/>
          <p:nvPr/>
        </p:nvSpPr>
        <p:spPr>
          <a:xfrm>
            <a:off x="403452" y="5019840"/>
            <a:ext cx="3016744" cy="938172"/>
          </a:xfrm>
          <a:prstGeom prst="wedgeRoundRectCallout">
            <a:avLst>
              <a:gd name="adj1" fmla="val 54324"/>
              <a:gd name="adj2" fmla="val -16689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black"/>
                </a:solidFill>
              </a:rPr>
              <a:t>精化：底层行为是高层行为的</a:t>
            </a:r>
            <a:r>
              <a:rPr lang="zh-CN" altLang="en-US" sz="2400" b="1" dirty="0" smtClean="0">
                <a:solidFill>
                  <a:srgbClr val="FF0000"/>
                </a:solidFill>
              </a:rPr>
              <a:t>子集</a:t>
            </a:r>
            <a:endParaRPr lang="zh-CN" altLang="en-US" sz="2400" b="1" dirty="0">
              <a:solidFill>
                <a:srgbClr val="FF0000"/>
              </a:solidFill>
            </a:endParaRPr>
          </a:p>
        </p:txBody>
      </p:sp>
      <p:sp>
        <p:nvSpPr>
          <p:cNvPr id="2" name="文本框 1"/>
          <p:cNvSpPr txBox="1"/>
          <p:nvPr/>
        </p:nvSpPr>
        <p:spPr>
          <a:xfrm>
            <a:off x="574368" y="6255316"/>
            <a:ext cx="5058898" cy="400110"/>
          </a:xfrm>
          <a:prstGeom prst="rect">
            <a:avLst/>
          </a:prstGeom>
          <a:noFill/>
        </p:spPr>
        <p:txBody>
          <a:bodyPr wrap="square" rtlCol="0">
            <a:spAutoFit/>
          </a:bodyPr>
          <a:lstStyle/>
          <a:p>
            <a:r>
              <a:rPr lang="zh-CN" altLang="en-US" sz="2000" b="1" dirty="0" smtClean="0">
                <a:solidFill>
                  <a:prstClr val="black"/>
                </a:solidFill>
              </a:rPr>
              <a:t>即：底层不会产生高层没有预料到的行为</a:t>
            </a:r>
            <a:endParaRPr lang="zh-CN" altLang="en-US" sz="2000" b="1" dirty="0">
              <a:solidFill>
                <a:prstClr val="black"/>
              </a:solidFill>
            </a:endParaRPr>
          </a:p>
        </p:txBody>
      </p:sp>
      <p:sp>
        <p:nvSpPr>
          <p:cNvPr id="46" name="TextBox 48"/>
          <p:cNvSpPr txBox="1">
            <a:spLocks noChangeArrowheads="1"/>
          </p:cNvSpPr>
          <p:nvPr/>
        </p:nvSpPr>
        <p:spPr bwMode="auto">
          <a:xfrm>
            <a:off x="5496719" y="6308725"/>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CN" altLang="en-US" sz="2000" b="1" dirty="0" smtClean="0">
                <a:ea typeface="宋体" panose="02010600030101010101" pitchFamily="2" charset="-122"/>
              </a:rPr>
              <a:t>系统</a:t>
            </a:r>
            <a:r>
              <a:rPr lang="en-US" altLang="zh-CN" sz="2000" b="1" dirty="0" smtClean="0">
                <a:ea typeface="宋体" panose="02010600030101010101" pitchFamily="2" charset="-122"/>
              </a:rPr>
              <a:t>API</a:t>
            </a:r>
            <a:endParaRPr lang="zh-CN" altLang="en-US" sz="2000" b="1" dirty="0">
              <a:ea typeface="宋体" panose="02010600030101010101" pitchFamily="2" charset="-122"/>
            </a:endParaRPr>
          </a:p>
        </p:txBody>
      </p:sp>
    </p:spTree>
    <p:custDataLst>
      <p:tags r:id="rId1"/>
    </p:custDataLst>
    <p:extLst>
      <p:ext uri="{BB962C8B-B14F-4D97-AF65-F5344CB8AC3E}">
        <p14:creationId xmlns:p14="http://schemas.microsoft.com/office/powerpoint/2010/main" val="1040264258"/>
      </p:ext>
    </p:extLst>
  </p:cSld>
  <p:clrMapOvr>
    <a:masterClrMapping/>
  </p:clrMapOvr>
  <mc:AlternateContent xmlns:mc="http://schemas.openxmlformats.org/markup-compatibility/2006" xmlns:p14="http://schemas.microsoft.com/office/powerpoint/2010/main">
    <mc:Choice Requires="p14">
      <p:transition spd="slow" p14:dur="2000" advTm="74253"/>
    </mc:Choice>
    <mc:Fallback xmlns="">
      <p:transition spd="slow" advTm="742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altLang="zh-CN" sz="3600" b="1" dirty="0" err="1" smtClean="0"/>
              <a:t>Stuxnet</a:t>
            </a:r>
            <a:r>
              <a:rPr lang="zh-CN" altLang="en-US" sz="3600" b="1" dirty="0" smtClean="0"/>
              <a:t>蠕虫病毒</a:t>
            </a:r>
            <a:endParaRPr lang="en-US" altLang="zh-CN" sz="3600" b="1" dirty="0" smtClean="0"/>
          </a:p>
        </p:txBody>
      </p:sp>
      <p:pic>
        <p:nvPicPr>
          <p:cNvPr id="11269" name="Picture 4" descr="a2-micro-shortrun-longrun-production_clip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59416"/>
            <a:ext cx="43243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5"/>
          <p:cNvSpPr txBox="1">
            <a:spLocks noChangeArrowheads="1"/>
          </p:cNvSpPr>
          <p:nvPr/>
        </p:nvSpPr>
        <p:spPr bwMode="auto">
          <a:xfrm>
            <a:off x="395536" y="1788779"/>
            <a:ext cx="381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sz="2800" b="1" dirty="0" smtClean="0">
                <a:solidFill>
                  <a:prstClr val="black"/>
                </a:solidFill>
              </a:rPr>
              <a:t>2010</a:t>
            </a:r>
            <a:r>
              <a:rPr lang="zh-CN" altLang="en-US" sz="2800" b="1" dirty="0" smtClean="0">
                <a:solidFill>
                  <a:prstClr val="black"/>
                </a:solidFill>
              </a:rPr>
              <a:t>年</a:t>
            </a:r>
            <a:r>
              <a:rPr lang="en-US" altLang="zh-CN" sz="2800" b="1" dirty="0" err="1" smtClean="0">
                <a:solidFill>
                  <a:prstClr val="black"/>
                </a:solidFill>
              </a:rPr>
              <a:t>Stuxnet</a:t>
            </a:r>
            <a:r>
              <a:rPr lang="zh-CN" altLang="en-US" sz="2800" b="1" dirty="0" smtClean="0">
                <a:solidFill>
                  <a:prstClr val="black"/>
                </a:solidFill>
              </a:rPr>
              <a:t>病毒对伊朗核电站的攻击</a:t>
            </a:r>
            <a:endParaRPr lang="en-US" altLang="zh-CN" sz="2800" b="1" dirty="0">
              <a:solidFill>
                <a:prstClr val="black"/>
              </a:solidFill>
            </a:endParaRPr>
          </a:p>
        </p:txBody>
      </p:sp>
      <p:sp>
        <p:nvSpPr>
          <p:cNvPr id="11271" name="Text Box 6"/>
          <p:cNvSpPr txBox="1">
            <a:spLocks noChangeArrowheads="1"/>
          </p:cNvSpPr>
          <p:nvPr/>
        </p:nvSpPr>
        <p:spPr bwMode="auto">
          <a:xfrm>
            <a:off x="395536" y="3592843"/>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2400" b="1" dirty="0" smtClean="0">
                <a:solidFill>
                  <a:prstClr val="black"/>
                </a:solidFill>
              </a:rPr>
              <a:t>利用了</a:t>
            </a:r>
            <a:r>
              <a:rPr lang="en-US" altLang="zh-CN" sz="2400" b="1" dirty="0" smtClean="0">
                <a:solidFill>
                  <a:prstClr val="black"/>
                </a:solidFill>
              </a:rPr>
              <a:t>Windows</a:t>
            </a:r>
            <a:r>
              <a:rPr lang="zh-CN" altLang="en-US" sz="2400" b="1" dirty="0" smtClean="0">
                <a:solidFill>
                  <a:prstClr val="black"/>
                </a:solidFill>
              </a:rPr>
              <a:t>系统的</a:t>
            </a:r>
            <a:r>
              <a:rPr lang="en-US" altLang="zh-CN" sz="2400" b="1" dirty="0" smtClean="0">
                <a:solidFill>
                  <a:prstClr val="black"/>
                </a:solidFill>
              </a:rPr>
              <a:t>4</a:t>
            </a:r>
            <a:r>
              <a:rPr lang="zh-CN" altLang="en-US" sz="2400" b="1" dirty="0" smtClean="0">
                <a:solidFill>
                  <a:prstClr val="black"/>
                </a:solidFill>
              </a:rPr>
              <a:t>个</a:t>
            </a:r>
            <a:r>
              <a:rPr lang="en-US" altLang="zh-CN" sz="2400" b="1" dirty="0" smtClean="0">
                <a:solidFill>
                  <a:prstClr val="black"/>
                </a:solidFill>
              </a:rPr>
              <a:t>zero-day</a:t>
            </a:r>
            <a:r>
              <a:rPr lang="zh-CN" altLang="en-US" sz="2400" b="1" dirty="0" smtClean="0">
                <a:solidFill>
                  <a:prstClr val="black"/>
                </a:solidFill>
              </a:rPr>
              <a:t>安全漏洞</a:t>
            </a:r>
            <a:endParaRPr lang="en-US" altLang="zh-CN" sz="2400" b="1" dirty="0">
              <a:solidFill>
                <a:prstClr val="black"/>
              </a:solidFill>
            </a:endParaRPr>
          </a:p>
        </p:txBody>
      </p:sp>
      <p:grpSp>
        <p:nvGrpSpPr>
          <p:cNvPr id="6" name="组合 5"/>
          <p:cNvGrpSpPr/>
          <p:nvPr/>
        </p:nvGrpSpPr>
        <p:grpSpPr>
          <a:xfrm>
            <a:off x="395536" y="4799601"/>
            <a:ext cx="8333794" cy="2033179"/>
            <a:chOff x="395536" y="4799601"/>
            <a:chExt cx="8333794" cy="2033179"/>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799601"/>
              <a:ext cx="5730370" cy="1933161"/>
            </a:xfrm>
            <a:prstGeom prst="rect">
              <a:avLst/>
            </a:prstGeom>
          </p:spPr>
        </p:pic>
        <p:sp>
          <p:nvSpPr>
            <p:cNvPr id="3" name="矩形 2"/>
            <p:cNvSpPr/>
            <p:nvPr/>
          </p:nvSpPr>
          <p:spPr>
            <a:xfrm>
              <a:off x="395536" y="6555781"/>
              <a:ext cx="8333794" cy="276999"/>
            </a:xfrm>
            <a:prstGeom prst="rect">
              <a:avLst/>
            </a:prstGeom>
            <a:solidFill>
              <a:schemeClr val="bg1"/>
            </a:solidFill>
          </p:spPr>
          <p:txBody>
            <a:bodyPr wrap="square">
              <a:spAutoFit/>
            </a:bodyPr>
            <a:lstStyle/>
            <a:p>
              <a:r>
                <a:rPr lang="zh-CN" altLang="en-US" sz="1200" dirty="0">
                  <a:solidFill>
                    <a:srgbClr val="FF0000"/>
                  </a:solidFill>
                </a:rPr>
                <a:t>https://arstechnica.com/information-technology/2017/04/windows-bug-used-to-spread-stuxnet-remains-worlds-most-exploited/</a:t>
              </a:r>
            </a:p>
          </p:txBody>
        </p:sp>
        <p:sp>
          <p:nvSpPr>
            <p:cNvPr id="5" name="圆角矩形标注 4"/>
            <p:cNvSpPr/>
            <p:nvPr/>
          </p:nvSpPr>
          <p:spPr>
            <a:xfrm>
              <a:off x="6570920" y="5534247"/>
              <a:ext cx="1844750" cy="611372"/>
            </a:xfrm>
            <a:prstGeom prst="wedgeRoundRectCallout">
              <a:avLst>
                <a:gd name="adj1" fmla="val -67029"/>
                <a:gd name="adj2" fmla="val 77180"/>
                <a:gd name="adj3" fmla="val 16667"/>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报道时间：</a:t>
              </a:r>
              <a:r>
                <a:rPr lang="en-US" altLang="zh-CN" b="1" dirty="0" smtClean="0"/>
                <a:t/>
              </a:r>
              <a:br>
                <a:rPr lang="en-US" altLang="zh-CN" b="1" dirty="0" smtClean="0"/>
              </a:br>
              <a:r>
                <a:rPr lang="en-US" altLang="zh-CN" b="1" dirty="0" smtClean="0"/>
                <a:t>2017</a:t>
              </a:r>
              <a:r>
                <a:rPr lang="zh-CN" altLang="en-US" b="1" dirty="0" smtClean="0"/>
                <a:t>年</a:t>
              </a:r>
              <a:r>
                <a:rPr lang="en-US" altLang="zh-CN" b="1" dirty="0" smtClean="0"/>
                <a:t>4</a:t>
              </a:r>
              <a:r>
                <a:rPr lang="zh-CN" altLang="en-US" b="1" dirty="0" smtClean="0"/>
                <a:t>月</a:t>
              </a:r>
              <a:endParaRPr lang="zh-CN" altLang="en-US" b="1" dirty="0"/>
            </a:p>
          </p:txBody>
        </p:sp>
      </p:grpSp>
    </p:spTree>
    <p:custDataLst>
      <p:tags r:id="rId1"/>
    </p:custDataLst>
    <p:extLst>
      <p:ext uri="{BB962C8B-B14F-4D97-AF65-F5344CB8AC3E}">
        <p14:creationId xmlns:p14="http://schemas.microsoft.com/office/powerpoint/2010/main" val="544185516"/>
      </p:ext>
    </p:extLst>
  </p:cSld>
  <p:clrMapOvr>
    <a:masterClrMapping/>
  </p:clrMapOvr>
  <mc:AlternateContent xmlns:mc="http://schemas.openxmlformats.org/markup-compatibility/2006">
    <mc:Choice xmlns:p14="http://schemas.microsoft.com/office/powerpoint/2010/main" Requires="p14">
      <p:transition spd="slow" p14:dur="2000" advTm="37022"/>
    </mc:Choice>
    <mc:Fallback>
      <p:transition spd="slow" advTm="37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67111" y="547514"/>
            <a:ext cx="982662" cy="1657350"/>
            <a:chOff x="1322685" y="1420812"/>
            <a:chExt cx="982662" cy="1657350"/>
          </a:xfrm>
        </p:grpSpPr>
        <p:sp>
          <p:nvSpPr>
            <p:cNvPr id="5" name="Freeform 16"/>
            <p:cNvSpPr>
              <a:spLocks/>
            </p:cNvSpPr>
            <p:nvPr/>
          </p:nvSpPr>
          <p:spPr bwMode="auto">
            <a:xfrm>
              <a:off x="1322685" y="1420812"/>
              <a:ext cx="982662" cy="1657350"/>
            </a:xfrm>
            <a:custGeom>
              <a:avLst/>
              <a:gdLst>
                <a:gd name="T0" fmla="*/ 593 w 619"/>
                <a:gd name="T1" fmla="*/ 638 h 1044"/>
                <a:gd name="T2" fmla="*/ 573 w 619"/>
                <a:gd name="T3" fmla="*/ 629 h 1044"/>
                <a:gd name="T4" fmla="*/ 554 w 619"/>
                <a:gd name="T5" fmla="*/ 624 h 1044"/>
                <a:gd name="T6" fmla="*/ 529 w 619"/>
                <a:gd name="T7" fmla="*/ 625 h 1044"/>
                <a:gd name="T8" fmla="*/ 503 w 619"/>
                <a:gd name="T9" fmla="*/ 637 h 1044"/>
                <a:gd name="T10" fmla="*/ 480 w 619"/>
                <a:gd name="T11" fmla="*/ 658 h 1044"/>
                <a:gd name="T12" fmla="*/ 461 w 619"/>
                <a:gd name="T13" fmla="*/ 668 h 1044"/>
                <a:gd name="T14" fmla="*/ 443 w 619"/>
                <a:gd name="T15" fmla="*/ 664 h 1044"/>
                <a:gd name="T16" fmla="*/ 415 w 619"/>
                <a:gd name="T17" fmla="*/ 633 h 1044"/>
                <a:gd name="T18" fmla="*/ 392 w 619"/>
                <a:gd name="T19" fmla="*/ 541 h 1044"/>
                <a:gd name="T20" fmla="*/ 415 w 619"/>
                <a:gd name="T21" fmla="*/ 449 h 1044"/>
                <a:gd name="T22" fmla="*/ 443 w 619"/>
                <a:gd name="T23" fmla="*/ 418 h 1044"/>
                <a:gd name="T24" fmla="*/ 461 w 619"/>
                <a:gd name="T25" fmla="*/ 415 h 1044"/>
                <a:gd name="T26" fmla="*/ 480 w 619"/>
                <a:gd name="T27" fmla="*/ 427 h 1044"/>
                <a:gd name="T28" fmla="*/ 503 w 619"/>
                <a:gd name="T29" fmla="*/ 446 h 1044"/>
                <a:gd name="T30" fmla="*/ 529 w 619"/>
                <a:gd name="T31" fmla="*/ 458 h 1044"/>
                <a:gd name="T32" fmla="*/ 555 w 619"/>
                <a:gd name="T33" fmla="*/ 459 h 1044"/>
                <a:gd name="T34" fmla="*/ 581 w 619"/>
                <a:gd name="T35" fmla="*/ 451 h 1044"/>
                <a:gd name="T36" fmla="*/ 604 w 619"/>
                <a:gd name="T37" fmla="*/ 436 h 1044"/>
                <a:gd name="T38" fmla="*/ 619 w 619"/>
                <a:gd name="T39" fmla="*/ 226 h 1044"/>
                <a:gd name="T40" fmla="*/ 456 w 619"/>
                <a:gd name="T41" fmla="*/ 215 h 1044"/>
                <a:gd name="T42" fmla="*/ 456 w 619"/>
                <a:gd name="T43" fmla="*/ 195 h 1044"/>
                <a:gd name="T44" fmla="*/ 472 w 619"/>
                <a:gd name="T45" fmla="*/ 174 h 1044"/>
                <a:gd name="T46" fmla="*/ 492 w 619"/>
                <a:gd name="T47" fmla="*/ 143 h 1044"/>
                <a:gd name="T48" fmla="*/ 497 w 619"/>
                <a:gd name="T49" fmla="*/ 98 h 1044"/>
                <a:gd name="T50" fmla="*/ 471 w 619"/>
                <a:gd name="T51" fmla="*/ 50 h 1044"/>
                <a:gd name="T52" fmla="*/ 425 w 619"/>
                <a:gd name="T53" fmla="*/ 21 h 1044"/>
                <a:gd name="T54" fmla="*/ 366 w 619"/>
                <a:gd name="T55" fmla="*/ 3 h 1044"/>
                <a:gd name="T56" fmla="*/ 287 w 619"/>
                <a:gd name="T57" fmla="*/ 2 h 1044"/>
                <a:gd name="T58" fmla="*/ 197 w 619"/>
                <a:gd name="T59" fmla="*/ 33 h 1044"/>
                <a:gd name="T60" fmla="*/ 150 w 619"/>
                <a:gd name="T61" fmla="*/ 91 h 1044"/>
                <a:gd name="T62" fmla="*/ 153 w 619"/>
                <a:gd name="T63" fmla="*/ 143 h 1044"/>
                <a:gd name="T64" fmla="*/ 173 w 619"/>
                <a:gd name="T65" fmla="*/ 174 h 1044"/>
                <a:gd name="T66" fmla="*/ 189 w 619"/>
                <a:gd name="T67" fmla="*/ 195 h 1044"/>
                <a:gd name="T68" fmla="*/ 189 w 619"/>
                <a:gd name="T69" fmla="*/ 215 h 1044"/>
                <a:gd name="T70" fmla="*/ 145 w 619"/>
                <a:gd name="T71" fmla="*/ 226 h 1044"/>
                <a:gd name="T72" fmla="*/ 204 w 619"/>
                <a:gd name="T73" fmla="*/ 856 h 1044"/>
                <a:gd name="T74" fmla="*/ 251 w 619"/>
                <a:gd name="T75" fmla="*/ 1044 h 1044"/>
                <a:gd name="T76" fmla="*/ 277 w 619"/>
                <a:gd name="T77" fmla="*/ 1036 h 1044"/>
                <a:gd name="T78" fmla="*/ 280 w 619"/>
                <a:gd name="T79" fmla="*/ 1008 h 1044"/>
                <a:gd name="T80" fmla="*/ 186 w 619"/>
                <a:gd name="T81" fmla="*/ 972 h 1044"/>
                <a:gd name="T82" fmla="*/ 262 w 619"/>
                <a:gd name="T83" fmla="*/ 858 h 1044"/>
                <a:gd name="T84" fmla="*/ 264 w 619"/>
                <a:gd name="T85" fmla="*/ 856 h 1044"/>
                <a:gd name="T86" fmla="*/ 541 w 619"/>
                <a:gd name="T87" fmla="*/ 977 h 1044"/>
                <a:gd name="T88" fmla="*/ 554 w 619"/>
                <a:gd name="T89" fmla="*/ 962 h 1044"/>
                <a:gd name="T90" fmla="*/ 545 w 619"/>
                <a:gd name="T91" fmla="*/ 935 h 1044"/>
                <a:gd name="T92" fmla="*/ 518 w 619"/>
                <a:gd name="T93" fmla="*/ 931 h 1044"/>
                <a:gd name="T94" fmla="*/ 619 w 619"/>
                <a:gd name="T95" fmla="*/ 856 h 1044"/>
                <a:gd name="T96" fmla="*/ 609 w 619"/>
                <a:gd name="T97" fmla="*/ 65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9" h="1044">
                  <a:moveTo>
                    <a:pt x="599" y="642"/>
                  </a:moveTo>
                  <a:lnTo>
                    <a:pt x="599" y="642"/>
                  </a:lnTo>
                  <a:lnTo>
                    <a:pt x="593" y="638"/>
                  </a:lnTo>
                  <a:lnTo>
                    <a:pt x="586" y="633"/>
                  </a:lnTo>
                  <a:lnTo>
                    <a:pt x="580" y="630"/>
                  </a:lnTo>
                  <a:lnTo>
                    <a:pt x="573" y="629"/>
                  </a:lnTo>
                  <a:lnTo>
                    <a:pt x="567" y="627"/>
                  </a:lnTo>
                  <a:lnTo>
                    <a:pt x="560" y="625"/>
                  </a:lnTo>
                  <a:lnTo>
                    <a:pt x="554" y="624"/>
                  </a:lnTo>
                  <a:lnTo>
                    <a:pt x="547" y="624"/>
                  </a:lnTo>
                  <a:lnTo>
                    <a:pt x="537" y="624"/>
                  </a:lnTo>
                  <a:lnTo>
                    <a:pt x="529" y="625"/>
                  </a:lnTo>
                  <a:lnTo>
                    <a:pt x="521" y="629"/>
                  </a:lnTo>
                  <a:lnTo>
                    <a:pt x="511" y="632"/>
                  </a:lnTo>
                  <a:lnTo>
                    <a:pt x="503" y="637"/>
                  </a:lnTo>
                  <a:lnTo>
                    <a:pt x="495" y="643"/>
                  </a:lnTo>
                  <a:lnTo>
                    <a:pt x="488" y="650"/>
                  </a:lnTo>
                  <a:lnTo>
                    <a:pt x="480" y="658"/>
                  </a:lnTo>
                  <a:lnTo>
                    <a:pt x="474" y="663"/>
                  </a:lnTo>
                  <a:lnTo>
                    <a:pt x="467" y="666"/>
                  </a:lnTo>
                  <a:lnTo>
                    <a:pt x="461" y="668"/>
                  </a:lnTo>
                  <a:lnTo>
                    <a:pt x="454" y="668"/>
                  </a:lnTo>
                  <a:lnTo>
                    <a:pt x="448" y="666"/>
                  </a:lnTo>
                  <a:lnTo>
                    <a:pt x="443" y="664"/>
                  </a:lnTo>
                  <a:lnTo>
                    <a:pt x="436" y="659"/>
                  </a:lnTo>
                  <a:lnTo>
                    <a:pt x="430" y="655"/>
                  </a:lnTo>
                  <a:lnTo>
                    <a:pt x="415" y="633"/>
                  </a:lnTo>
                  <a:lnTo>
                    <a:pt x="402" y="607"/>
                  </a:lnTo>
                  <a:lnTo>
                    <a:pt x="396" y="575"/>
                  </a:lnTo>
                  <a:lnTo>
                    <a:pt x="392" y="541"/>
                  </a:lnTo>
                  <a:lnTo>
                    <a:pt x="396" y="506"/>
                  </a:lnTo>
                  <a:lnTo>
                    <a:pt x="402" y="475"/>
                  </a:lnTo>
                  <a:lnTo>
                    <a:pt x="415" y="449"/>
                  </a:lnTo>
                  <a:lnTo>
                    <a:pt x="430" y="428"/>
                  </a:lnTo>
                  <a:lnTo>
                    <a:pt x="436" y="423"/>
                  </a:lnTo>
                  <a:lnTo>
                    <a:pt x="443" y="418"/>
                  </a:lnTo>
                  <a:lnTo>
                    <a:pt x="448" y="417"/>
                  </a:lnTo>
                  <a:lnTo>
                    <a:pt x="454" y="415"/>
                  </a:lnTo>
                  <a:lnTo>
                    <a:pt x="461" y="415"/>
                  </a:lnTo>
                  <a:lnTo>
                    <a:pt x="467" y="418"/>
                  </a:lnTo>
                  <a:lnTo>
                    <a:pt x="474" y="422"/>
                  </a:lnTo>
                  <a:lnTo>
                    <a:pt x="480" y="427"/>
                  </a:lnTo>
                  <a:lnTo>
                    <a:pt x="488" y="435"/>
                  </a:lnTo>
                  <a:lnTo>
                    <a:pt x="495" y="441"/>
                  </a:lnTo>
                  <a:lnTo>
                    <a:pt x="503" y="446"/>
                  </a:lnTo>
                  <a:lnTo>
                    <a:pt x="511" y="451"/>
                  </a:lnTo>
                  <a:lnTo>
                    <a:pt x="521" y="454"/>
                  </a:lnTo>
                  <a:lnTo>
                    <a:pt x="529" y="458"/>
                  </a:lnTo>
                  <a:lnTo>
                    <a:pt x="537" y="459"/>
                  </a:lnTo>
                  <a:lnTo>
                    <a:pt x="547" y="459"/>
                  </a:lnTo>
                  <a:lnTo>
                    <a:pt x="555" y="459"/>
                  </a:lnTo>
                  <a:lnTo>
                    <a:pt x="563" y="458"/>
                  </a:lnTo>
                  <a:lnTo>
                    <a:pt x="573" y="454"/>
                  </a:lnTo>
                  <a:lnTo>
                    <a:pt x="581" y="451"/>
                  </a:lnTo>
                  <a:lnTo>
                    <a:pt x="589" y="448"/>
                  </a:lnTo>
                  <a:lnTo>
                    <a:pt x="598" y="443"/>
                  </a:lnTo>
                  <a:lnTo>
                    <a:pt x="604" y="436"/>
                  </a:lnTo>
                  <a:lnTo>
                    <a:pt x="612" y="430"/>
                  </a:lnTo>
                  <a:lnTo>
                    <a:pt x="619" y="422"/>
                  </a:lnTo>
                  <a:lnTo>
                    <a:pt x="619" y="226"/>
                  </a:lnTo>
                  <a:lnTo>
                    <a:pt x="462" y="226"/>
                  </a:lnTo>
                  <a:lnTo>
                    <a:pt x="459" y="220"/>
                  </a:lnTo>
                  <a:lnTo>
                    <a:pt x="456" y="215"/>
                  </a:lnTo>
                  <a:lnTo>
                    <a:pt x="454" y="210"/>
                  </a:lnTo>
                  <a:lnTo>
                    <a:pt x="454" y="205"/>
                  </a:lnTo>
                  <a:lnTo>
                    <a:pt x="456" y="195"/>
                  </a:lnTo>
                  <a:lnTo>
                    <a:pt x="461" y="187"/>
                  </a:lnTo>
                  <a:lnTo>
                    <a:pt x="466" y="181"/>
                  </a:lnTo>
                  <a:lnTo>
                    <a:pt x="472" y="174"/>
                  </a:lnTo>
                  <a:lnTo>
                    <a:pt x="475" y="171"/>
                  </a:lnTo>
                  <a:lnTo>
                    <a:pt x="485" y="158"/>
                  </a:lnTo>
                  <a:lnTo>
                    <a:pt x="492" y="143"/>
                  </a:lnTo>
                  <a:lnTo>
                    <a:pt x="497" y="129"/>
                  </a:lnTo>
                  <a:lnTo>
                    <a:pt x="498" y="114"/>
                  </a:lnTo>
                  <a:lnTo>
                    <a:pt x="497" y="98"/>
                  </a:lnTo>
                  <a:lnTo>
                    <a:pt x="492" y="81"/>
                  </a:lnTo>
                  <a:lnTo>
                    <a:pt x="482" y="65"/>
                  </a:lnTo>
                  <a:lnTo>
                    <a:pt x="471" y="50"/>
                  </a:lnTo>
                  <a:lnTo>
                    <a:pt x="458" y="39"/>
                  </a:lnTo>
                  <a:lnTo>
                    <a:pt x="443" y="29"/>
                  </a:lnTo>
                  <a:lnTo>
                    <a:pt x="425" y="21"/>
                  </a:lnTo>
                  <a:lnTo>
                    <a:pt x="407" y="13"/>
                  </a:lnTo>
                  <a:lnTo>
                    <a:pt x="388" y="8"/>
                  </a:lnTo>
                  <a:lnTo>
                    <a:pt x="366" y="3"/>
                  </a:lnTo>
                  <a:lnTo>
                    <a:pt x="345" y="2"/>
                  </a:lnTo>
                  <a:lnTo>
                    <a:pt x="322" y="0"/>
                  </a:lnTo>
                  <a:lnTo>
                    <a:pt x="287" y="2"/>
                  </a:lnTo>
                  <a:lnTo>
                    <a:pt x="252" y="8"/>
                  </a:lnTo>
                  <a:lnTo>
                    <a:pt x="223" y="20"/>
                  </a:lnTo>
                  <a:lnTo>
                    <a:pt x="197" y="33"/>
                  </a:lnTo>
                  <a:lnTo>
                    <a:pt x="176" y="50"/>
                  </a:lnTo>
                  <a:lnTo>
                    <a:pt x="160" y="70"/>
                  </a:lnTo>
                  <a:lnTo>
                    <a:pt x="150" y="91"/>
                  </a:lnTo>
                  <a:lnTo>
                    <a:pt x="147" y="114"/>
                  </a:lnTo>
                  <a:lnTo>
                    <a:pt x="148" y="129"/>
                  </a:lnTo>
                  <a:lnTo>
                    <a:pt x="153" y="143"/>
                  </a:lnTo>
                  <a:lnTo>
                    <a:pt x="160" y="158"/>
                  </a:lnTo>
                  <a:lnTo>
                    <a:pt x="169" y="171"/>
                  </a:lnTo>
                  <a:lnTo>
                    <a:pt x="173" y="174"/>
                  </a:lnTo>
                  <a:lnTo>
                    <a:pt x="179" y="181"/>
                  </a:lnTo>
                  <a:lnTo>
                    <a:pt x="184" y="187"/>
                  </a:lnTo>
                  <a:lnTo>
                    <a:pt x="189" y="195"/>
                  </a:lnTo>
                  <a:lnTo>
                    <a:pt x="191" y="205"/>
                  </a:lnTo>
                  <a:lnTo>
                    <a:pt x="191" y="210"/>
                  </a:lnTo>
                  <a:lnTo>
                    <a:pt x="189" y="215"/>
                  </a:lnTo>
                  <a:lnTo>
                    <a:pt x="187" y="220"/>
                  </a:lnTo>
                  <a:lnTo>
                    <a:pt x="184" y="225"/>
                  </a:lnTo>
                  <a:lnTo>
                    <a:pt x="145" y="226"/>
                  </a:lnTo>
                  <a:lnTo>
                    <a:pt x="0" y="226"/>
                  </a:lnTo>
                  <a:lnTo>
                    <a:pt x="0" y="856"/>
                  </a:lnTo>
                  <a:lnTo>
                    <a:pt x="204" y="856"/>
                  </a:lnTo>
                  <a:lnTo>
                    <a:pt x="106" y="1001"/>
                  </a:lnTo>
                  <a:lnTo>
                    <a:pt x="251" y="1044"/>
                  </a:lnTo>
                  <a:lnTo>
                    <a:pt x="251" y="1044"/>
                  </a:lnTo>
                  <a:lnTo>
                    <a:pt x="261" y="1044"/>
                  </a:lnTo>
                  <a:lnTo>
                    <a:pt x="270" y="1042"/>
                  </a:lnTo>
                  <a:lnTo>
                    <a:pt x="277" y="1036"/>
                  </a:lnTo>
                  <a:lnTo>
                    <a:pt x="282" y="1027"/>
                  </a:lnTo>
                  <a:lnTo>
                    <a:pt x="283" y="1018"/>
                  </a:lnTo>
                  <a:lnTo>
                    <a:pt x="280" y="1008"/>
                  </a:lnTo>
                  <a:lnTo>
                    <a:pt x="274" y="1001"/>
                  </a:lnTo>
                  <a:lnTo>
                    <a:pt x="265" y="997"/>
                  </a:lnTo>
                  <a:lnTo>
                    <a:pt x="186" y="972"/>
                  </a:lnTo>
                  <a:lnTo>
                    <a:pt x="262" y="860"/>
                  </a:lnTo>
                  <a:lnTo>
                    <a:pt x="262" y="860"/>
                  </a:lnTo>
                  <a:lnTo>
                    <a:pt x="262" y="858"/>
                  </a:lnTo>
                  <a:lnTo>
                    <a:pt x="262" y="858"/>
                  </a:lnTo>
                  <a:lnTo>
                    <a:pt x="262" y="858"/>
                  </a:lnTo>
                  <a:lnTo>
                    <a:pt x="264" y="856"/>
                  </a:lnTo>
                  <a:lnTo>
                    <a:pt x="345" y="856"/>
                  </a:lnTo>
                  <a:lnTo>
                    <a:pt x="410" y="1044"/>
                  </a:lnTo>
                  <a:lnTo>
                    <a:pt x="541" y="977"/>
                  </a:lnTo>
                  <a:lnTo>
                    <a:pt x="541" y="977"/>
                  </a:lnTo>
                  <a:lnTo>
                    <a:pt x="549" y="970"/>
                  </a:lnTo>
                  <a:lnTo>
                    <a:pt x="554" y="962"/>
                  </a:lnTo>
                  <a:lnTo>
                    <a:pt x="555" y="953"/>
                  </a:lnTo>
                  <a:lnTo>
                    <a:pt x="552" y="943"/>
                  </a:lnTo>
                  <a:lnTo>
                    <a:pt x="545" y="935"/>
                  </a:lnTo>
                  <a:lnTo>
                    <a:pt x="537" y="930"/>
                  </a:lnTo>
                  <a:lnTo>
                    <a:pt x="528" y="928"/>
                  </a:lnTo>
                  <a:lnTo>
                    <a:pt x="518" y="931"/>
                  </a:lnTo>
                  <a:lnTo>
                    <a:pt x="440" y="972"/>
                  </a:lnTo>
                  <a:lnTo>
                    <a:pt x="399" y="856"/>
                  </a:lnTo>
                  <a:lnTo>
                    <a:pt x="619" y="856"/>
                  </a:lnTo>
                  <a:lnTo>
                    <a:pt x="619" y="664"/>
                  </a:lnTo>
                  <a:lnTo>
                    <a:pt x="614" y="658"/>
                  </a:lnTo>
                  <a:lnTo>
                    <a:pt x="609" y="651"/>
                  </a:lnTo>
                  <a:lnTo>
                    <a:pt x="604" y="646"/>
                  </a:lnTo>
                  <a:lnTo>
                    <a:pt x="599"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Freeform 17"/>
            <p:cNvSpPr>
              <a:spLocks/>
            </p:cNvSpPr>
            <p:nvPr/>
          </p:nvSpPr>
          <p:spPr bwMode="auto">
            <a:xfrm>
              <a:off x="1403648" y="1500187"/>
              <a:ext cx="820737" cy="1203325"/>
            </a:xfrm>
            <a:custGeom>
              <a:avLst/>
              <a:gdLst>
                <a:gd name="T0" fmla="*/ 0 w 517"/>
                <a:gd name="T1" fmla="*/ 225 h 758"/>
                <a:gd name="T2" fmla="*/ 164 w 517"/>
                <a:gd name="T3" fmla="*/ 217 h 758"/>
                <a:gd name="T4" fmla="*/ 188 w 517"/>
                <a:gd name="T5" fmla="*/ 171 h 758"/>
                <a:gd name="T6" fmla="*/ 180 w 517"/>
                <a:gd name="T7" fmla="*/ 119 h 758"/>
                <a:gd name="T8" fmla="*/ 148 w 517"/>
                <a:gd name="T9" fmla="*/ 74 h 758"/>
                <a:gd name="T10" fmla="*/ 159 w 517"/>
                <a:gd name="T11" fmla="*/ 36 h 758"/>
                <a:gd name="T12" fmla="*/ 192 w 517"/>
                <a:gd name="T13" fmla="*/ 15 h 758"/>
                <a:gd name="T14" fmla="*/ 237 w 517"/>
                <a:gd name="T15" fmla="*/ 2 h 758"/>
                <a:gd name="T16" fmla="*/ 289 w 517"/>
                <a:gd name="T17" fmla="*/ 0 h 758"/>
                <a:gd name="T18" fmla="*/ 337 w 517"/>
                <a:gd name="T19" fmla="*/ 10 h 758"/>
                <a:gd name="T20" fmla="*/ 374 w 517"/>
                <a:gd name="T21" fmla="*/ 28 h 758"/>
                <a:gd name="T22" fmla="*/ 397 w 517"/>
                <a:gd name="T23" fmla="*/ 61 h 758"/>
                <a:gd name="T24" fmla="*/ 372 w 517"/>
                <a:gd name="T25" fmla="*/ 103 h 758"/>
                <a:gd name="T26" fmla="*/ 353 w 517"/>
                <a:gd name="T27" fmla="*/ 155 h 758"/>
                <a:gd name="T28" fmla="*/ 371 w 517"/>
                <a:gd name="T29" fmla="*/ 204 h 758"/>
                <a:gd name="T30" fmla="*/ 517 w 517"/>
                <a:gd name="T31" fmla="*/ 225 h 758"/>
                <a:gd name="T32" fmla="*/ 507 w 517"/>
                <a:gd name="T33" fmla="*/ 357 h 758"/>
                <a:gd name="T34" fmla="*/ 486 w 517"/>
                <a:gd name="T35" fmla="*/ 357 h 758"/>
                <a:gd name="T36" fmla="*/ 465 w 517"/>
                <a:gd name="T37" fmla="*/ 341 h 758"/>
                <a:gd name="T38" fmla="*/ 450 w 517"/>
                <a:gd name="T39" fmla="*/ 328 h 758"/>
                <a:gd name="T40" fmla="*/ 428 w 517"/>
                <a:gd name="T41" fmla="*/ 318 h 758"/>
                <a:gd name="T42" fmla="*/ 405 w 517"/>
                <a:gd name="T43" fmla="*/ 315 h 758"/>
                <a:gd name="T44" fmla="*/ 341 w 517"/>
                <a:gd name="T45" fmla="*/ 344 h 758"/>
                <a:gd name="T46" fmla="*/ 299 w 517"/>
                <a:gd name="T47" fmla="*/ 422 h 758"/>
                <a:gd name="T48" fmla="*/ 291 w 517"/>
                <a:gd name="T49" fmla="*/ 492 h 758"/>
                <a:gd name="T50" fmla="*/ 293 w 517"/>
                <a:gd name="T51" fmla="*/ 499 h 758"/>
                <a:gd name="T52" fmla="*/ 270 w 517"/>
                <a:gd name="T53" fmla="*/ 509 h 758"/>
                <a:gd name="T54" fmla="*/ 244 w 517"/>
                <a:gd name="T55" fmla="*/ 517 h 758"/>
                <a:gd name="T56" fmla="*/ 218 w 517"/>
                <a:gd name="T57" fmla="*/ 522 h 758"/>
                <a:gd name="T58" fmla="*/ 188 w 517"/>
                <a:gd name="T59" fmla="*/ 523 h 758"/>
                <a:gd name="T60" fmla="*/ 153 w 517"/>
                <a:gd name="T61" fmla="*/ 522 h 758"/>
                <a:gd name="T62" fmla="*/ 120 w 517"/>
                <a:gd name="T63" fmla="*/ 517 h 758"/>
                <a:gd name="T64" fmla="*/ 99 w 517"/>
                <a:gd name="T65" fmla="*/ 510 h 758"/>
                <a:gd name="T66" fmla="*/ 92 w 517"/>
                <a:gd name="T67" fmla="*/ 510 h 758"/>
                <a:gd name="T68" fmla="*/ 66 w 517"/>
                <a:gd name="T69" fmla="*/ 528 h 758"/>
                <a:gd name="T70" fmla="*/ 71 w 517"/>
                <a:gd name="T71" fmla="*/ 554 h 758"/>
                <a:gd name="T72" fmla="*/ 86 w 517"/>
                <a:gd name="T73" fmla="*/ 564 h 758"/>
                <a:gd name="T74" fmla="*/ 120 w 517"/>
                <a:gd name="T75" fmla="*/ 572 h 758"/>
                <a:gd name="T76" fmla="*/ 157 w 517"/>
                <a:gd name="T77" fmla="*/ 577 h 758"/>
                <a:gd name="T78" fmla="*/ 190 w 517"/>
                <a:gd name="T79" fmla="*/ 577 h 758"/>
                <a:gd name="T80" fmla="*/ 213 w 517"/>
                <a:gd name="T81" fmla="*/ 575 h 758"/>
                <a:gd name="T82" fmla="*/ 234 w 517"/>
                <a:gd name="T83" fmla="*/ 574 h 758"/>
                <a:gd name="T84" fmla="*/ 257 w 517"/>
                <a:gd name="T85" fmla="*/ 569 h 758"/>
                <a:gd name="T86" fmla="*/ 278 w 517"/>
                <a:gd name="T87" fmla="*/ 564 h 758"/>
                <a:gd name="T88" fmla="*/ 299 w 517"/>
                <a:gd name="T89" fmla="*/ 556 h 758"/>
                <a:gd name="T90" fmla="*/ 328 w 517"/>
                <a:gd name="T91" fmla="*/ 622 h 758"/>
                <a:gd name="T92" fmla="*/ 358 w 517"/>
                <a:gd name="T93" fmla="*/ 652 h 758"/>
                <a:gd name="T94" fmla="*/ 380 w 517"/>
                <a:gd name="T95" fmla="*/ 665 h 758"/>
                <a:gd name="T96" fmla="*/ 405 w 517"/>
                <a:gd name="T97" fmla="*/ 668 h 758"/>
                <a:gd name="T98" fmla="*/ 428 w 517"/>
                <a:gd name="T99" fmla="*/ 665 h 758"/>
                <a:gd name="T100" fmla="*/ 449 w 517"/>
                <a:gd name="T101" fmla="*/ 655 h 758"/>
                <a:gd name="T102" fmla="*/ 465 w 517"/>
                <a:gd name="T103" fmla="*/ 642 h 758"/>
                <a:gd name="T104" fmla="*/ 486 w 517"/>
                <a:gd name="T105" fmla="*/ 626 h 758"/>
                <a:gd name="T106" fmla="*/ 507 w 517"/>
                <a:gd name="T107" fmla="*/ 626 h 758"/>
                <a:gd name="T108" fmla="*/ 517 w 517"/>
                <a:gd name="T109"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7" h="758">
                  <a:moveTo>
                    <a:pt x="517" y="758"/>
                  </a:moveTo>
                  <a:lnTo>
                    <a:pt x="0" y="758"/>
                  </a:lnTo>
                  <a:lnTo>
                    <a:pt x="0" y="225"/>
                  </a:lnTo>
                  <a:lnTo>
                    <a:pt x="94" y="225"/>
                  </a:lnTo>
                  <a:lnTo>
                    <a:pt x="157" y="225"/>
                  </a:lnTo>
                  <a:lnTo>
                    <a:pt x="164" y="217"/>
                  </a:lnTo>
                  <a:lnTo>
                    <a:pt x="175" y="204"/>
                  </a:lnTo>
                  <a:lnTo>
                    <a:pt x="183" y="188"/>
                  </a:lnTo>
                  <a:lnTo>
                    <a:pt x="188" y="171"/>
                  </a:lnTo>
                  <a:lnTo>
                    <a:pt x="190" y="155"/>
                  </a:lnTo>
                  <a:lnTo>
                    <a:pt x="188" y="137"/>
                  </a:lnTo>
                  <a:lnTo>
                    <a:pt x="180" y="119"/>
                  </a:lnTo>
                  <a:lnTo>
                    <a:pt x="170" y="103"/>
                  </a:lnTo>
                  <a:lnTo>
                    <a:pt x="156" y="87"/>
                  </a:lnTo>
                  <a:lnTo>
                    <a:pt x="148" y="74"/>
                  </a:lnTo>
                  <a:lnTo>
                    <a:pt x="146" y="61"/>
                  </a:lnTo>
                  <a:lnTo>
                    <a:pt x="149" y="49"/>
                  </a:lnTo>
                  <a:lnTo>
                    <a:pt x="159" y="36"/>
                  </a:lnTo>
                  <a:lnTo>
                    <a:pt x="169" y="28"/>
                  </a:lnTo>
                  <a:lnTo>
                    <a:pt x="180" y="22"/>
                  </a:lnTo>
                  <a:lnTo>
                    <a:pt x="192" y="15"/>
                  </a:lnTo>
                  <a:lnTo>
                    <a:pt x="206" y="10"/>
                  </a:lnTo>
                  <a:lnTo>
                    <a:pt x="221" y="5"/>
                  </a:lnTo>
                  <a:lnTo>
                    <a:pt x="237" y="2"/>
                  </a:lnTo>
                  <a:lnTo>
                    <a:pt x="253" y="0"/>
                  </a:lnTo>
                  <a:lnTo>
                    <a:pt x="271" y="0"/>
                  </a:lnTo>
                  <a:lnTo>
                    <a:pt x="289" y="0"/>
                  </a:lnTo>
                  <a:lnTo>
                    <a:pt x="306" y="2"/>
                  </a:lnTo>
                  <a:lnTo>
                    <a:pt x="322" y="5"/>
                  </a:lnTo>
                  <a:lnTo>
                    <a:pt x="337" y="10"/>
                  </a:lnTo>
                  <a:lnTo>
                    <a:pt x="351" y="15"/>
                  </a:lnTo>
                  <a:lnTo>
                    <a:pt x="363" y="22"/>
                  </a:lnTo>
                  <a:lnTo>
                    <a:pt x="374" y="28"/>
                  </a:lnTo>
                  <a:lnTo>
                    <a:pt x="384" y="36"/>
                  </a:lnTo>
                  <a:lnTo>
                    <a:pt x="393" y="49"/>
                  </a:lnTo>
                  <a:lnTo>
                    <a:pt x="397" y="61"/>
                  </a:lnTo>
                  <a:lnTo>
                    <a:pt x="395" y="74"/>
                  </a:lnTo>
                  <a:lnTo>
                    <a:pt x="387" y="87"/>
                  </a:lnTo>
                  <a:lnTo>
                    <a:pt x="372" y="103"/>
                  </a:lnTo>
                  <a:lnTo>
                    <a:pt x="361" y="119"/>
                  </a:lnTo>
                  <a:lnTo>
                    <a:pt x="354" y="137"/>
                  </a:lnTo>
                  <a:lnTo>
                    <a:pt x="353" y="155"/>
                  </a:lnTo>
                  <a:lnTo>
                    <a:pt x="354" y="171"/>
                  </a:lnTo>
                  <a:lnTo>
                    <a:pt x="361" y="189"/>
                  </a:lnTo>
                  <a:lnTo>
                    <a:pt x="371" y="204"/>
                  </a:lnTo>
                  <a:lnTo>
                    <a:pt x="384" y="219"/>
                  </a:lnTo>
                  <a:lnTo>
                    <a:pt x="390" y="225"/>
                  </a:lnTo>
                  <a:lnTo>
                    <a:pt x="517" y="225"/>
                  </a:lnTo>
                  <a:lnTo>
                    <a:pt x="517" y="351"/>
                  </a:lnTo>
                  <a:lnTo>
                    <a:pt x="512" y="354"/>
                  </a:lnTo>
                  <a:lnTo>
                    <a:pt x="507" y="357"/>
                  </a:lnTo>
                  <a:lnTo>
                    <a:pt x="503" y="359"/>
                  </a:lnTo>
                  <a:lnTo>
                    <a:pt x="496" y="359"/>
                  </a:lnTo>
                  <a:lnTo>
                    <a:pt x="486" y="357"/>
                  </a:lnTo>
                  <a:lnTo>
                    <a:pt x="478" y="352"/>
                  </a:lnTo>
                  <a:lnTo>
                    <a:pt x="472" y="347"/>
                  </a:lnTo>
                  <a:lnTo>
                    <a:pt x="465" y="341"/>
                  </a:lnTo>
                  <a:lnTo>
                    <a:pt x="463" y="339"/>
                  </a:lnTo>
                  <a:lnTo>
                    <a:pt x="457" y="333"/>
                  </a:lnTo>
                  <a:lnTo>
                    <a:pt x="450" y="328"/>
                  </a:lnTo>
                  <a:lnTo>
                    <a:pt x="442" y="325"/>
                  </a:lnTo>
                  <a:lnTo>
                    <a:pt x="436" y="321"/>
                  </a:lnTo>
                  <a:lnTo>
                    <a:pt x="428" y="318"/>
                  </a:lnTo>
                  <a:lnTo>
                    <a:pt x="421" y="316"/>
                  </a:lnTo>
                  <a:lnTo>
                    <a:pt x="413" y="315"/>
                  </a:lnTo>
                  <a:lnTo>
                    <a:pt x="405" y="315"/>
                  </a:lnTo>
                  <a:lnTo>
                    <a:pt x="382" y="318"/>
                  </a:lnTo>
                  <a:lnTo>
                    <a:pt x="361" y="328"/>
                  </a:lnTo>
                  <a:lnTo>
                    <a:pt x="341" y="344"/>
                  </a:lnTo>
                  <a:lnTo>
                    <a:pt x="323" y="365"/>
                  </a:lnTo>
                  <a:lnTo>
                    <a:pt x="310" y="391"/>
                  </a:lnTo>
                  <a:lnTo>
                    <a:pt x="299" y="422"/>
                  </a:lnTo>
                  <a:lnTo>
                    <a:pt x="293" y="455"/>
                  </a:lnTo>
                  <a:lnTo>
                    <a:pt x="291" y="491"/>
                  </a:lnTo>
                  <a:lnTo>
                    <a:pt x="291" y="492"/>
                  </a:lnTo>
                  <a:lnTo>
                    <a:pt x="293" y="495"/>
                  </a:lnTo>
                  <a:lnTo>
                    <a:pt x="293" y="497"/>
                  </a:lnTo>
                  <a:lnTo>
                    <a:pt x="293" y="499"/>
                  </a:lnTo>
                  <a:lnTo>
                    <a:pt x="284" y="502"/>
                  </a:lnTo>
                  <a:lnTo>
                    <a:pt x="278" y="505"/>
                  </a:lnTo>
                  <a:lnTo>
                    <a:pt x="270" y="509"/>
                  </a:lnTo>
                  <a:lnTo>
                    <a:pt x="262" y="512"/>
                  </a:lnTo>
                  <a:lnTo>
                    <a:pt x="253" y="513"/>
                  </a:lnTo>
                  <a:lnTo>
                    <a:pt x="244" y="517"/>
                  </a:lnTo>
                  <a:lnTo>
                    <a:pt x="236" y="518"/>
                  </a:lnTo>
                  <a:lnTo>
                    <a:pt x="227" y="520"/>
                  </a:lnTo>
                  <a:lnTo>
                    <a:pt x="218" y="522"/>
                  </a:lnTo>
                  <a:lnTo>
                    <a:pt x="208" y="522"/>
                  </a:lnTo>
                  <a:lnTo>
                    <a:pt x="198" y="523"/>
                  </a:lnTo>
                  <a:lnTo>
                    <a:pt x="188" y="523"/>
                  </a:lnTo>
                  <a:lnTo>
                    <a:pt x="177" y="523"/>
                  </a:lnTo>
                  <a:lnTo>
                    <a:pt x="164" y="522"/>
                  </a:lnTo>
                  <a:lnTo>
                    <a:pt x="153" y="522"/>
                  </a:lnTo>
                  <a:lnTo>
                    <a:pt x="141" y="520"/>
                  </a:lnTo>
                  <a:lnTo>
                    <a:pt x="130" y="518"/>
                  </a:lnTo>
                  <a:lnTo>
                    <a:pt x="120" y="517"/>
                  </a:lnTo>
                  <a:lnTo>
                    <a:pt x="110" y="513"/>
                  </a:lnTo>
                  <a:lnTo>
                    <a:pt x="100" y="512"/>
                  </a:lnTo>
                  <a:lnTo>
                    <a:pt x="99" y="510"/>
                  </a:lnTo>
                  <a:lnTo>
                    <a:pt x="97" y="510"/>
                  </a:lnTo>
                  <a:lnTo>
                    <a:pt x="94" y="510"/>
                  </a:lnTo>
                  <a:lnTo>
                    <a:pt x="92" y="510"/>
                  </a:lnTo>
                  <a:lnTo>
                    <a:pt x="83" y="512"/>
                  </a:lnTo>
                  <a:lnTo>
                    <a:pt x="73" y="518"/>
                  </a:lnTo>
                  <a:lnTo>
                    <a:pt x="66" y="528"/>
                  </a:lnTo>
                  <a:lnTo>
                    <a:pt x="65" y="538"/>
                  </a:lnTo>
                  <a:lnTo>
                    <a:pt x="66" y="548"/>
                  </a:lnTo>
                  <a:lnTo>
                    <a:pt x="71" y="554"/>
                  </a:lnTo>
                  <a:lnTo>
                    <a:pt x="78" y="561"/>
                  </a:lnTo>
                  <a:lnTo>
                    <a:pt x="84" y="564"/>
                  </a:lnTo>
                  <a:lnTo>
                    <a:pt x="86" y="564"/>
                  </a:lnTo>
                  <a:lnTo>
                    <a:pt x="97" y="567"/>
                  </a:lnTo>
                  <a:lnTo>
                    <a:pt x="107" y="570"/>
                  </a:lnTo>
                  <a:lnTo>
                    <a:pt x="120" y="572"/>
                  </a:lnTo>
                  <a:lnTo>
                    <a:pt x="131" y="575"/>
                  </a:lnTo>
                  <a:lnTo>
                    <a:pt x="144" y="575"/>
                  </a:lnTo>
                  <a:lnTo>
                    <a:pt x="157" y="577"/>
                  </a:lnTo>
                  <a:lnTo>
                    <a:pt x="170" y="577"/>
                  </a:lnTo>
                  <a:lnTo>
                    <a:pt x="183" y="577"/>
                  </a:lnTo>
                  <a:lnTo>
                    <a:pt x="190" y="577"/>
                  </a:lnTo>
                  <a:lnTo>
                    <a:pt x="198" y="577"/>
                  </a:lnTo>
                  <a:lnTo>
                    <a:pt x="205" y="577"/>
                  </a:lnTo>
                  <a:lnTo>
                    <a:pt x="213" y="575"/>
                  </a:lnTo>
                  <a:lnTo>
                    <a:pt x="219" y="575"/>
                  </a:lnTo>
                  <a:lnTo>
                    <a:pt x="226" y="574"/>
                  </a:lnTo>
                  <a:lnTo>
                    <a:pt x="234" y="574"/>
                  </a:lnTo>
                  <a:lnTo>
                    <a:pt x="240" y="572"/>
                  </a:lnTo>
                  <a:lnTo>
                    <a:pt x="249" y="570"/>
                  </a:lnTo>
                  <a:lnTo>
                    <a:pt x="257" y="569"/>
                  </a:lnTo>
                  <a:lnTo>
                    <a:pt x="263" y="567"/>
                  </a:lnTo>
                  <a:lnTo>
                    <a:pt x="271" y="565"/>
                  </a:lnTo>
                  <a:lnTo>
                    <a:pt x="278" y="564"/>
                  </a:lnTo>
                  <a:lnTo>
                    <a:pt x="286" y="561"/>
                  </a:lnTo>
                  <a:lnTo>
                    <a:pt x="293" y="559"/>
                  </a:lnTo>
                  <a:lnTo>
                    <a:pt x="299" y="556"/>
                  </a:lnTo>
                  <a:lnTo>
                    <a:pt x="307" y="580"/>
                  </a:lnTo>
                  <a:lnTo>
                    <a:pt x="317" y="603"/>
                  </a:lnTo>
                  <a:lnTo>
                    <a:pt x="328" y="622"/>
                  </a:lnTo>
                  <a:lnTo>
                    <a:pt x="343" y="640"/>
                  </a:lnTo>
                  <a:lnTo>
                    <a:pt x="350" y="647"/>
                  </a:lnTo>
                  <a:lnTo>
                    <a:pt x="358" y="652"/>
                  </a:lnTo>
                  <a:lnTo>
                    <a:pt x="364" y="657"/>
                  </a:lnTo>
                  <a:lnTo>
                    <a:pt x="372" y="662"/>
                  </a:lnTo>
                  <a:lnTo>
                    <a:pt x="380" y="665"/>
                  </a:lnTo>
                  <a:lnTo>
                    <a:pt x="389" y="666"/>
                  </a:lnTo>
                  <a:lnTo>
                    <a:pt x="397" y="668"/>
                  </a:lnTo>
                  <a:lnTo>
                    <a:pt x="405" y="668"/>
                  </a:lnTo>
                  <a:lnTo>
                    <a:pt x="413" y="668"/>
                  </a:lnTo>
                  <a:lnTo>
                    <a:pt x="421" y="666"/>
                  </a:lnTo>
                  <a:lnTo>
                    <a:pt x="428" y="665"/>
                  </a:lnTo>
                  <a:lnTo>
                    <a:pt x="436" y="662"/>
                  </a:lnTo>
                  <a:lnTo>
                    <a:pt x="442" y="658"/>
                  </a:lnTo>
                  <a:lnTo>
                    <a:pt x="449" y="655"/>
                  </a:lnTo>
                  <a:lnTo>
                    <a:pt x="455" y="650"/>
                  </a:lnTo>
                  <a:lnTo>
                    <a:pt x="462" y="644"/>
                  </a:lnTo>
                  <a:lnTo>
                    <a:pt x="465" y="642"/>
                  </a:lnTo>
                  <a:lnTo>
                    <a:pt x="472" y="636"/>
                  </a:lnTo>
                  <a:lnTo>
                    <a:pt x="478" y="631"/>
                  </a:lnTo>
                  <a:lnTo>
                    <a:pt x="486" y="626"/>
                  </a:lnTo>
                  <a:lnTo>
                    <a:pt x="496" y="624"/>
                  </a:lnTo>
                  <a:lnTo>
                    <a:pt x="503" y="624"/>
                  </a:lnTo>
                  <a:lnTo>
                    <a:pt x="507" y="626"/>
                  </a:lnTo>
                  <a:lnTo>
                    <a:pt x="512" y="629"/>
                  </a:lnTo>
                  <a:lnTo>
                    <a:pt x="517" y="632"/>
                  </a:lnTo>
                  <a:lnTo>
                    <a:pt x="517" y="758"/>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8"/>
            <p:cNvSpPr>
              <a:spLocks/>
            </p:cNvSpPr>
            <p:nvPr/>
          </p:nvSpPr>
          <p:spPr bwMode="auto">
            <a:xfrm>
              <a:off x="1778298" y="2133599"/>
              <a:ext cx="58737" cy="57150"/>
            </a:xfrm>
            <a:custGeom>
              <a:avLst/>
              <a:gdLst>
                <a:gd name="T0" fmla="*/ 17 w 37"/>
                <a:gd name="T1" fmla="*/ 0 h 36"/>
                <a:gd name="T2" fmla="*/ 11 w 37"/>
                <a:gd name="T3" fmla="*/ 2 h 36"/>
                <a:gd name="T4" fmla="*/ 4 w 37"/>
                <a:gd name="T5" fmla="*/ 5 h 36"/>
                <a:gd name="T6" fmla="*/ 1 w 37"/>
                <a:gd name="T7" fmla="*/ 12 h 36"/>
                <a:gd name="T8" fmla="*/ 0 w 37"/>
                <a:gd name="T9" fmla="*/ 18 h 36"/>
                <a:gd name="T10" fmla="*/ 1 w 37"/>
                <a:gd name="T11" fmla="*/ 25 h 36"/>
                <a:gd name="T12" fmla="*/ 4 w 37"/>
                <a:gd name="T13" fmla="*/ 31 h 36"/>
                <a:gd name="T14" fmla="*/ 11 w 37"/>
                <a:gd name="T15" fmla="*/ 35 h 36"/>
                <a:gd name="T16" fmla="*/ 17 w 37"/>
                <a:gd name="T17" fmla="*/ 36 h 36"/>
                <a:gd name="T18" fmla="*/ 26 w 37"/>
                <a:gd name="T19" fmla="*/ 35 h 36"/>
                <a:gd name="T20" fmla="*/ 32 w 37"/>
                <a:gd name="T21" fmla="*/ 31 h 36"/>
                <a:gd name="T22" fmla="*/ 35 w 37"/>
                <a:gd name="T23" fmla="*/ 25 h 36"/>
                <a:gd name="T24" fmla="*/ 37 w 37"/>
                <a:gd name="T25" fmla="*/ 18 h 36"/>
                <a:gd name="T26" fmla="*/ 35 w 37"/>
                <a:gd name="T27" fmla="*/ 12 h 36"/>
                <a:gd name="T28" fmla="*/ 32 w 37"/>
                <a:gd name="T29" fmla="*/ 5 h 36"/>
                <a:gd name="T30" fmla="*/ 26 w 37"/>
                <a:gd name="T31" fmla="*/ 2 h 36"/>
                <a:gd name="T32" fmla="*/ 17 w 37"/>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6">
                  <a:moveTo>
                    <a:pt x="17" y="0"/>
                  </a:moveTo>
                  <a:lnTo>
                    <a:pt x="11" y="2"/>
                  </a:lnTo>
                  <a:lnTo>
                    <a:pt x="4" y="5"/>
                  </a:lnTo>
                  <a:lnTo>
                    <a:pt x="1" y="12"/>
                  </a:lnTo>
                  <a:lnTo>
                    <a:pt x="0" y="18"/>
                  </a:lnTo>
                  <a:lnTo>
                    <a:pt x="1" y="25"/>
                  </a:lnTo>
                  <a:lnTo>
                    <a:pt x="4" y="31"/>
                  </a:lnTo>
                  <a:lnTo>
                    <a:pt x="11" y="35"/>
                  </a:lnTo>
                  <a:lnTo>
                    <a:pt x="17" y="36"/>
                  </a:lnTo>
                  <a:lnTo>
                    <a:pt x="26" y="35"/>
                  </a:lnTo>
                  <a:lnTo>
                    <a:pt x="32" y="31"/>
                  </a:lnTo>
                  <a:lnTo>
                    <a:pt x="35" y="25"/>
                  </a:lnTo>
                  <a:lnTo>
                    <a:pt x="37" y="18"/>
                  </a:lnTo>
                  <a:lnTo>
                    <a:pt x="35" y="12"/>
                  </a:lnTo>
                  <a:lnTo>
                    <a:pt x="32" y="5"/>
                  </a:lnTo>
                  <a:lnTo>
                    <a:pt x="26"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19"/>
            <p:cNvSpPr>
              <a:spLocks/>
            </p:cNvSpPr>
            <p:nvPr/>
          </p:nvSpPr>
          <p:spPr bwMode="auto">
            <a:xfrm>
              <a:off x="1471910" y="2028824"/>
              <a:ext cx="266700" cy="260350"/>
            </a:xfrm>
            <a:custGeom>
              <a:avLst/>
              <a:gdLst>
                <a:gd name="T0" fmla="*/ 85 w 168"/>
                <a:gd name="T1" fmla="*/ 164 h 164"/>
                <a:gd name="T2" fmla="*/ 93 w 168"/>
                <a:gd name="T3" fmla="*/ 164 h 164"/>
                <a:gd name="T4" fmla="*/ 101 w 168"/>
                <a:gd name="T5" fmla="*/ 162 h 164"/>
                <a:gd name="T6" fmla="*/ 110 w 168"/>
                <a:gd name="T7" fmla="*/ 161 h 164"/>
                <a:gd name="T8" fmla="*/ 118 w 168"/>
                <a:gd name="T9" fmla="*/ 158 h 164"/>
                <a:gd name="T10" fmla="*/ 126 w 168"/>
                <a:gd name="T11" fmla="*/ 153 h 164"/>
                <a:gd name="T12" fmla="*/ 132 w 168"/>
                <a:gd name="T13" fmla="*/ 149 h 164"/>
                <a:gd name="T14" fmla="*/ 139 w 168"/>
                <a:gd name="T15" fmla="*/ 145 h 164"/>
                <a:gd name="T16" fmla="*/ 145 w 168"/>
                <a:gd name="T17" fmla="*/ 138 h 164"/>
                <a:gd name="T18" fmla="*/ 155 w 168"/>
                <a:gd name="T19" fmla="*/ 127 h 164"/>
                <a:gd name="T20" fmla="*/ 162 w 168"/>
                <a:gd name="T21" fmla="*/ 112 h 164"/>
                <a:gd name="T22" fmla="*/ 167 w 168"/>
                <a:gd name="T23" fmla="*/ 99 h 164"/>
                <a:gd name="T24" fmla="*/ 168 w 168"/>
                <a:gd name="T25" fmla="*/ 83 h 164"/>
                <a:gd name="T26" fmla="*/ 167 w 168"/>
                <a:gd name="T27" fmla="*/ 66 h 164"/>
                <a:gd name="T28" fmla="*/ 162 w 168"/>
                <a:gd name="T29" fmla="*/ 52 h 164"/>
                <a:gd name="T30" fmla="*/ 155 w 168"/>
                <a:gd name="T31" fmla="*/ 37 h 164"/>
                <a:gd name="T32" fmla="*/ 145 w 168"/>
                <a:gd name="T33" fmla="*/ 26 h 164"/>
                <a:gd name="T34" fmla="*/ 139 w 168"/>
                <a:gd name="T35" fmla="*/ 19 h 164"/>
                <a:gd name="T36" fmla="*/ 132 w 168"/>
                <a:gd name="T37" fmla="*/ 14 h 164"/>
                <a:gd name="T38" fmla="*/ 126 w 168"/>
                <a:gd name="T39" fmla="*/ 11 h 164"/>
                <a:gd name="T40" fmla="*/ 118 w 168"/>
                <a:gd name="T41" fmla="*/ 6 h 164"/>
                <a:gd name="T42" fmla="*/ 110 w 168"/>
                <a:gd name="T43" fmla="*/ 3 h 164"/>
                <a:gd name="T44" fmla="*/ 101 w 168"/>
                <a:gd name="T45" fmla="*/ 1 h 164"/>
                <a:gd name="T46" fmla="*/ 93 w 168"/>
                <a:gd name="T47" fmla="*/ 0 h 164"/>
                <a:gd name="T48" fmla="*/ 85 w 168"/>
                <a:gd name="T49" fmla="*/ 0 h 164"/>
                <a:gd name="T50" fmla="*/ 69 w 168"/>
                <a:gd name="T51" fmla="*/ 1 h 164"/>
                <a:gd name="T52" fmla="*/ 53 w 168"/>
                <a:gd name="T53" fmla="*/ 6 h 164"/>
                <a:gd name="T54" fmla="*/ 38 w 168"/>
                <a:gd name="T55" fmla="*/ 14 h 164"/>
                <a:gd name="T56" fmla="*/ 27 w 168"/>
                <a:gd name="T57" fmla="*/ 24 h 164"/>
                <a:gd name="T58" fmla="*/ 15 w 168"/>
                <a:gd name="T59" fmla="*/ 37 h 164"/>
                <a:gd name="T60" fmla="*/ 7 w 168"/>
                <a:gd name="T61" fmla="*/ 50 h 164"/>
                <a:gd name="T62" fmla="*/ 2 w 168"/>
                <a:gd name="T63" fmla="*/ 66 h 164"/>
                <a:gd name="T64" fmla="*/ 0 w 168"/>
                <a:gd name="T65" fmla="*/ 83 h 164"/>
                <a:gd name="T66" fmla="*/ 2 w 168"/>
                <a:gd name="T67" fmla="*/ 99 h 164"/>
                <a:gd name="T68" fmla="*/ 7 w 168"/>
                <a:gd name="T69" fmla="*/ 112 h 164"/>
                <a:gd name="T70" fmla="*/ 15 w 168"/>
                <a:gd name="T71" fmla="*/ 127 h 164"/>
                <a:gd name="T72" fmla="*/ 25 w 168"/>
                <a:gd name="T73" fmla="*/ 138 h 164"/>
                <a:gd name="T74" fmla="*/ 31 w 168"/>
                <a:gd name="T75" fmla="*/ 145 h 164"/>
                <a:gd name="T76" fmla="*/ 38 w 168"/>
                <a:gd name="T77" fmla="*/ 149 h 164"/>
                <a:gd name="T78" fmla="*/ 44 w 168"/>
                <a:gd name="T79" fmla="*/ 153 h 164"/>
                <a:gd name="T80" fmla="*/ 53 w 168"/>
                <a:gd name="T81" fmla="*/ 158 h 164"/>
                <a:gd name="T82" fmla="*/ 61 w 168"/>
                <a:gd name="T83" fmla="*/ 161 h 164"/>
                <a:gd name="T84" fmla="*/ 69 w 168"/>
                <a:gd name="T85" fmla="*/ 162 h 164"/>
                <a:gd name="T86" fmla="*/ 77 w 168"/>
                <a:gd name="T87" fmla="*/ 164 h 164"/>
                <a:gd name="T88" fmla="*/ 85 w 168"/>
                <a:gd name="T8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64">
                  <a:moveTo>
                    <a:pt x="85" y="164"/>
                  </a:moveTo>
                  <a:lnTo>
                    <a:pt x="93" y="164"/>
                  </a:lnTo>
                  <a:lnTo>
                    <a:pt x="101" y="162"/>
                  </a:lnTo>
                  <a:lnTo>
                    <a:pt x="110" y="161"/>
                  </a:lnTo>
                  <a:lnTo>
                    <a:pt x="118" y="158"/>
                  </a:lnTo>
                  <a:lnTo>
                    <a:pt x="126" y="153"/>
                  </a:lnTo>
                  <a:lnTo>
                    <a:pt x="132" y="149"/>
                  </a:lnTo>
                  <a:lnTo>
                    <a:pt x="139" y="145"/>
                  </a:lnTo>
                  <a:lnTo>
                    <a:pt x="145" y="138"/>
                  </a:lnTo>
                  <a:lnTo>
                    <a:pt x="155" y="127"/>
                  </a:lnTo>
                  <a:lnTo>
                    <a:pt x="162" y="112"/>
                  </a:lnTo>
                  <a:lnTo>
                    <a:pt x="167" y="99"/>
                  </a:lnTo>
                  <a:lnTo>
                    <a:pt x="168" y="83"/>
                  </a:lnTo>
                  <a:lnTo>
                    <a:pt x="167" y="66"/>
                  </a:lnTo>
                  <a:lnTo>
                    <a:pt x="162" y="52"/>
                  </a:lnTo>
                  <a:lnTo>
                    <a:pt x="155" y="37"/>
                  </a:lnTo>
                  <a:lnTo>
                    <a:pt x="145" y="26"/>
                  </a:lnTo>
                  <a:lnTo>
                    <a:pt x="139" y="19"/>
                  </a:lnTo>
                  <a:lnTo>
                    <a:pt x="132" y="14"/>
                  </a:lnTo>
                  <a:lnTo>
                    <a:pt x="126" y="11"/>
                  </a:lnTo>
                  <a:lnTo>
                    <a:pt x="118" y="6"/>
                  </a:lnTo>
                  <a:lnTo>
                    <a:pt x="110" y="3"/>
                  </a:lnTo>
                  <a:lnTo>
                    <a:pt x="101" y="1"/>
                  </a:lnTo>
                  <a:lnTo>
                    <a:pt x="93" y="0"/>
                  </a:lnTo>
                  <a:lnTo>
                    <a:pt x="85" y="0"/>
                  </a:lnTo>
                  <a:lnTo>
                    <a:pt x="69" y="1"/>
                  </a:lnTo>
                  <a:lnTo>
                    <a:pt x="53" y="6"/>
                  </a:lnTo>
                  <a:lnTo>
                    <a:pt x="38" y="14"/>
                  </a:lnTo>
                  <a:lnTo>
                    <a:pt x="27" y="24"/>
                  </a:lnTo>
                  <a:lnTo>
                    <a:pt x="15" y="37"/>
                  </a:lnTo>
                  <a:lnTo>
                    <a:pt x="7" y="50"/>
                  </a:lnTo>
                  <a:lnTo>
                    <a:pt x="2" y="66"/>
                  </a:lnTo>
                  <a:lnTo>
                    <a:pt x="0" y="83"/>
                  </a:lnTo>
                  <a:lnTo>
                    <a:pt x="2" y="99"/>
                  </a:lnTo>
                  <a:lnTo>
                    <a:pt x="7" y="112"/>
                  </a:lnTo>
                  <a:lnTo>
                    <a:pt x="15" y="127"/>
                  </a:lnTo>
                  <a:lnTo>
                    <a:pt x="25" y="138"/>
                  </a:lnTo>
                  <a:lnTo>
                    <a:pt x="31" y="145"/>
                  </a:lnTo>
                  <a:lnTo>
                    <a:pt x="38" y="149"/>
                  </a:lnTo>
                  <a:lnTo>
                    <a:pt x="44" y="153"/>
                  </a:lnTo>
                  <a:lnTo>
                    <a:pt x="53" y="158"/>
                  </a:lnTo>
                  <a:lnTo>
                    <a:pt x="61" y="161"/>
                  </a:lnTo>
                  <a:lnTo>
                    <a:pt x="69" y="162"/>
                  </a:lnTo>
                  <a:lnTo>
                    <a:pt x="77" y="164"/>
                  </a:lnTo>
                  <a:lnTo>
                    <a:pt x="85"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0"/>
            <p:cNvSpPr>
              <a:spLocks/>
            </p:cNvSpPr>
            <p:nvPr/>
          </p:nvSpPr>
          <p:spPr bwMode="auto">
            <a:xfrm>
              <a:off x="1527473" y="2082799"/>
              <a:ext cx="160337" cy="152400"/>
            </a:xfrm>
            <a:custGeom>
              <a:avLst/>
              <a:gdLst>
                <a:gd name="T0" fmla="*/ 14 w 101"/>
                <a:gd name="T1" fmla="*/ 15 h 96"/>
                <a:gd name="T2" fmla="*/ 21 w 101"/>
                <a:gd name="T3" fmla="*/ 8 h 96"/>
                <a:gd name="T4" fmla="*/ 31 w 101"/>
                <a:gd name="T5" fmla="*/ 3 h 96"/>
                <a:gd name="T6" fmla="*/ 39 w 101"/>
                <a:gd name="T7" fmla="*/ 1 h 96"/>
                <a:gd name="T8" fmla="*/ 50 w 101"/>
                <a:gd name="T9" fmla="*/ 0 h 96"/>
                <a:gd name="T10" fmla="*/ 60 w 101"/>
                <a:gd name="T11" fmla="*/ 1 h 96"/>
                <a:gd name="T12" fmla="*/ 70 w 101"/>
                <a:gd name="T13" fmla="*/ 3 h 96"/>
                <a:gd name="T14" fmla="*/ 78 w 101"/>
                <a:gd name="T15" fmla="*/ 8 h 96"/>
                <a:gd name="T16" fmla="*/ 86 w 101"/>
                <a:gd name="T17" fmla="*/ 15 h 96"/>
                <a:gd name="T18" fmla="*/ 92 w 101"/>
                <a:gd name="T19" fmla="*/ 23 h 96"/>
                <a:gd name="T20" fmla="*/ 97 w 101"/>
                <a:gd name="T21" fmla="*/ 31 h 96"/>
                <a:gd name="T22" fmla="*/ 99 w 101"/>
                <a:gd name="T23" fmla="*/ 39 h 96"/>
                <a:gd name="T24" fmla="*/ 101 w 101"/>
                <a:gd name="T25" fmla="*/ 49 h 96"/>
                <a:gd name="T26" fmla="*/ 99 w 101"/>
                <a:gd name="T27" fmla="*/ 58 h 96"/>
                <a:gd name="T28" fmla="*/ 97 w 101"/>
                <a:gd name="T29" fmla="*/ 67 h 96"/>
                <a:gd name="T30" fmla="*/ 92 w 101"/>
                <a:gd name="T31" fmla="*/ 75 h 96"/>
                <a:gd name="T32" fmla="*/ 86 w 101"/>
                <a:gd name="T33" fmla="*/ 81 h 96"/>
                <a:gd name="T34" fmla="*/ 78 w 101"/>
                <a:gd name="T35" fmla="*/ 88 h 96"/>
                <a:gd name="T36" fmla="*/ 70 w 101"/>
                <a:gd name="T37" fmla="*/ 93 h 96"/>
                <a:gd name="T38" fmla="*/ 60 w 101"/>
                <a:gd name="T39" fmla="*/ 94 h 96"/>
                <a:gd name="T40" fmla="*/ 50 w 101"/>
                <a:gd name="T41" fmla="*/ 96 h 96"/>
                <a:gd name="T42" fmla="*/ 39 w 101"/>
                <a:gd name="T43" fmla="*/ 94 h 96"/>
                <a:gd name="T44" fmla="*/ 31 w 101"/>
                <a:gd name="T45" fmla="*/ 93 h 96"/>
                <a:gd name="T46" fmla="*/ 21 w 101"/>
                <a:gd name="T47" fmla="*/ 88 h 96"/>
                <a:gd name="T48" fmla="*/ 14 w 101"/>
                <a:gd name="T49" fmla="*/ 81 h 96"/>
                <a:gd name="T50" fmla="*/ 8 w 101"/>
                <a:gd name="T51" fmla="*/ 73 h 96"/>
                <a:gd name="T52" fmla="*/ 3 w 101"/>
                <a:gd name="T53" fmla="*/ 65 h 96"/>
                <a:gd name="T54" fmla="*/ 1 w 101"/>
                <a:gd name="T55" fmla="*/ 57 h 96"/>
                <a:gd name="T56" fmla="*/ 0 w 101"/>
                <a:gd name="T57" fmla="*/ 49 h 96"/>
                <a:gd name="T58" fmla="*/ 1 w 101"/>
                <a:gd name="T59" fmla="*/ 39 h 96"/>
                <a:gd name="T60" fmla="*/ 3 w 101"/>
                <a:gd name="T61" fmla="*/ 31 h 96"/>
                <a:gd name="T62" fmla="*/ 8 w 101"/>
                <a:gd name="T63" fmla="*/ 23 h 96"/>
                <a:gd name="T64" fmla="*/ 14 w 101"/>
                <a:gd name="T65"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6">
                  <a:moveTo>
                    <a:pt x="14" y="15"/>
                  </a:moveTo>
                  <a:lnTo>
                    <a:pt x="21" y="8"/>
                  </a:lnTo>
                  <a:lnTo>
                    <a:pt x="31" y="3"/>
                  </a:lnTo>
                  <a:lnTo>
                    <a:pt x="39" y="1"/>
                  </a:lnTo>
                  <a:lnTo>
                    <a:pt x="50" y="0"/>
                  </a:lnTo>
                  <a:lnTo>
                    <a:pt x="60" y="1"/>
                  </a:lnTo>
                  <a:lnTo>
                    <a:pt x="70" y="3"/>
                  </a:lnTo>
                  <a:lnTo>
                    <a:pt x="78" y="8"/>
                  </a:lnTo>
                  <a:lnTo>
                    <a:pt x="86" y="15"/>
                  </a:lnTo>
                  <a:lnTo>
                    <a:pt x="92" y="23"/>
                  </a:lnTo>
                  <a:lnTo>
                    <a:pt x="97" y="31"/>
                  </a:lnTo>
                  <a:lnTo>
                    <a:pt x="99" y="39"/>
                  </a:lnTo>
                  <a:lnTo>
                    <a:pt x="101" y="49"/>
                  </a:lnTo>
                  <a:lnTo>
                    <a:pt x="99" y="58"/>
                  </a:lnTo>
                  <a:lnTo>
                    <a:pt x="97" y="67"/>
                  </a:lnTo>
                  <a:lnTo>
                    <a:pt x="92" y="75"/>
                  </a:lnTo>
                  <a:lnTo>
                    <a:pt x="86" y="81"/>
                  </a:lnTo>
                  <a:lnTo>
                    <a:pt x="78" y="88"/>
                  </a:lnTo>
                  <a:lnTo>
                    <a:pt x="70" y="93"/>
                  </a:lnTo>
                  <a:lnTo>
                    <a:pt x="60" y="94"/>
                  </a:lnTo>
                  <a:lnTo>
                    <a:pt x="50" y="96"/>
                  </a:lnTo>
                  <a:lnTo>
                    <a:pt x="39" y="94"/>
                  </a:lnTo>
                  <a:lnTo>
                    <a:pt x="31" y="93"/>
                  </a:lnTo>
                  <a:lnTo>
                    <a:pt x="21" y="88"/>
                  </a:lnTo>
                  <a:lnTo>
                    <a:pt x="14" y="81"/>
                  </a:lnTo>
                  <a:lnTo>
                    <a:pt x="8" y="73"/>
                  </a:lnTo>
                  <a:lnTo>
                    <a:pt x="3" y="65"/>
                  </a:lnTo>
                  <a:lnTo>
                    <a:pt x="1" y="57"/>
                  </a:lnTo>
                  <a:lnTo>
                    <a:pt x="0" y="49"/>
                  </a:lnTo>
                  <a:lnTo>
                    <a:pt x="1" y="39"/>
                  </a:lnTo>
                  <a:lnTo>
                    <a:pt x="3" y="31"/>
                  </a:lnTo>
                  <a:lnTo>
                    <a:pt x="8" y="23"/>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4"/>
            <p:cNvSpPr>
              <a:spLocks/>
            </p:cNvSpPr>
            <p:nvPr/>
          </p:nvSpPr>
          <p:spPr bwMode="auto">
            <a:xfrm>
              <a:off x="1578273" y="2128837"/>
              <a:ext cx="57150" cy="60325"/>
            </a:xfrm>
            <a:custGeom>
              <a:avLst/>
              <a:gdLst>
                <a:gd name="T0" fmla="*/ 18 w 36"/>
                <a:gd name="T1" fmla="*/ 0 h 38"/>
                <a:gd name="T2" fmla="*/ 12 w 36"/>
                <a:gd name="T3" fmla="*/ 2 h 38"/>
                <a:gd name="T4" fmla="*/ 5 w 36"/>
                <a:gd name="T5" fmla="*/ 5 h 38"/>
                <a:gd name="T6" fmla="*/ 2 w 36"/>
                <a:gd name="T7" fmla="*/ 12 h 38"/>
                <a:gd name="T8" fmla="*/ 0 w 36"/>
                <a:gd name="T9" fmla="*/ 20 h 38"/>
                <a:gd name="T10" fmla="*/ 2 w 36"/>
                <a:gd name="T11" fmla="*/ 26 h 38"/>
                <a:gd name="T12" fmla="*/ 5 w 36"/>
                <a:gd name="T13" fmla="*/ 33 h 38"/>
                <a:gd name="T14" fmla="*/ 12 w 36"/>
                <a:gd name="T15" fmla="*/ 36 h 38"/>
                <a:gd name="T16" fmla="*/ 18 w 36"/>
                <a:gd name="T17" fmla="*/ 38 h 38"/>
                <a:gd name="T18" fmla="*/ 25 w 36"/>
                <a:gd name="T19" fmla="*/ 36 h 38"/>
                <a:gd name="T20" fmla="*/ 31 w 36"/>
                <a:gd name="T21" fmla="*/ 33 h 38"/>
                <a:gd name="T22" fmla="*/ 34 w 36"/>
                <a:gd name="T23" fmla="*/ 26 h 38"/>
                <a:gd name="T24" fmla="*/ 36 w 36"/>
                <a:gd name="T25" fmla="*/ 20 h 38"/>
                <a:gd name="T26" fmla="*/ 34 w 36"/>
                <a:gd name="T27" fmla="*/ 12 h 38"/>
                <a:gd name="T28" fmla="*/ 31 w 36"/>
                <a:gd name="T29" fmla="*/ 5 h 38"/>
                <a:gd name="T30" fmla="*/ 25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12" y="2"/>
                  </a:lnTo>
                  <a:lnTo>
                    <a:pt x="5" y="5"/>
                  </a:lnTo>
                  <a:lnTo>
                    <a:pt x="2" y="12"/>
                  </a:lnTo>
                  <a:lnTo>
                    <a:pt x="0" y="20"/>
                  </a:lnTo>
                  <a:lnTo>
                    <a:pt x="2" y="26"/>
                  </a:lnTo>
                  <a:lnTo>
                    <a:pt x="5" y="33"/>
                  </a:lnTo>
                  <a:lnTo>
                    <a:pt x="12" y="36"/>
                  </a:lnTo>
                  <a:lnTo>
                    <a:pt x="18" y="38"/>
                  </a:lnTo>
                  <a:lnTo>
                    <a:pt x="25" y="36"/>
                  </a:lnTo>
                  <a:lnTo>
                    <a:pt x="31" y="33"/>
                  </a:lnTo>
                  <a:lnTo>
                    <a:pt x="34" y="26"/>
                  </a:lnTo>
                  <a:lnTo>
                    <a:pt x="36" y="20"/>
                  </a:lnTo>
                  <a:lnTo>
                    <a:pt x="34" y="12"/>
                  </a:lnTo>
                  <a:lnTo>
                    <a:pt x="31" y="5"/>
                  </a:lnTo>
                  <a:lnTo>
                    <a:pt x="25"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1" name="组合 10"/>
          <p:cNvGrpSpPr/>
          <p:nvPr/>
        </p:nvGrpSpPr>
        <p:grpSpPr>
          <a:xfrm>
            <a:off x="1167111" y="2491730"/>
            <a:ext cx="982662" cy="1657350"/>
            <a:chOff x="1528110" y="3938587"/>
            <a:chExt cx="982662" cy="1657350"/>
          </a:xfrm>
        </p:grpSpPr>
        <p:sp>
          <p:nvSpPr>
            <p:cNvPr id="12" name="Freeform 16"/>
            <p:cNvSpPr>
              <a:spLocks/>
            </p:cNvSpPr>
            <p:nvPr/>
          </p:nvSpPr>
          <p:spPr bwMode="auto">
            <a:xfrm>
              <a:off x="1528110" y="3938587"/>
              <a:ext cx="982662" cy="1657350"/>
            </a:xfrm>
            <a:custGeom>
              <a:avLst/>
              <a:gdLst>
                <a:gd name="T0" fmla="*/ 593 w 619"/>
                <a:gd name="T1" fmla="*/ 638 h 1044"/>
                <a:gd name="T2" fmla="*/ 573 w 619"/>
                <a:gd name="T3" fmla="*/ 629 h 1044"/>
                <a:gd name="T4" fmla="*/ 554 w 619"/>
                <a:gd name="T5" fmla="*/ 624 h 1044"/>
                <a:gd name="T6" fmla="*/ 529 w 619"/>
                <a:gd name="T7" fmla="*/ 625 h 1044"/>
                <a:gd name="T8" fmla="*/ 503 w 619"/>
                <a:gd name="T9" fmla="*/ 637 h 1044"/>
                <a:gd name="T10" fmla="*/ 480 w 619"/>
                <a:gd name="T11" fmla="*/ 658 h 1044"/>
                <a:gd name="T12" fmla="*/ 461 w 619"/>
                <a:gd name="T13" fmla="*/ 668 h 1044"/>
                <a:gd name="T14" fmla="*/ 443 w 619"/>
                <a:gd name="T15" fmla="*/ 664 h 1044"/>
                <a:gd name="T16" fmla="*/ 415 w 619"/>
                <a:gd name="T17" fmla="*/ 633 h 1044"/>
                <a:gd name="T18" fmla="*/ 392 w 619"/>
                <a:gd name="T19" fmla="*/ 541 h 1044"/>
                <a:gd name="T20" fmla="*/ 415 w 619"/>
                <a:gd name="T21" fmla="*/ 449 h 1044"/>
                <a:gd name="T22" fmla="*/ 443 w 619"/>
                <a:gd name="T23" fmla="*/ 418 h 1044"/>
                <a:gd name="T24" fmla="*/ 461 w 619"/>
                <a:gd name="T25" fmla="*/ 415 h 1044"/>
                <a:gd name="T26" fmla="*/ 480 w 619"/>
                <a:gd name="T27" fmla="*/ 427 h 1044"/>
                <a:gd name="T28" fmla="*/ 503 w 619"/>
                <a:gd name="T29" fmla="*/ 446 h 1044"/>
                <a:gd name="T30" fmla="*/ 529 w 619"/>
                <a:gd name="T31" fmla="*/ 458 h 1044"/>
                <a:gd name="T32" fmla="*/ 555 w 619"/>
                <a:gd name="T33" fmla="*/ 459 h 1044"/>
                <a:gd name="T34" fmla="*/ 581 w 619"/>
                <a:gd name="T35" fmla="*/ 451 h 1044"/>
                <a:gd name="T36" fmla="*/ 604 w 619"/>
                <a:gd name="T37" fmla="*/ 436 h 1044"/>
                <a:gd name="T38" fmla="*/ 619 w 619"/>
                <a:gd name="T39" fmla="*/ 226 h 1044"/>
                <a:gd name="T40" fmla="*/ 456 w 619"/>
                <a:gd name="T41" fmla="*/ 215 h 1044"/>
                <a:gd name="T42" fmla="*/ 456 w 619"/>
                <a:gd name="T43" fmla="*/ 195 h 1044"/>
                <a:gd name="T44" fmla="*/ 472 w 619"/>
                <a:gd name="T45" fmla="*/ 174 h 1044"/>
                <a:gd name="T46" fmla="*/ 492 w 619"/>
                <a:gd name="T47" fmla="*/ 143 h 1044"/>
                <a:gd name="T48" fmla="*/ 497 w 619"/>
                <a:gd name="T49" fmla="*/ 98 h 1044"/>
                <a:gd name="T50" fmla="*/ 471 w 619"/>
                <a:gd name="T51" fmla="*/ 50 h 1044"/>
                <a:gd name="T52" fmla="*/ 425 w 619"/>
                <a:gd name="T53" fmla="*/ 21 h 1044"/>
                <a:gd name="T54" fmla="*/ 366 w 619"/>
                <a:gd name="T55" fmla="*/ 3 h 1044"/>
                <a:gd name="T56" fmla="*/ 287 w 619"/>
                <a:gd name="T57" fmla="*/ 2 h 1044"/>
                <a:gd name="T58" fmla="*/ 197 w 619"/>
                <a:gd name="T59" fmla="*/ 33 h 1044"/>
                <a:gd name="T60" fmla="*/ 150 w 619"/>
                <a:gd name="T61" fmla="*/ 91 h 1044"/>
                <a:gd name="T62" fmla="*/ 153 w 619"/>
                <a:gd name="T63" fmla="*/ 143 h 1044"/>
                <a:gd name="T64" fmla="*/ 173 w 619"/>
                <a:gd name="T65" fmla="*/ 174 h 1044"/>
                <a:gd name="T66" fmla="*/ 189 w 619"/>
                <a:gd name="T67" fmla="*/ 195 h 1044"/>
                <a:gd name="T68" fmla="*/ 189 w 619"/>
                <a:gd name="T69" fmla="*/ 215 h 1044"/>
                <a:gd name="T70" fmla="*/ 145 w 619"/>
                <a:gd name="T71" fmla="*/ 226 h 1044"/>
                <a:gd name="T72" fmla="*/ 204 w 619"/>
                <a:gd name="T73" fmla="*/ 856 h 1044"/>
                <a:gd name="T74" fmla="*/ 251 w 619"/>
                <a:gd name="T75" fmla="*/ 1044 h 1044"/>
                <a:gd name="T76" fmla="*/ 277 w 619"/>
                <a:gd name="T77" fmla="*/ 1036 h 1044"/>
                <a:gd name="T78" fmla="*/ 280 w 619"/>
                <a:gd name="T79" fmla="*/ 1008 h 1044"/>
                <a:gd name="T80" fmla="*/ 186 w 619"/>
                <a:gd name="T81" fmla="*/ 972 h 1044"/>
                <a:gd name="T82" fmla="*/ 262 w 619"/>
                <a:gd name="T83" fmla="*/ 858 h 1044"/>
                <a:gd name="T84" fmla="*/ 264 w 619"/>
                <a:gd name="T85" fmla="*/ 856 h 1044"/>
                <a:gd name="T86" fmla="*/ 541 w 619"/>
                <a:gd name="T87" fmla="*/ 977 h 1044"/>
                <a:gd name="T88" fmla="*/ 554 w 619"/>
                <a:gd name="T89" fmla="*/ 962 h 1044"/>
                <a:gd name="T90" fmla="*/ 545 w 619"/>
                <a:gd name="T91" fmla="*/ 935 h 1044"/>
                <a:gd name="T92" fmla="*/ 518 w 619"/>
                <a:gd name="T93" fmla="*/ 931 h 1044"/>
                <a:gd name="T94" fmla="*/ 619 w 619"/>
                <a:gd name="T95" fmla="*/ 856 h 1044"/>
                <a:gd name="T96" fmla="*/ 609 w 619"/>
                <a:gd name="T97" fmla="*/ 65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9" h="1044">
                  <a:moveTo>
                    <a:pt x="599" y="642"/>
                  </a:moveTo>
                  <a:lnTo>
                    <a:pt x="599" y="642"/>
                  </a:lnTo>
                  <a:lnTo>
                    <a:pt x="593" y="638"/>
                  </a:lnTo>
                  <a:lnTo>
                    <a:pt x="586" y="633"/>
                  </a:lnTo>
                  <a:lnTo>
                    <a:pt x="580" y="630"/>
                  </a:lnTo>
                  <a:lnTo>
                    <a:pt x="573" y="629"/>
                  </a:lnTo>
                  <a:lnTo>
                    <a:pt x="567" y="627"/>
                  </a:lnTo>
                  <a:lnTo>
                    <a:pt x="560" y="625"/>
                  </a:lnTo>
                  <a:lnTo>
                    <a:pt x="554" y="624"/>
                  </a:lnTo>
                  <a:lnTo>
                    <a:pt x="547" y="624"/>
                  </a:lnTo>
                  <a:lnTo>
                    <a:pt x="537" y="624"/>
                  </a:lnTo>
                  <a:lnTo>
                    <a:pt x="529" y="625"/>
                  </a:lnTo>
                  <a:lnTo>
                    <a:pt x="521" y="629"/>
                  </a:lnTo>
                  <a:lnTo>
                    <a:pt x="511" y="632"/>
                  </a:lnTo>
                  <a:lnTo>
                    <a:pt x="503" y="637"/>
                  </a:lnTo>
                  <a:lnTo>
                    <a:pt x="495" y="643"/>
                  </a:lnTo>
                  <a:lnTo>
                    <a:pt x="488" y="650"/>
                  </a:lnTo>
                  <a:lnTo>
                    <a:pt x="480" y="658"/>
                  </a:lnTo>
                  <a:lnTo>
                    <a:pt x="474" y="663"/>
                  </a:lnTo>
                  <a:lnTo>
                    <a:pt x="467" y="666"/>
                  </a:lnTo>
                  <a:lnTo>
                    <a:pt x="461" y="668"/>
                  </a:lnTo>
                  <a:lnTo>
                    <a:pt x="454" y="668"/>
                  </a:lnTo>
                  <a:lnTo>
                    <a:pt x="448" y="666"/>
                  </a:lnTo>
                  <a:lnTo>
                    <a:pt x="443" y="664"/>
                  </a:lnTo>
                  <a:lnTo>
                    <a:pt x="436" y="659"/>
                  </a:lnTo>
                  <a:lnTo>
                    <a:pt x="430" y="655"/>
                  </a:lnTo>
                  <a:lnTo>
                    <a:pt x="415" y="633"/>
                  </a:lnTo>
                  <a:lnTo>
                    <a:pt x="402" y="607"/>
                  </a:lnTo>
                  <a:lnTo>
                    <a:pt x="396" y="575"/>
                  </a:lnTo>
                  <a:lnTo>
                    <a:pt x="392" y="541"/>
                  </a:lnTo>
                  <a:lnTo>
                    <a:pt x="396" y="506"/>
                  </a:lnTo>
                  <a:lnTo>
                    <a:pt x="402" y="475"/>
                  </a:lnTo>
                  <a:lnTo>
                    <a:pt x="415" y="449"/>
                  </a:lnTo>
                  <a:lnTo>
                    <a:pt x="430" y="428"/>
                  </a:lnTo>
                  <a:lnTo>
                    <a:pt x="436" y="423"/>
                  </a:lnTo>
                  <a:lnTo>
                    <a:pt x="443" y="418"/>
                  </a:lnTo>
                  <a:lnTo>
                    <a:pt x="448" y="417"/>
                  </a:lnTo>
                  <a:lnTo>
                    <a:pt x="454" y="415"/>
                  </a:lnTo>
                  <a:lnTo>
                    <a:pt x="461" y="415"/>
                  </a:lnTo>
                  <a:lnTo>
                    <a:pt x="467" y="418"/>
                  </a:lnTo>
                  <a:lnTo>
                    <a:pt x="474" y="422"/>
                  </a:lnTo>
                  <a:lnTo>
                    <a:pt x="480" y="427"/>
                  </a:lnTo>
                  <a:lnTo>
                    <a:pt x="488" y="435"/>
                  </a:lnTo>
                  <a:lnTo>
                    <a:pt x="495" y="441"/>
                  </a:lnTo>
                  <a:lnTo>
                    <a:pt x="503" y="446"/>
                  </a:lnTo>
                  <a:lnTo>
                    <a:pt x="511" y="451"/>
                  </a:lnTo>
                  <a:lnTo>
                    <a:pt x="521" y="454"/>
                  </a:lnTo>
                  <a:lnTo>
                    <a:pt x="529" y="458"/>
                  </a:lnTo>
                  <a:lnTo>
                    <a:pt x="537" y="459"/>
                  </a:lnTo>
                  <a:lnTo>
                    <a:pt x="547" y="459"/>
                  </a:lnTo>
                  <a:lnTo>
                    <a:pt x="555" y="459"/>
                  </a:lnTo>
                  <a:lnTo>
                    <a:pt x="563" y="458"/>
                  </a:lnTo>
                  <a:lnTo>
                    <a:pt x="573" y="454"/>
                  </a:lnTo>
                  <a:lnTo>
                    <a:pt x="581" y="451"/>
                  </a:lnTo>
                  <a:lnTo>
                    <a:pt x="589" y="448"/>
                  </a:lnTo>
                  <a:lnTo>
                    <a:pt x="598" y="443"/>
                  </a:lnTo>
                  <a:lnTo>
                    <a:pt x="604" y="436"/>
                  </a:lnTo>
                  <a:lnTo>
                    <a:pt x="612" y="430"/>
                  </a:lnTo>
                  <a:lnTo>
                    <a:pt x="619" y="422"/>
                  </a:lnTo>
                  <a:lnTo>
                    <a:pt x="619" y="226"/>
                  </a:lnTo>
                  <a:lnTo>
                    <a:pt x="462" y="226"/>
                  </a:lnTo>
                  <a:lnTo>
                    <a:pt x="459" y="220"/>
                  </a:lnTo>
                  <a:lnTo>
                    <a:pt x="456" y="215"/>
                  </a:lnTo>
                  <a:lnTo>
                    <a:pt x="454" y="210"/>
                  </a:lnTo>
                  <a:lnTo>
                    <a:pt x="454" y="205"/>
                  </a:lnTo>
                  <a:lnTo>
                    <a:pt x="456" y="195"/>
                  </a:lnTo>
                  <a:lnTo>
                    <a:pt x="461" y="187"/>
                  </a:lnTo>
                  <a:lnTo>
                    <a:pt x="466" y="181"/>
                  </a:lnTo>
                  <a:lnTo>
                    <a:pt x="472" y="174"/>
                  </a:lnTo>
                  <a:lnTo>
                    <a:pt x="475" y="171"/>
                  </a:lnTo>
                  <a:lnTo>
                    <a:pt x="485" y="158"/>
                  </a:lnTo>
                  <a:lnTo>
                    <a:pt x="492" y="143"/>
                  </a:lnTo>
                  <a:lnTo>
                    <a:pt x="497" y="129"/>
                  </a:lnTo>
                  <a:lnTo>
                    <a:pt x="498" y="114"/>
                  </a:lnTo>
                  <a:lnTo>
                    <a:pt x="497" y="98"/>
                  </a:lnTo>
                  <a:lnTo>
                    <a:pt x="492" y="81"/>
                  </a:lnTo>
                  <a:lnTo>
                    <a:pt x="482" y="65"/>
                  </a:lnTo>
                  <a:lnTo>
                    <a:pt x="471" y="50"/>
                  </a:lnTo>
                  <a:lnTo>
                    <a:pt x="458" y="39"/>
                  </a:lnTo>
                  <a:lnTo>
                    <a:pt x="443" y="29"/>
                  </a:lnTo>
                  <a:lnTo>
                    <a:pt x="425" y="21"/>
                  </a:lnTo>
                  <a:lnTo>
                    <a:pt x="407" y="13"/>
                  </a:lnTo>
                  <a:lnTo>
                    <a:pt x="388" y="8"/>
                  </a:lnTo>
                  <a:lnTo>
                    <a:pt x="366" y="3"/>
                  </a:lnTo>
                  <a:lnTo>
                    <a:pt x="345" y="2"/>
                  </a:lnTo>
                  <a:lnTo>
                    <a:pt x="322" y="0"/>
                  </a:lnTo>
                  <a:lnTo>
                    <a:pt x="287" y="2"/>
                  </a:lnTo>
                  <a:lnTo>
                    <a:pt x="252" y="8"/>
                  </a:lnTo>
                  <a:lnTo>
                    <a:pt x="223" y="20"/>
                  </a:lnTo>
                  <a:lnTo>
                    <a:pt x="197" y="33"/>
                  </a:lnTo>
                  <a:lnTo>
                    <a:pt x="176" y="50"/>
                  </a:lnTo>
                  <a:lnTo>
                    <a:pt x="160" y="70"/>
                  </a:lnTo>
                  <a:lnTo>
                    <a:pt x="150" y="91"/>
                  </a:lnTo>
                  <a:lnTo>
                    <a:pt x="147" y="114"/>
                  </a:lnTo>
                  <a:lnTo>
                    <a:pt x="148" y="129"/>
                  </a:lnTo>
                  <a:lnTo>
                    <a:pt x="153" y="143"/>
                  </a:lnTo>
                  <a:lnTo>
                    <a:pt x="160" y="158"/>
                  </a:lnTo>
                  <a:lnTo>
                    <a:pt x="169" y="171"/>
                  </a:lnTo>
                  <a:lnTo>
                    <a:pt x="173" y="174"/>
                  </a:lnTo>
                  <a:lnTo>
                    <a:pt x="179" y="181"/>
                  </a:lnTo>
                  <a:lnTo>
                    <a:pt x="184" y="187"/>
                  </a:lnTo>
                  <a:lnTo>
                    <a:pt x="189" y="195"/>
                  </a:lnTo>
                  <a:lnTo>
                    <a:pt x="191" y="205"/>
                  </a:lnTo>
                  <a:lnTo>
                    <a:pt x="191" y="210"/>
                  </a:lnTo>
                  <a:lnTo>
                    <a:pt x="189" y="215"/>
                  </a:lnTo>
                  <a:lnTo>
                    <a:pt x="187" y="220"/>
                  </a:lnTo>
                  <a:lnTo>
                    <a:pt x="184" y="225"/>
                  </a:lnTo>
                  <a:lnTo>
                    <a:pt x="145" y="226"/>
                  </a:lnTo>
                  <a:lnTo>
                    <a:pt x="0" y="226"/>
                  </a:lnTo>
                  <a:lnTo>
                    <a:pt x="0" y="856"/>
                  </a:lnTo>
                  <a:lnTo>
                    <a:pt x="204" y="856"/>
                  </a:lnTo>
                  <a:lnTo>
                    <a:pt x="106" y="1001"/>
                  </a:lnTo>
                  <a:lnTo>
                    <a:pt x="251" y="1044"/>
                  </a:lnTo>
                  <a:lnTo>
                    <a:pt x="251" y="1044"/>
                  </a:lnTo>
                  <a:lnTo>
                    <a:pt x="261" y="1044"/>
                  </a:lnTo>
                  <a:lnTo>
                    <a:pt x="270" y="1042"/>
                  </a:lnTo>
                  <a:lnTo>
                    <a:pt x="277" y="1036"/>
                  </a:lnTo>
                  <a:lnTo>
                    <a:pt x="282" y="1027"/>
                  </a:lnTo>
                  <a:lnTo>
                    <a:pt x="283" y="1018"/>
                  </a:lnTo>
                  <a:lnTo>
                    <a:pt x="280" y="1008"/>
                  </a:lnTo>
                  <a:lnTo>
                    <a:pt x="274" y="1001"/>
                  </a:lnTo>
                  <a:lnTo>
                    <a:pt x="265" y="997"/>
                  </a:lnTo>
                  <a:lnTo>
                    <a:pt x="186" y="972"/>
                  </a:lnTo>
                  <a:lnTo>
                    <a:pt x="262" y="860"/>
                  </a:lnTo>
                  <a:lnTo>
                    <a:pt x="262" y="860"/>
                  </a:lnTo>
                  <a:lnTo>
                    <a:pt x="262" y="858"/>
                  </a:lnTo>
                  <a:lnTo>
                    <a:pt x="262" y="858"/>
                  </a:lnTo>
                  <a:lnTo>
                    <a:pt x="262" y="858"/>
                  </a:lnTo>
                  <a:lnTo>
                    <a:pt x="264" y="856"/>
                  </a:lnTo>
                  <a:lnTo>
                    <a:pt x="345" y="856"/>
                  </a:lnTo>
                  <a:lnTo>
                    <a:pt x="410" y="1044"/>
                  </a:lnTo>
                  <a:lnTo>
                    <a:pt x="541" y="977"/>
                  </a:lnTo>
                  <a:lnTo>
                    <a:pt x="541" y="977"/>
                  </a:lnTo>
                  <a:lnTo>
                    <a:pt x="549" y="970"/>
                  </a:lnTo>
                  <a:lnTo>
                    <a:pt x="554" y="962"/>
                  </a:lnTo>
                  <a:lnTo>
                    <a:pt x="555" y="953"/>
                  </a:lnTo>
                  <a:lnTo>
                    <a:pt x="552" y="943"/>
                  </a:lnTo>
                  <a:lnTo>
                    <a:pt x="545" y="935"/>
                  </a:lnTo>
                  <a:lnTo>
                    <a:pt x="537" y="930"/>
                  </a:lnTo>
                  <a:lnTo>
                    <a:pt x="528" y="928"/>
                  </a:lnTo>
                  <a:lnTo>
                    <a:pt x="518" y="931"/>
                  </a:lnTo>
                  <a:lnTo>
                    <a:pt x="440" y="972"/>
                  </a:lnTo>
                  <a:lnTo>
                    <a:pt x="399" y="856"/>
                  </a:lnTo>
                  <a:lnTo>
                    <a:pt x="619" y="856"/>
                  </a:lnTo>
                  <a:lnTo>
                    <a:pt x="619" y="664"/>
                  </a:lnTo>
                  <a:lnTo>
                    <a:pt x="614" y="658"/>
                  </a:lnTo>
                  <a:lnTo>
                    <a:pt x="609" y="651"/>
                  </a:lnTo>
                  <a:lnTo>
                    <a:pt x="604" y="646"/>
                  </a:lnTo>
                  <a:lnTo>
                    <a:pt x="599"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17"/>
            <p:cNvSpPr>
              <a:spLocks/>
            </p:cNvSpPr>
            <p:nvPr/>
          </p:nvSpPr>
          <p:spPr bwMode="auto">
            <a:xfrm>
              <a:off x="1609073" y="4017962"/>
              <a:ext cx="820737" cy="1203325"/>
            </a:xfrm>
            <a:custGeom>
              <a:avLst/>
              <a:gdLst>
                <a:gd name="T0" fmla="*/ 0 w 517"/>
                <a:gd name="T1" fmla="*/ 225 h 758"/>
                <a:gd name="T2" fmla="*/ 164 w 517"/>
                <a:gd name="T3" fmla="*/ 217 h 758"/>
                <a:gd name="T4" fmla="*/ 188 w 517"/>
                <a:gd name="T5" fmla="*/ 171 h 758"/>
                <a:gd name="T6" fmla="*/ 180 w 517"/>
                <a:gd name="T7" fmla="*/ 119 h 758"/>
                <a:gd name="T8" fmla="*/ 148 w 517"/>
                <a:gd name="T9" fmla="*/ 74 h 758"/>
                <a:gd name="T10" fmla="*/ 159 w 517"/>
                <a:gd name="T11" fmla="*/ 36 h 758"/>
                <a:gd name="T12" fmla="*/ 192 w 517"/>
                <a:gd name="T13" fmla="*/ 15 h 758"/>
                <a:gd name="T14" fmla="*/ 237 w 517"/>
                <a:gd name="T15" fmla="*/ 2 h 758"/>
                <a:gd name="T16" fmla="*/ 289 w 517"/>
                <a:gd name="T17" fmla="*/ 0 h 758"/>
                <a:gd name="T18" fmla="*/ 337 w 517"/>
                <a:gd name="T19" fmla="*/ 10 h 758"/>
                <a:gd name="T20" fmla="*/ 374 w 517"/>
                <a:gd name="T21" fmla="*/ 28 h 758"/>
                <a:gd name="T22" fmla="*/ 397 w 517"/>
                <a:gd name="T23" fmla="*/ 61 h 758"/>
                <a:gd name="T24" fmla="*/ 372 w 517"/>
                <a:gd name="T25" fmla="*/ 103 h 758"/>
                <a:gd name="T26" fmla="*/ 353 w 517"/>
                <a:gd name="T27" fmla="*/ 155 h 758"/>
                <a:gd name="T28" fmla="*/ 371 w 517"/>
                <a:gd name="T29" fmla="*/ 204 h 758"/>
                <a:gd name="T30" fmla="*/ 517 w 517"/>
                <a:gd name="T31" fmla="*/ 225 h 758"/>
                <a:gd name="T32" fmla="*/ 507 w 517"/>
                <a:gd name="T33" fmla="*/ 357 h 758"/>
                <a:gd name="T34" fmla="*/ 486 w 517"/>
                <a:gd name="T35" fmla="*/ 357 h 758"/>
                <a:gd name="T36" fmla="*/ 465 w 517"/>
                <a:gd name="T37" fmla="*/ 341 h 758"/>
                <a:gd name="T38" fmla="*/ 450 w 517"/>
                <a:gd name="T39" fmla="*/ 328 h 758"/>
                <a:gd name="T40" fmla="*/ 428 w 517"/>
                <a:gd name="T41" fmla="*/ 318 h 758"/>
                <a:gd name="T42" fmla="*/ 405 w 517"/>
                <a:gd name="T43" fmla="*/ 315 h 758"/>
                <a:gd name="T44" fmla="*/ 341 w 517"/>
                <a:gd name="T45" fmla="*/ 344 h 758"/>
                <a:gd name="T46" fmla="*/ 299 w 517"/>
                <a:gd name="T47" fmla="*/ 422 h 758"/>
                <a:gd name="T48" fmla="*/ 291 w 517"/>
                <a:gd name="T49" fmla="*/ 492 h 758"/>
                <a:gd name="T50" fmla="*/ 293 w 517"/>
                <a:gd name="T51" fmla="*/ 499 h 758"/>
                <a:gd name="T52" fmla="*/ 270 w 517"/>
                <a:gd name="T53" fmla="*/ 509 h 758"/>
                <a:gd name="T54" fmla="*/ 244 w 517"/>
                <a:gd name="T55" fmla="*/ 517 h 758"/>
                <a:gd name="T56" fmla="*/ 218 w 517"/>
                <a:gd name="T57" fmla="*/ 522 h 758"/>
                <a:gd name="T58" fmla="*/ 188 w 517"/>
                <a:gd name="T59" fmla="*/ 523 h 758"/>
                <a:gd name="T60" fmla="*/ 153 w 517"/>
                <a:gd name="T61" fmla="*/ 522 h 758"/>
                <a:gd name="T62" fmla="*/ 120 w 517"/>
                <a:gd name="T63" fmla="*/ 517 h 758"/>
                <a:gd name="T64" fmla="*/ 99 w 517"/>
                <a:gd name="T65" fmla="*/ 510 h 758"/>
                <a:gd name="T66" fmla="*/ 92 w 517"/>
                <a:gd name="T67" fmla="*/ 510 h 758"/>
                <a:gd name="T68" fmla="*/ 66 w 517"/>
                <a:gd name="T69" fmla="*/ 528 h 758"/>
                <a:gd name="T70" fmla="*/ 71 w 517"/>
                <a:gd name="T71" fmla="*/ 554 h 758"/>
                <a:gd name="T72" fmla="*/ 86 w 517"/>
                <a:gd name="T73" fmla="*/ 564 h 758"/>
                <a:gd name="T74" fmla="*/ 120 w 517"/>
                <a:gd name="T75" fmla="*/ 572 h 758"/>
                <a:gd name="T76" fmla="*/ 157 w 517"/>
                <a:gd name="T77" fmla="*/ 577 h 758"/>
                <a:gd name="T78" fmla="*/ 190 w 517"/>
                <a:gd name="T79" fmla="*/ 577 h 758"/>
                <a:gd name="T80" fmla="*/ 213 w 517"/>
                <a:gd name="T81" fmla="*/ 575 h 758"/>
                <a:gd name="T82" fmla="*/ 234 w 517"/>
                <a:gd name="T83" fmla="*/ 574 h 758"/>
                <a:gd name="T84" fmla="*/ 257 w 517"/>
                <a:gd name="T85" fmla="*/ 569 h 758"/>
                <a:gd name="T86" fmla="*/ 278 w 517"/>
                <a:gd name="T87" fmla="*/ 564 h 758"/>
                <a:gd name="T88" fmla="*/ 299 w 517"/>
                <a:gd name="T89" fmla="*/ 556 h 758"/>
                <a:gd name="T90" fmla="*/ 328 w 517"/>
                <a:gd name="T91" fmla="*/ 622 h 758"/>
                <a:gd name="T92" fmla="*/ 358 w 517"/>
                <a:gd name="T93" fmla="*/ 652 h 758"/>
                <a:gd name="T94" fmla="*/ 380 w 517"/>
                <a:gd name="T95" fmla="*/ 665 h 758"/>
                <a:gd name="T96" fmla="*/ 405 w 517"/>
                <a:gd name="T97" fmla="*/ 668 h 758"/>
                <a:gd name="T98" fmla="*/ 428 w 517"/>
                <a:gd name="T99" fmla="*/ 665 h 758"/>
                <a:gd name="T100" fmla="*/ 449 w 517"/>
                <a:gd name="T101" fmla="*/ 655 h 758"/>
                <a:gd name="T102" fmla="*/ 465 w 517"/>
                <a:gd name="T103" fmla="*/ 642 h 758"/>
                <a:gd name="T104" fmla="*/ 486 w 517"/>
                <a:gd name="T105" fmla="*/ 626 h 758"/>
                <a:gd name="T106" fmla="*/ 507 w 517"/>
                <a:gd name="T107" fmla="*/ 626 h 758"/>
                <a:gd name="T108" fmla="*/ 517 w 517"/>
                <a:gd name="T109"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7" h="758">
                  <a:moveTo>
                    <a:pt x="517" y="758"/>
                  </a:moveTo>
                  <a:lnTo>
                    <a:pt x="0" y="758"/>
                  </a:lnTo>
                  <a:lnTo>
                    <a:pt x="0" y="225"/>
                  </a:lnTo>
                  <a:lnTo>
                    <a:pt x="94" y="225"/>
                  </a:lnTo>
                  <a:lnTo>
                    <a:pt x="157" y="225"/>
                  </a:lnTo>
                  <a:lnTo>
                    <a:pt x="164" y="217"/>
                  </a:lnTo>
                  <a:lnTo>
                    <a:pt x="175" y="204"/>
                  </a:lnTo>
                  <a:lnTo>
                    <a:pt x="183" y="188"/>
                  </a:lnTo>
                  <a:lnTo>
                    <a:pt x="188" y="171"/>
                  </a:lnTo>
                  <a:lnTo>
                    <a:pt x="190" y="155"/>
                  </a:lnTo>
                  <a:lnTo>
                    <a:pt x="188" y="137"/>
                  </a:lnTo>
                  <a:lnTo>
                    <a:pt x="180" y="119"/>
                  </a:lnTo>
                  <a:lnTo>
                    <a:pt x="170" y="103"/>
                  </a:lnTo>
                  <a:lnTo>
                    <a:pt x="156" y="87"/>
                  </a:lnTo>
                  <a:lnTo>
                    <a:pt x="148" y="74"/>
                  </a:lnTo>
                  <a:lnTo>
                    <a:pt x="146" y="61"/>
                  </a:lnTo>
                  <a:lnTo>
                    <a:pt x="149" y="49"/>
                  </a:lnTo>
                  <a:lnTo>
                    <a:pt x="159" y="36"/>
                  </a:lnTo>
                  <a:lnTo>
                    <a:pt x="169" y="28"/>
                  </a:lnTo>
                  <a:lnTo>
                    <a:pt x="180" y="22"/>
                  </a:lnTo>
                  <a:lnTo>
                    <a:pt x="192" y="15"/>
                  </a:lnTo>
                  <a:lnTo>
                    <a:pt x="206" y="10"/>
                  </a:lnTo>
                  <a:lnTo>
                    <a:pt x="221" y="5"/>
                  </a:lnTo>
                  <a:lnTo>
                    <a:pt x="237" y="2"/>
                  </a:lnTo>
                  <a:lnTo>
                    <a:pt x="253" y="0"/>
                  </a:lnTo>
                  <a:lnTo>
                    <a:pt x="271" y="0"/>
                  </a:lnTo>
                  <a:lnTo>
                    <a:pt x="289" y="0"/>
                  </a:lnTo>
                  <a:lnTo>
                    <a:pt x="306" y="2"/>
                  </a:lnTo>
                  <a:lnTo>
                    <a:pt x="322" y="5"/>
                  </a:lnTo>
                  <a:lnTo>
                    <a:pt x="337" y="10"/>
                  </a:lnTo>
                  <a:lnTo>
                    <a:pt x="351" y="15"/>
                  </a:lnTo>
                  <a:lnTo>
                    <a:pt x="363" y="22"/>
                  </a:lnTo>
                  <a:lnTo>
                    <a:pt x="374" y="28"/>
                  </a:lnTo>
                  <a:lnTo>
                    <a:pt x="384" y="36"/>
                  </a:lnTo>
                  <a:lnTo>
                    <a:pt x="393" y="49"/>
                  </a:lnTo>
                  <a:lnTo>
                    <a:pt x="397" y="61"/>
                  </a:lnTo>
                  <a:lnTo>
                    <a:pt x="395" y="74"/>
                  </a:lnTo>
                  <a:lnTo>
                    <a:pt x="387" y="87"/>
                  </a:lnTo>
                  <a:lnTo>
                    <a:pt x="372" y="103"/>
                  </a:lnTo>
                  <a:lnTo>
                    <a:pt x="361" y="119"/>
                  </a:lnTo>
                  <a:lnTo>
                    <a:pt x="354" y="137"/>
                  </a:lnTo>
                  <a:lnTo>
                    <a:pt x="353" y="155"/>
                  </a:lnTo>
                  <a:lnTo>
                    <a:pt x="354" y="171"/>
                  </a:lnTo>
                  <a:lnTo>
                    <a:pt x="361" y="189"/>
                  </a:lnTo>
                  <a:lnTo>
                    <a:pt x="371" y="204"/>
                  </a:lnTo>
                  <a:lnTo>
                    <a:pt x="384" y="219"/>
                  </a:lnTo>
                  <a:lnTo>
                    <a:pt x="390" y="225"/>
                  </a:lnTo>
                  <a:lnTo>
                    <a:pt x="517" y="225"/>
                  </a:lnTo>
                  <a:lnTo>
                    <a:pt x="517" y="351"/>
                  </a:lnTo>
                  <a:lnTo>
                    <a:pt x="512" y="354"/>
                  </a:lnTo>
                  <a:lnTo>
                    <a:pt x="507" y="357"/>
                  </a:lnTo>
                  <a:lnTo>
                    <a:pt x="503" y="359"/>
                  </a:lnTo>
                  <a:lnTo>
                    <a:pt x="496" y="359"/>
                  </a:lnTo>
                  <a:lnTo>
                    <a:pt x="486" y="357"/>
                  </a:lnTo>
                  <a:lnTo>
                    <a:pt x="478" y="352"/>
                  </a:lnTo>
                  <a:lnTo>
                    <a:pt x="472" y="347"/>
                  </a:lnTo>
                  <a:lnTo>
                    <a:pt x="465" y="341"/>
                  </a:lnTo>
                  <a:lnTo>
                    <a:pt x="463" y="339"/>
                  </a:lnTo>
                  <a:lnTo>
                    <a:pt x="457" y="333"/>
                  </a:lnTo>
                  <a:lnTo>
                    <a:pt x="450" y="328"/>
                  </a:lnTo>
                  <a:lnTo>
                    <a:pt x="442" y="325"/>
                  </a:lnTo>
                  <a:lnTo>
                    <a:pt x="436" y="321"/>
                  </a:lnTo>
                  <a:lnTo>
                    <a:pt x="428" y="318"/>
                  </a:lnTo>
                  <a:lnTo>
                    <a:pt x="421" y="316"/>
                  </a:lnTo>
                  <a:lnTo>
                    <a:pt x="413" y="315"/>
                  </a:lnTo>
                  <a:lnTo>
                    <a:pt x="405" y="315"/>
                  </a:lnTo>
                  <a:lnTo>
                    <a:pt x="382" y="318"/>
                  </a:lnTo>
                  <a:lnTo>
                    <a:pt x="361" y="328"/>
                  </a:lnTo>
                  <a:lnTo>
                    <a:pt x="341" y="344"/>
                  </a:lnTo>
                  <a:lnTo>
                    <a:pt x="323" y="365"/>
                  </a:lnTo>
                  <a:lnTo>
                    <a:pt x="310" y="391"/>
                  </a:lnTo>
                  <a:lnTo>
                    <a:pt x="299" y="422"/>
                  </a:lnTo>
                  <a:lnTo>
                    <a:pt x="293" y="455"/>
                  </a:lnTo>
                  <a:lnTo>
                    <a:pt x="291" y="491"/>
                  </a:lnTo>
                  <a:lnTo>
                    <a:pt x="291" y="492"/>
                  </a:lnTo>
                  <a:lnTo>
                    <a:pt x="293" y="495"/>
                  </a:lnTo>
                  <a:lnTo>
                    <a:pt x="293" y="497"/>
                  </a:lnTo>
                  <a:lnTo>
                    <a:pt x="293" y="499"/>
                  </a:lnTo>
                  <a:lnTo>
                    <a:pt x="284" y="502"/>
                  </a:lnTo>
                  <a:lnTo>
                    <a:pt x="278" y="505"/>
                  </a:lnTo>
                  <a:lnTo>
                    <a:pt x="270" y="509"/>
                  </a:lnTo>
                  <a:lnTo>
                    <a:pt x="262" y="512"/>
                  </a:lnTo>
                  <a:lnTo>
                    <a:pt x="253" y="513"/>
                  </a:lnTo>
                  <a:lnTo>
                    <a:pt x="244" y="517"/>
                  </a:lnTo>
                  <a:lnTo>
                    <a:pt x="236" y="518"/>
                  </a:lnTo>
                  <a:lnTo>
                    <a:pt x="227" y="520"/>
                  </a:lnTo>
                  <a:lnTo>
                    <a:pt x="218" y="522"/>
                  </a:lnTo>
                  <a:lnTo>
                    <a:pt x="208" y="522"/>
                  </a:lnTo>
                  <a:lnTo>
                    <a:pt x="198" y="523"/>
                  </a:lnTo>
                  <a:lnTo>
                    <a:pt x="188" y="523"/>
                  </a:lnTo>
                  <a:lnTo>
                    <a:pt x="177" y="523"/>
                  </a:lnTo>
                  <a:lnTo>
                    <a:pt x="164" y="522"/>
                  </a:lnTo>
                  <a:lnTo>
                    <a:pt x="153" y="522"/>
                  </a:lnTo>
                  <a:lnTo>
                    <a:pt x="141" y="520"/>
                  </a:lnTo>
                  <a:lnTo>
                    <a:pt x="130" y="518"/>
                  </a:lnTo>
                  <a:lnTo>
                    <a:pt x="120" y="517"/>
                  </a:lnTo>
                  <a:lnTo>
                    <a:pt x="110" y="513"/>
                  </a:lnTo>
                  <a:lnTo>
                    <a:pt x="100" y="512"/>
                  </a:lnTo>
                  <a:lnTo>
                    <a:pt x="99" y="510"/>
                  </a:lnTo>
                  <a:lnTo>
                    <a:pt x="97" y="510"/>
                  </a:lnTo>
                  <a:lnTo>
                    <a:pt x="94" y="510"/>
                  </a:lnTo>
                  <a:lnTo>
                    <a:pt x="92" y="510"/>
                  </a:lnTo>
                  <a:lnTo>
                    <a:pt x="83" y="512"/>
                  </a:lnTo>
                  <a:lnTo>
                    <a:pt x="73" y="518"/>
                  </a:lnTo>
                  <a:lnTo>
                    <a:pt x="66" y="528"/>
                  </a:lnTo>
                  <a:lnTo>
                    <a:pt x="65" y="538"/>
                  </a:lnTo>
                  <a:lnTo>
                    <a:pt x="66" y="548"/>
                  </a:lnTo>
                  <a:lnTo>
                    <a:pt x="71" y="554"/>
                  </a:lnTo>
                  <a:lnTo>
                    <a:pt x="78" y="561"/>
                  </a:lnTo>
                  <a:lnTo>
                    <a:pt x="84" y="564"/>
                  </a:lnTo>
                  <a:lnTo>
                    <a:pt x="86" y="564"/>
                  </a:lnTo>
                  <a:lnTo>
                    <a:pt x="97" y="567"/>
                  </a:lnTo>
                  <a:lnTo>
                    <a:pt x="107" y="570"/>
                  </a:lnTo>
                  <a:lnTo>
                    <a:pt x="120" y="572"/>
                  </a:lnTo>
                  <a:lnTo>
                    <a:pt x="131" y="575"/>
                  </a:lnTo>
                  <a:lnTo>
                    <a:pt x="144" y="575"/>
                  </a:lnTo>
                  <a:lnTo>
                    <a:pt x="157" y="577"/>
                  </a:lnTo>
                  <a:lnTo>
                    <a:pt x="170" y="577"/>
                  </a:lnTo>
                  <a:lnTo>
                    <a:pt x="183" y="577"/>
                  </a:lnTo>
                  <a:lnTo>
                    <a:pt x="190" y="577"/>
                  </a:lnTo>
                  <a:lnTo>
                    <a:pt x="198" y="577"/>
                  </a:lnTo>
                  <a:lnTo>
                    <a:pt x="205" y="577"/>
                  </a:lnTo>
                  <a:lnTo>
                    <a:pt x="213" y="575"/>
                  </a:lnTo>
                  <a:lnTo>
                    <a:pt x="219" y="575"/>
                  </a:lnTo>
                  <a:lnTo>
                    <a:pt x="226" y="574"/>
                  </a:lnTo>
                  <a:lnTo>
                    <a:pt x="234" y="574"/>
                  </a:lnTo>
                  <a:lnTo>
                    <a:pt x="240" y="572"/>
                  </a:lnTo>
                  <a:lnTo>
                    <a:pt x="249" y="570"/>
                  </a:lnTo>
                  <a:lnTo>
                    <a:pt x="257" y="569"/>
                  </a:lnTo>
                  <a:lnTo>
                    <a:pt x="263" y="567"/>
                  </a:lnTo>
                  <a:lnTo>
                    <a:pt x="271" y="565"/>
                  </a:lnTo>
                  <a:lnTo>
                    <a:pt x="278" y="564"/>
                  </a:lnTo>
                  <a:lnTo>
                    <a:pt x="286" y="561"/>
                  </a:lnTo>
                  <a:lnTo>
                    <a:pt x="293" y="559"/>
                  </a:lnTo>
                  <a:lnTo>
                    <a:pt x="299" y="556"/>
                  </a:lnTo>
                  <a:lnTo>
                    <a:pt x="307" y="580"/>
                  </a:lnTo>
                  <a:lnTo>
                    <a:pt x="317" y="603"/>
                  </a:lnTo>
                  <a:lnTo>
                    <a:pt x="328" y="622"/>
                  </a:lnTo>
                  <a:lnTo>
                    <a:pt x="343" y="640"/>
                  </a:lnTo>
                  <a:lnTo>
                    <a:pt x="350" y="647"/>
                  </a:lnTo>
                  <a:lnTo>
                    <a:pt x="358" y="652"/>
                  </a:lnTo>
                  <a:lnTo>
                    <a:pt x="364" y="657"/>
                  </a:lnTo>
                  <a:lnTo>
                    <a:pt x="372" y="662"/>
                  </a:lnTo>
                  <a:lnTo>
                    <a:pt x="380" y="665"/>
                  </a:lnTo>
                  <a:lnTo>
                    <a:pt x="389" y="666"/>
                  </a:lnTo>
                  <a:lnTo>
                    <a:pt x="397" y="668"/>
                  </a:lnTo>
                  <a:lnTo>
                    <a:pt x="405" y="668"/>
                  </a:lnTo>
                  <a:lnTo>
                    <a:pt x="413" y="668"/>
                  </a:lnTo>
                  <a:lnTo>
                    <a:pt x="421" y="666"/>
                  </a:lnTo>
                  <a:lnTo>
                    <a:pt x="428" y="665"/>
                  </a:lnTo>
                  <a:lnTo>
                    <a:pt x="436" y="662"/>
                  </a:lnTo>
                  <a:lnTo>
                    <a:pt x="442" y="658"/>
                  </a:lnTo>
                  <a:lnTo>
                    <a:pt x="449" y="655"/>
                  </a:lnTo>
                  <a:lnTo>
                    <a:pt x="455" y="650"/>
                  </a:lnTo>
                  <a:lnTo>
                    <a:pt x="462" y="644"/>
                  </a:lnTo>
                  <a:lnTo>
                    <a:pt x="465" y="642"/>
                  </a:lnTo>
                  <a:lnTo>
                    <a:pt x="472" y="636"/>
                  </a:lnTo>
                  <a:lnTo>
                    <a:pt x="478" y="631"/>
                  </a:lnTo>
                  <a:lnTo>
                    <a:pt x="486" y="626"/>
                  </a:lnTo>
                  <a:lnTo>
                    <a:pt x="496" y="624"/>
                  </a:lnTo>
                  <a:lnTo>
                    <a:pt x="503" y="624"/>
                  </a:lnTo>
                  <a:lnTo>
                    <a:pt x="507" y="626"/>
                  </a:lnTo>
                  <a:lnTo>
                    <a:pt x="512" y="629"/>
                  </a:lnTo>
                  <a:lnTo>
                    <a:pt x="517" y="632"/>
                  </a:lnTo>
                  <a:lnTo>
                    <a:pt x="517" y="758"/>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8"/>
            <p:cNvSpPr>
              <a:spLocks/>
            </p:cNvSpPr>
            <p:nvPr/>
          </p:nvSpPr>
          <p:spPr bwMode="auto">
            <a:xfrm>
              <a:off x="1983723" y="4651374"/>
              <a:ext cx="58737" cy="57150"/>
            </a:xfrm>
            <a:custGeom>
              <a:avLst/>
              <a:gdLst>
                <a:gd name="T0" fmla="*/ 17 w 37"/>
                <a:gd name="T1" fmla="*/ 0 h 36"/>
                <a:gd name="T2" fmla="*/ 11 w 37"/>
                <a:gd name="T3" fmla="*/ 2 h 36"/>
                <a:gd name="T4" fmla="*/ 4 w 37"/>
                <a:gd name="T5" fmla="*/ 5 h 36"/>
                <a:gd name="T6" fmla="*/ 1 w 37"/>
                <a:gd name="T7" fmla="*/ 12 h 36"/>
                <a:gd name="T8" fmla="*/ 0 w 37"/>
                <a:gd name="T9" fmla="*/ 18 h 36"/>
                <a:gd name="T10" fmla="*/ 1 w 37"/>
                <a:gd name="T11" fmla="*/ 25 h 36"/>
                <a:gd name="T12" fmla="*/ 4 w 37"/>
                <a:gd name="T13" fmla="*/ 31 h 36"/>
                <a:gd name="T14" fmla="*/ 11 w 37"/>
                <a:gd name="T15" fmla="*/ 35 h 36"/>
                <a:gd name="T16" fmla="*/ 17 w 37"/>
                <a:gd name="T17" fmla="*/ 36 h 36"/>
                <a:gd name="T18" fmla="*/ 26 w 37"/>
                <a:gd name="T19" fmla="*/ 35 h 36"/>
                <a:gd name="T20" fmla="*/ 32 w 37"/>
                <a:gd name="T21" fmla="*/ 31 h 36"/>
                <a:gd name="T22" fmla="*/ 35 w 37"/>
                <a:gd name="T23" fmla="*/ 25 h 36"/>
                <a:gd name="T24" fmla="*/ 37 w 37"/>
                <a:gd name="T25" fmla="*/ 18 h 36"/>
                <a:gd name="T26" fmla="*/ 35 w 37"/>
                <a:gd name="T27" fmla="*/ 12 h 36"/>
                <a:gd name="T28" fmla="*/ 32 w 37"/>
                <a:gd name="T29" fmla="*/ 5 h 36"/>
                <a:gd name="T30" fmla="*/ 26 w 37"/>
                <a:gd name="T31" fmla="*/ 2 h 36"/>
                <a:gd name="T32" fmla="*/ 17 w 37"/>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6">
                  <a:moveTo>
                    <a:pt x="17" y="0"/>
                  </a:moveTo>
                  <a:lnTo>
                    <a:pt x="11" y="2"/>
                  </a:lnTo>
                  <a:lnTo>
                    <a:pt x="4" y="5"/>
                  </a:lnTo>
                  <a:lnTo>
                    <a:pt x="1" y="12"/>
                  </a:lnTo>
                  <a:lnTo>
                    <a:pt x="0" y="18"/>
                  </a:lnTo>
                  <a:lnTo>
                    <a:pt x="1" y="25"/>
                  </a:lnTo>
                  <a:lnTo>
                    <a:pt x="4" y="31"/>
                  </a:lnTo>
                  <a:lnTo>
                    <a:pt x="11" y="35"/>
                  </a:lnTo>
                  <a:lnTo>
                    <a:pt x="17" y="36"/>
                  </a:lnTo>
                  <a:lnTo>
                    <a:pt x="26" y="35"/>
                  </a:lnTo>
                  <a:lnTo>
                    <a:pt x="32" y="31"/>
                  </a:lnTo>
                  <a:lnTo>
                    <a:pt x="35" y="25"/>
                  </a:lnTo>
                  <a:lnTo>
                    <a:pt x="37" y="18"/>
                  </a:lnTo>
                  <a:lnTo>
                    <a:pt x="35" y="12"/>
                  </a:lnTo>
                  <a:lnTo>
                    <a:pt x="32" y="5"/>
                  </a:lnTo>
                  <a:lnTo>
                    <a:pt x="26"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9"/>
            <p:cNvSpPr>
              <a:spLocks/>
            </p:cNvSpPr>
            <p:nvPr/>
          </p:nvSpPr>
          <p:spPr bwMode="auto">
            <a:xfrm>
              <a:off x="1677335" y="4546599"/>
              <a:ext cx="266700" cy="260350"/>
            </a:xfrm>
            <a:custGeom>
              <a:avLst/>
              <a:gdLst>
                <a:gd name="T0" fmla="*/ 85 w 168"/>
                <a:gd name="T1" fmla="*/ 164 h 164"/>
                <a:gd name="T2" fmla="*/ 93 w 168"/>
                <a:gd name="T3" fmla="*/ 164 h 164"/>
                <a:gd name="T4" fmla="*/ 101 w 168"/>
                <a:gd name="T5" fmla="*/ 162 h 164"/>
                <a:gd name="T6" fmla="*/ 110 w 168"/>
                <a:gd name="T7" fmla="*/ 161 h 164"/>
                <a:gd name="T8" fmla="*/ 118 w 168"/>
                <a:gd name="T9" fmla="*/ 158 h 164"/>
                <a:gd name="T10" fmla="*/ 126 w 168"/>
                <a:gd name="T11" fmla="*/ 153 h 164"/>
                <a:gd name="T12" fmla="*/ 132 w 168"/>
                <a:gd name="T13" fmla="*/ 149 h 164"/>
                <a:gd name="T14" fmla="*/ 139 w 168"/>
                <a:gd name="T15" fmla="*/ 145 h 164"/>
                <a:gd name="T16" fmla="*/ 145 w 168"/>
                <a:gd name="T17" fmla="*/ 138 h 164"/>
                <a:gd name="T18" fmla="*/ 155 w 168"/>
                <a:gd name="T19" fmla="*/ 127 h 164"/>
                <a:gd name="T20" fmla="*/ 162 w 168"/>
                <a:gd name="T21" fmla="*/ 112 h 164"/>
                <a:gd name="T22" fmla="*/ 167 w 168"/>
                <a:gd name="T23" fmla="*/ 99 h 164"/>
                <a:gd name="T24" fmla="*/ 168 w 168"/>
                <a:gd name="T25" fmla="*/ 83 h 164"/>
                <a:gd name="T26" fmla="*/ 167 w 168"/>
                <a:gd name="T27" fmla="*/ 66 h 164"/>
                <a:gd name="T28" fmla="*/ 162 w 168"/>
                <a:gd name="T29" fmla="*/ 52 h 164"/>
                <a:gd name="T30" fmla="*/ 155 w 168"/>
                <a:gd name="T31" fmla="*/ 37 h 164"/>
                <a:gd name="T32" fmla="*/ 145 w 168"/>
                <a:gd name="T33" fmla="*/ 26 h 164"/>
                <a:gd name="T34" fmla="*/ 139 w 168"/>
                <a:gd name="T35" fmla="*/ 19 h 164"/>
                <a:gd name="T36" fmla="*/ 132 w 168"/>
                <a:gd name="T37" fmla="*/ 14 h 164"/>
                <a:gd name="T38" fmla="*/ 126 w 168"/>
                <a:gd name="T39" fmla="*/ 11 h 164"/>
                <a:gd name="T40" fmla="*/ 118 w 168"/>
                <a:gd name="T41" fmla="*/ 6 h 164"/>
                <a:gd name="T42" fmla="*/ 110 w 168"/>
                <a:gd name="T43" fmla="*/ 3 h 164"/>
                <a:gd name="T44" fmla="*/ 101 w 168"/>
                <a:gd name="T45" fmla="*/ 1 h 164"/>
                <a:gd name="T46" fmla="*/ 93 w 168"/>
                <a:gd name="T47" fmla="*/ 0 h 164"/>
                <a:gd name="T48" fmla="*/ 85 w 168"/>
                <a:gd name="T49" fmla="*/ 0 h 164"/>
                <a:gd name="T50" fmla="*/ 69 w 168"/>
                <a:gd name="T51" fmla="*/ 1 h 164"/>
                <a:gd name="T52" fmla="*/ 53 w 168"/>
                <a:gd name="T53" fmla="*/ 6 h 164"/>
                <a:gd name="T54" fmla="*/ 38 w 168"/>
                <a:gd name="T55" fmla="*/ 14 h 164"/>
                <a:gd name="T56" fmla="*/ 27 w 168"/>
                <a:gd name="T57" fmla="*/ 24 h 164"/>
                <a:gd name="T58" fmla="*/ 15 w 168"/>
                <a:gd name="T59" fmla="*/ 37 h 164"/>
                <a:gd name="T60" fmla="*/ 7 w 168"/>
                <a:gd name="T61" fmla="*/ 50 h 164"/>
                <a:gd name="T62" fmla="*/ 2 w 168"/>
                <a:gd name="T63" fmla="*/ 66 h 164"/>
                <a:gd name="T64" fmla="*/ 0 w 168"/>
                <a:gd name="T65" fmla="*/ 83 h 164"/>
                <a:gd name="T66" fmla="*/ 2 w 168"/>
                <a:gd name="T67" fmla="*/ 99 h 164"/>
                <a:gd name="T68" fmla="*/ 7 w 168"/>
                <a:gd name="T69" fmla="*/ 112 h 164"/>
                <a:gd name="T70" fmla="*/ 15 w 168"/>
                <a:gd name="T71" fmla="*/ 127 h 164"/>
                <a:gd name="T72" fmla="*/ 25 w 168"/>
                <a:gd name="T73" fmla="*/ 138 h 164"/>
                <a:gd name="T74" fmla="*/ 31 w 168"/>
                <a:gd name="T75" fmla="*/ 145 h 164"/>
                <a:gd name="T76" fmla="*/ 38 w 168"/>
                <a:gd name="T77" fmla="*/ 149 h 164"/>
                <a:gd name="T78" fmla="*/ 44 w 168"/>
                <a:gd name="T79" fmla="*/ 153 h 164"/>
                <a:gd name="T80" fmla="*/ 53 w 168"/>
                <a:gd name="T81" fmla="*/ 158 h 164"/>
                <a:gd name="T82" fmla="*/ 61 w 168"/>
                <a:gd name="T83" fmla="*/ 161 h 164"/>
                <a:gd name="T84" fmla="*/ 69 w 168"/>
                <a:gd name="T85" fmla="*/ 162 h 164"/>
                <a:gd name="T86" fmla="*/ 77 w 168"/>
                <a:gd name="T87" fmla="*/ 164 h 164"/>
                <a:gd name="T88" fmla="*/ 85 w 168"/>
                <a:gd name="T8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64">
                  <a:moveTo>
                    <a:pt x="85" y="164"/>
                  </a:moveTo>
                  <a:lnTo>
                    <a:pt x="93" y="164"/>
                  </a:lnTo>
                  <a:lnTo>
                    <a:pt x="101" y="162"/>
                  </a:lnTo>
                  <a:lnTo>
                    <a:pt x="110" y="161"/>
                  </a:lnTo>
                  <a:lnTo>
                    <a:pt x="118" y="158"/>
                  </a:lnTo>
                  <a:lnTo>
                    <a:pt x="126" y="153"/>
                  </a:lnTo>
                  <a:lnTo>
                    <a:pt x="132" y="149"/>
                  </a:lnTo>
                  <a:lnTo>
                    <a:pt x="139" y="145"/>
                  </a:lnTo>
                  <a:lnTo>
                    <a:pt x="145" y="138"/>
                  </a:lnTo>
                  <a:lnTo>
                    <a:pt x="155" y="127"/>
                  </a:lnTo>
                  <a:lnTo>
                    <a:pt x="162" y="112"/>
                  </a:lnTo>
                  <a:lnTo>
                    <a:pt x="167" y="99"/>
                  </a:lnTo>
                  <a:lnTo>
                    <a:pt x="168" y="83"/>
                  </a:lnTo>
                  <a:lnTo>
                    <a:pt x="167" y="66"/>
                  </a:lnTo>
                  <a:lnTo>
                    <a:pt x="162" y="52"/>
                  </a:lnTo>
                  <a:lnTo>
                    <a:pt x="155" y="37"/>
                  </a:lnTo>
                  <a:lnTo>
                    <a:pt x="145" y="26"/>
                  </a:lnTo>
                  <a:lnTo>
                    <a:pt x="139" y="19"/>
                  </a:lnTo>
                  <a:lnTo>
                    <a:pt x="132" y="14"/>
                  </a:lnTo>
                  <a:lnTo>
                    <a:pt x="126" y="11"/>
                  </a:lnTo>
                  <a:lnTo>
                    <a:pt x="118" y="6"/>
                  </a:lnTo>
                  <a:lnTo>
                    <a:pt x="110" y="3"/>
                  </a:lnTo>
                  <a:lnTo>
                    <a:pt x="101" y="1"/>
                  </a:lnTo>
                  <a:lnTo>
                    <a:pt x="93" y="0"/>
                  </a:lnTo>
                  <a:lnTo>
                    <a:pt x="85" y="0"/>
                  </a:lnTo>
                  <a:lnTo>
                    <a:pt x="69" y="1"/>
                  </a:lnTo>
                  <a:lnTo>
                    <a:pt x="53" y="6"/>
                  </a:lnTo>
                  <a:lnTo>
                    <a:pt x="38" y="14"/>
                  </a:lnTo>
                  <a:lnTo>
                    <a:pt x="27" y="24"/>
                  </a:lnTo>
                  <a:lnTo>
                    <a:pt x="15" y="37"/>
                  </a:lnTo>
                  <a:lnTo>
                    <a:pt x="7" y="50"/>
                  </a:lnTo>
                  <a:lnTo>
                    <a:pt x="2" y="66"/>
                  </a:lnTo>
                  <a:lnTo>
                    <a:pt x="0" y="83"/>
                  </a:lnTo>
                  <a:lnTo>
                    <a:pt x="2" y="99"/>
                  </a:lnTo>
                  <a:lnTo>
                    <a:pt x="7" y="112"/>
                  </a:lnTo>
                  <a:lnTo>
                    <a:pt x="15" y="127"/>
                  </a:lnTo>
                  <a:lnTo>
                    <a:pt x="25" y="138"/>
                  </a:lnTo>
                  <a:lnTo>
                    <a:pt x="31" y="145"/>
                  </a:lnTo>
                  <a:lnTo>
                    <a:pt x="38" y="149"/>
                  </a:lnTo>
                  <a:lnTo>
                    <a:pt x="44" y="153"/>
                  </a:lnTo>
                  <a:lnTo>
                    <a:pt x="53" y="158"/>
                  </a:lnTo>
                  <a:lnTo>
                    <a:pt x="61" y="161"/>
                  </a:lnTo>
                  <a:lnTo>
                    <a:pt x="69" y="162"/>
                  </a:lnTo>
                  <a:lnTo>
                    <a:pt x="77" y="164"/>
                  </a:lnTo>
                  <a:lnTo>
                    <a:pt x="85"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20"/>
            <p:cNvSpPr>
              <a:spLocks/>
            </p:cNvSpPr>
            <p:nvPr/>
          </p:nvSpPr>
          <p:spPr bwMode="auto">
            <a:xfrm>
              <a:off x="1732898" y="4600574"/>
              <a:ext cx="160337" cy="152400"/>
            </a:xfrm>
            <a:custGeom>
              <a:avLst/>
              <a:gdLst>
                <a:gd name="T0" fmla="*/ 14 w 101"/>
                <a:gd name="T1" fmla="*/ 15 h 96"/>
                <a:gd name="T2" fmla="*/ 21 w 101"/>
                <a:gd name="T3" fmla="*/ 8 h 96"/>
                <a:gd name="T4" fmla="*/ 31 w 101"/>
                <a:gd name="T5" fmla="*/ 3 h 96"/>
                <a:gd name="T6" fmla="*/ 39 w 101"/>
                <a:gd name="T7" fmla="*/ 1 h 96"/>
                <a:gd name="T8" fmla="*/ 50 w 101"/>
                <a:gd name="T9" fmla="*/ 0 h 96"/>
                <a:gd name="T10" fmla="*/ 60 w 101"/>
                <a:gd name="T11" fmla="*/ 1 h 96"/>
                <a:gd name="T12" fmla="*/ 70 w 101"/>
                <a:gd name="T13" fmla="*/ 3 h 96"/>
                <a:gd name="T14" fmla="*/ 78 w 101"/>
                <a:gd name="T15" fmla="*/ 8 h 96"/>
                <a:gd name="T16" fmla="*/ 86 w 101"/>
                <a:gd name="T17" fmla="*/ 15 h 96"/>
                <a:gd name="T18" fmla="*/ 92 w 101"/>
                <a:gd name="T19" fmla="*/ 23 h 96"/>
                <a:gd name="T20" fmla="*/ 97 w 101"/>
                <a:gd name="T21" fmla="*/ 31 h 96"/>
                <a:gd name="T22" fmla="*/ 99 w 101"/>
                <a:gd name="T23" fmla="*/ 39 h 96"/>
                <a:gd name="T24" fmla="*/ 101 w 101"/>
                <a:gd name="T25" fmla="*/ 49 h 96"/>
                <a:gd name="T26" fmla="*/ 99 w 101"/>
                <a:gd name="T27" fmla="*/ 58 h 96"/>
                <a:gd name="T28" fmla="*/ 97 w 101"/>
                <a:gd name="T29" fmla="*/ 67 h 96"/>
                <a:gd name="T30" fmla="*/ 92 w 101"/>
                <a:gd name="T31" fmla="*/ 75 h 96"/>
                <a:gd name="T32" fmla="*/ 86 w 101"/>
                <a:gd name="T33" fmla="*/ 81 h 96"/>
                <a:gd name="T34" fmla="*/ 78 w 101"/>
                <a:gd name="T35" fmla="*/ 88 h 96"/>
                <a:gd name="T36" fmla="*/ 70 w 101"/>
                <a:gd name="T37" fmla="*/ 93 h 96"/>
                <a:gd name="T38" fmla="*/ 60 w 101"/>
                <a:gd name="T39" fmla="*/ 94 h 96"/>
                <a:gd name="T40" fmla="*/ 50 w 101"/>
                <a:gd name="T41" fmla="*/ 96 h 96"/>
                <a:gd name="T42" fmla="*/ 39 w 101"/>
                <a:gd name="T43" fmla="*/ 94 h 96"/>
                <a:gd name="T44" fmla="*/ 31 w 101"/>
                <a:gd name="T45" fmla="*/ 93 h 96"/>
                <a:gd name="T46" fmla="*/ 21 w 101"/>
                <a:gd name="T47" fmla="*/ 88 h 96"/>
                <a:gd name="T48" fmla="*/ 14 w 101"/>
                <a:gd name="T49" fmla="*/ 81 h 96"/>
                <a:gd name="T50" fmla="*/ 8 w 101"/>
                <a:gd name="T51" fmla="*/ 73 h 96"/>
                <a:gd name="T52" fmla="*/ 3 w 101"/>
                <a:gd name="T53" fmla="*/ 65 h 96"/>
                <a:gd name="T54" fmla="*/ 1 w 101"/>
                <a:gd name="T55" fmla="*/ 57 h 96"/>
                <a:gd name="T56" fmla="*/ 0 w 101"/>
                <a:gd name="T57" fmla="*/ 49 h 96"/>
                <a:gd name="T58" fmla="*/ 1 w 101"/>
                <a:gd name="T59" fmla="*/ 39 h 96"/>
                <a:gd name="T60" fmla="*/ 3 w 101"/>
                <a:gd name="T61" fmla="*/ 31 h 96"/>
                <a:gd name="T62" fmla="*/ 8 w 101"/>
                <a:gd name="T63" fmla="*/ 23 h 96"/>
                <a:gd name="T64" fmla="*/ 14 w 101"/>
                <a:gd name="T65"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6">
                  <a:moveTo>
                    <a:pt x="14" y="15"/>
                  </a:moveTo>
                  <a:lnTo>
                    <a:pt x="21" y="8"/>
                  </a:lnTo>
                  <a:lnTo>
                    <a:pt x="31" y="3"/>
                  </a:lnTo>
                  <a:lnTo>
                    <a:pt x="39" y="1"/>
                  </a:lnTo>
                  <a:lnTo>
                    <a:pt x="50" y="0"/>
                  </a:lnTo>
                  <a:lnTo>
                    <a:pt x="60" y="1"/>
                  </a:lnTo>
                  <a:lnTo>
                    <a:pt x="70" y="3"/>
                  </a:lnTo>
                  <a:lnTo>
                    <a:pt x="78" y="8"/>
                  </a:lnTo>
                  <a:lnTo>
                    <a:pt x="86" y="15"/>
                  </a:lnTo>
                  <a:lnTo>
                    <a:pt x="92" y="23"/>
                  </a:lnTo>
                  <a:lnTo>
                    <a:pt x="97" y="31"/>
                  </a:lnTo>
                  <a:lnTo>
                    <a:pt x="99" y="39"/>
                  </a:lnTo>
                  <a:lnTo>
                    <a:pt x="101" y="49"/>
                  </a:lnTo>
                  <a:lnTo>
                    <a:pt x="99" y="58"/>
                  </a:lnTo>
                  <a:lnTo>
                    <a:pt x="97" y="67"/>
                  </a:lnTo>
                  <a:lnTo>
                    <a:pt x="92" y="75"/>
                  </a:lnTo>
                  <a:lnTo>
                    <a:pt x="86" y="81"/>
                  </a:lnTo>
                  <a:lnTo>
                    <a:pt x="78" y="88"/>
                  </a:lnTo>
                  <a:lnTo>
                    <a:pt x="70" y="93"/>
                  </a:lnTo>
                  <a:lnTo>
                    <a:pt x="60" y="94"/>
                  </a:lnTo>
                  <a:lnTo>
                    <a:pt x="50" y="96"/>
                  </a:lnTo>
                  <a:lnTo>
                    <a:pt x="39" y="94"/>
                  </a:lnTo>
                  <a:lnTo>
                    <a:pt x="31" y="93"/>
                  </a:lnTo>
                  <a:lnTo>
                    <a:pt x="21" y="88"/>
                  </a:lnTo>
                  <a:lnTo>
                    <a:pt x="14" y="81"/>
                  </a:lnTo>
                  <a:lnTo>
                    <a:pt x="8" y="73"/>
                  </a:lnTo>
                  <a:lnTo>
                    <a:pt x="3" y="65"/>
                  </a:lnTo>
                  <a:lnTo>
                    <a:pt x="1" y="57"/>
                  </a:lnTo>
                  <a:lnTo>
                    <a:pt x="0" y="49"/>
                  </a:lnTo>
                  <a:lnTo>
                    <a:pt x="1" y="39"/>
                  </a:lnTo>
                  <a:lnTo>
                    <a:pt x="3" y="31"/>
                  </a:lnTo>
                  <a:lnTo>
                    <a:pt x="8" y="23"/>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24"/>
            <p:cNvSpPr>
              <a:spLocks/>
            </p:cNvSpPr>
            <p:nvPr/>
          </p:nvSpPr>
          <p:spPr bwMode="auto">
            <a:xfrm>
              <a:off x="1783698" y="4646612"/>
              <a:ext cx="57150" cy="60325"/>
            </a:xfrm>
            <a:custGeom>
              <a:avLst/>
              <a:gdLst>
                <a:gd name="T0" fmla="*/ 18 w 36"/>
                <a:gd name="T1" fmla="*/ 0 h 38"/>
                <a:gd name="T2" fmla="*/ 12 w 36"/>
                <a:gd name="T3" fmla="*/ 2 h 38"/>
                <a:gd name="T4" fmla="*/ 5 w 36"/>
                <a:gd name="T5" fmla="*/ 5 h 38"/>
                <a:gd name="T6" fmla="*/ 2 w 36"/>
                <a:gd name="T7" fmla="*/ 12 h 38"/>
                <a:gd name="T8" fmla="*/ 0 w 36"/>
                <a:gd name="T9" fmla="*/ 20 h 38"/>
                <a:gd name="T10" fmla="*/ 2 w 36"/>
                <a:gd name="T11" fmla="*/ 26 h 38"/>
                <a:gd name="T12" fmla="*/ 5 w 36"/>
                <a:gd name="T13" fmla="*/ 33 h 38"/>
                <a:gd name="T14" fmla="*/ 12 w 36"/>
                <a:gd name="T15" fmla="*/ 36 h 38"/>
                <a:gd name="T16" fmla="*/ 18 w 36"/>
                <a:gd name="T17" fmla="*/ 38 h 38"/>
                <a:gd name="T18" fmla="*/ 25 w 36"/>
                <a:gd name="T19" fmla="*/ 36 h 38"/>
                <a:gd name="T20" fmla="*/ 31 w 36"/>
                <a:gd name="T21" fmla="*/ 33 h 38"/>
                <a:gd name="T22" fmla="*/ 34 w 36"/>
                <a:gd name="T23" fmla="*/ 26 h 38"/>
                <a:gd name="T24" fmla="*/ 36 w 36"/>
                <a:gd name="T25" fmla="*/ 20 h 38"/>
                <a:gd name="T26" fmla="*/ 34 w 36"/>
                <a:gd name="T27" fmla="*/ 12 h 38"/>
                <a:gd name="T28" fmla="*/ 31 w 36"/>
                <a:gd name="T29" fmla="*/ 5 h 38"/>
                <a:gd name="T30" fmla="*/ 25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12" y="2"/>
                  </a:lnTo>
                  <a:lnTo>
                    <a:pt x="5" y="5"/>
                  </a:lnTo>
                  <a:lnTo>
                    <a:pt x="2" y="12"/>
                  </a:lnTo>
                  <a:lnTo>
                    <a:pt x="0" y="20"/>
                  </a:lnTo>
                  <a:lnTo>
                    <a:pt x="2" y="26"/>
                  </a:lnTo>
                  <a:lnTo>
                    <a:pt x="5" y="33"/>
                  </a:lnTo>
                  <a:lnTo>
                    <a:pt x="12" y="36"/>
                  </a:lnTo>
                  <a:lnTo>
                    <a:pt x="18" y="38"/>
                  </a:lnTo>
                  <a:lnTo>
                    <a:pt x="25" y="36"/>
                  </a:lnTo>
                  <a:lnTo>
                    <a:pt x="31" y="33"/>
                  </a:lnTo>
                  <a:lnTo>
                    <a:pt x="34" y="26"/>
                  </a:lnTo>
                  <a:lnTo>
                    <a:pt x="36" y="20"/>
                  </a:lnTo>
                  <a:lnTo>
                    <a:pt x="34" y="12"/>
                  </a:lnTo>
                  <a:lnTo>
                    <a:pt x="31" y="5"/>
                  </a:lnTo>
                  <a:lnTo>
                    <a:pt x="25"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5" name="圆角矩形 44"/>
          <p:cNvSpPr/>
          <p:nvPr/>
        </p:nvSpPr>
        <p:spPr>
          <a:xfrm>
            <a:off x="539552" y="332656"/>
            <a:ext cx="2304256" cy="62646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160761" y="4149080"/>
            <a:ext cx="982662" cy="2332754"/>
            <a:chOff x="1160761" y="4149080"/>
            <a:chExt cx="982662" cy="2332754"/>
          </a:xfrm>
        </p:grpSpPr>
        <p:grpSp>
          <p:nvGrpSpPr>
            <p:cNvPr id="18" name="组合 17"/>
            <p:cNvGrpSpPr/>
            <p:nvPr/>
          </p:nvGrpSpPr>
          <p:grpSpPr>
            <a:xfrm>
              <a:off x="1160761" y="4824484"/>
              <a:ext cx="982662" cy="1657350"/>
              <a:chOff x="3482925" y="4521199"/>
              <a:chExt cx="982662" cy="1657350"/>
            </a:xfrm>
          </p:grpSpPr>
          <p:sp>
            <p:nvSpPr>
              <p:cNvPr id="19" name="Freeform 16"/>
              <p:cNvSpPr>
                <a:spLocks/>
              </p:cNvSpPr>
              <p:nvPr/>
            </p:nvSpPr>
            <p:spPr bwMode="auto">
              <a:xfrm>
                <a:off x="3482925" y="4521199"/>
                <a:ext cx="982662" cy="1657350"/>
              </a:xfrm>
              <a:custGeom>
                <a:avLst/>
                <a:gdLst>
                  <a:gd name="T0" fmla="*/ 593 w 619"/>
                  <a:gd name="T1" fmla="*/ 638 h 1044"/>
                  <a:gd name="T2" fmla="*/ 573 w 619"/>
                  <a:gd name="T3" fmla="*/ 629 h 1044"/>
                  <a:gd name="T4" fmla="*/ 554 w 619"/>
                  <a:gd name="T5" fmla="*/ 624 h 1044"/>
                  <a:gd name="T6" fmla="*/ 529 w 619"/>
                  <a:gd name="T7" fmla="*/ 625 h 1044"/>
                  <a:gd name="T8" fmla="*/ 503 w 619"/>
                  <a:gd name="T9" fmla="*/ 637 h 1044"/>
                  <a:gd name="T10" fmla="*/ 480 w 619"/>
                  <a:gd name="T11" fmla="*/ 658 h 1044"/>
                  <a:gd name="T12" fmla="*/ 461 w 619"/>
                  <a:gd name="T13" fmla="*/ 668 h 1044"/>
                  <a:gd name="T14" fmla="*/ 443 w 619"/>
                  <a:gd name="T15" fmla="*/ 664 h 1044"/>
                  <a:gd name="T16" fmla="*/ 415 w 619"/>
                  <a:gd name="T17" fmla="*/ 633 h 1044"/>
                  <a:gd name="T18" fmla="*/ 392 w 619"/>
                  <a:gd name="T19" fmla="*/ 541 h 1044"/>
                  <a:gd name="T20" fmla="*/ 415 w 619"/>
                  <a:gd name="T21" fmla="*/ 449 h 1044"/>
                  <a:gd name="T22" fmla="*/ 443 w 619"/>
                  <a:gd name="T23" fmla="*/ 418 h 1044"/>
                  <a:gd name="T24" fmla="*/ 461 w 619"/>
                  <a:gd name="T25" fmla="*/ 415 h 1044"/>
                  <a:gd name="T26" fmla="*/ 480 w 619"/>
                  <a:gd name="T27" fmla="*/ 427 h 1044"/>
                  <a:gd name="T28" fmla="*/ 503 w 619"/>
                  <a:gd name="T29" fmla="*/ 446 h 1044"/>
                  <a:gd name="T30" fmla="*/ 529 w 619"/>
                  <a:gd name="T31" fmla="*/ 458 h 1044"/>
                  <a:gd name="T32" fmla="*/ 555 w 619"/>
                  <a:gd name="T33" fmla="*/ 459 h 1044"/>
                  <a:gd name="T34" fmla="*/ 581 w 619"/>
                  <a:gd name="T35" fmla="*/ 451 h 1044"/>
                  <a:gd name="T36" fmla="*/ 604 w 619"/>
                  <a:gd name="T37" fmla="*/ 436 h 1044"/>
                  <a:gd name="T38" fmla="*/ 619 w 619"/>
                  <a:gd name="T39" fmla="*/ 226 h 1044"/>
                  <a:gd name="T40" fmla="*/ 456 w 619"/>
                  <a:gd name="T41" fmla="*/ 215 h 1044"/>
                  <a:gd name="T42" fmla="*/ 456 w 619"/>
                  <a:gd name="T43" fmla="*/ 195 h 1044"/>
                  <a:gd name="T44" fmla="*/ 472 w 619"/>
                  <a:gd name="T45" fmla="*/ 174 h 1044"/>
                  <a:gd name="T46" fmla="*/ 492 w 619"/>
                  <a:gd name="T47" fmla="*/ 143 h 1044"/>
                  <a:gd name="T48" fmla="*/ 497 w 619"/>
                  <a:gd name="T49" fmla="*/ 98 h 1044"/>
                  <a:gd name="T50" fmla="*/ 471 w 619"/>
                  <a:gd name="T51" fmla="*/ 50 h 1044"/>
                  <a:gd name="T52" fmla="*/ 425 w 619"/>
                  <a:gd name="T53" fmla="*/ 21 h 1044"/>
                  <a:gd name="T54" fmla="*/ 366 w 619"/>
                  <a:gd name="T55" fmla="*/ 3 h 1044"/>
                  <a:gd name="T56" fmla="*/ 287 w 619"/>
                  <a:gd name="T57" fmla="*/ 2 h 1044"/>
                  <a:gd name="T58" fmla="*/ 197 w 619"/>
                  <a:gd name="T59" fmla="*/ 33 h 1044"/>
                  <a:gd name="T60" fmla="*/ 150 w 619"/>
                  <a:gd name="T61" fmla="*/ 91 h 1044"/>
                  <a:gd name="T62" fmla="*/ 153 w 619"/>
                  <a:gd name="T63" fmla="*/ 143 h 1044"/>
                  <a:gd name="T64" fmla="*/ 173 w 619"/>
                  <a:gd name="T65" fmla="*/ 174 h 1044"/>
                  <a:gd name="T66" fmla="*/ 189 w 619"/>
                  <a:gd name="T67" fmla="*/ 195 h 1044"/>
                  <a:gd name="T68" fmla="*/ 189 w 619"/>
                  <a:gd name="T69" fmla="*/ 215 h 1044"/>
                  <a:gd name="T70" fmla="*/ 145 w 619"/>
                  <a:gd name="T71" fmla="*/ 226 h 1044"/>
                  <a:gd name="T72" fmla="*/ 204 w 619"/>
                  <a:gd name="T73" fmla="*/ 856 h 1044"/>
                  <a:gd name="T74" fmla="*/ 251 w 619"/>
                  <a:gd name="T75" fmla="*/ 1044 h 1044"/>
                  <a:gd name="T76" fmla="*/ 277 w 619"/>
                  <a:gd name="T77" fmla="*/ 1036 h 1044"/>
                  <a:gd name="T78" fmla="*/ 280 w 619"/>
                  <a:gd name="T79" fmla="*/ 1008 h 1044"/>
                  <a:gd name="T80" fmla="*/ 186 w 619"/>
                  <a:gd name="T81" fmla="*/ 972 h 1044"/>
                  <a:gd name="T82" fmla="*/ 262 w 619"/>
                  <a:gd name="T83" fmla="*/ 858 h 1044"/>
                  <a:gd name="T84" fmla="*/ 264 w 619"/>
                  <a:gd name="T85" fmla="*/ 856 h 1044"/>
                  <a:gd name="T86" fmla="*/ 541 w 619"/>
                  <a:gd name="T87" fmla="*/ 977 h 1044"/>
                  <a:gd name="T88" fmla="*/ 554 w 619"/>
                  <a:gd name="T89" fmla="*/ 962 h 1044"/>
                  <a:gd name="T90" fmla="*/ 545 w 619"/>
                  <a:gd name="T91" fmla="*/ 935 h 1044"/>
                  <a:gd name="T92" fmla="*/ 518 w 619"/>
                  <a:gd name="T93" fmla="*/ 931 h 1044"/>
                  <a:gd name="T94" fmla="*/ 619 w 619"/>
                  <a:gd name="T95" fmla="*/ 856 h 1044"/>
                  <a:gd name="T96" fmla="*/ 609 w 619"/>
                  <a:gd name="T97" fmla="*/ 65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9" h="1044">
                    <a:moveTo>
                      <a:pt x="599" y="642"/>
                    </a:moveTo>
                    <a:lnTo>
                      <a:pt x="599" y="642"/>
                    </a:lnTo>
                    <a:lnTo>
                      <a:pt x="593" y="638"/>
                    </a:lnTo>
                    <a:lnTo>
                      <a:pt x="586" y="633"/>
                    </a:lnTo>
                    <a:lnTo>
                      <a:pt x="580" y="630"/>
                    </a:lnTo>
                    <a:lnTo>
                      <a:pt x="573" y="629"/>
                    </a:lnTo>
                    <a:lnTo>
                      <a:pt x="567" y="627"/>
                    </a:lnTo>
                    <a:lnTo>
                      <a:pt x="560" y="625"/>
                    </a:lnTo>
                    <a:lnTo>
                      <a:pt x="554" y="624"/>
                    </a:lnTo>
                    <a:lnTo>
                      <a:pt x="547" y="624"/>
                    </a:lnTo>
                    <a:lnTo>
                      <a:pt x="537" y="624"/>
                    </a:lnTo>
                    <a:lnTo>
                      <a:pt x="529" y="625"/>
                    </a:lnTo>
                    <a:lnTo>
                      <a:pt x="521" y="629"/>
                    </a:lnTo>
                    <a:lnTo>
                      <a:pt x="511" y="632"/>
                    </a:lnTo>
                    <a:lnTo>
                      <a:pt x="503" y="637"/>
                    </a:lnTo>
                    <a:lnTo>
                      <a:pt x="495" y="643"/>
                    </a:lnTo>
                    <a:lnTo>
                      <a:pt x="488" y="650"/>
                    </a:lnTo>
                    <a:lnTo>
                      <a:pt x="480" y="658"/>
                    </a:lnTo>
                    <a:lnTo>
                      <a:pt x="474" y="663"/>
                    </a:lnTo>
                    <a:lnTo>
                      <a:pt x="467" y="666"/>
                    </a:lnTo>
                    <a:lnTo>
                      <a:pt x="461" y="668"/>
                    </a:lnTo>
                    <a:lnTo>
                      <a:pt x="454" y="668"/>
                    </a:lnTo>
                    <a:lnTo>
                      <a:pt x="448" y="666"/>
                    </a:lnTo>
                    <a:lnTo>
                      <a:pt x="443" y="664"/>
                    </a:lnTo>
                    <a:lnTo>
                      <a:pt x="436" y="659"/>
                    </a:lnTo>
                    <a:lnTo>
                      <a:pt x="430" y="655"/>
                    </a:lnTo>
                    <a:lnTo>
                      <a:pt x="415" y="633"/>
                    </a:lnTo>
                    <a:lnTo>
                      <a:pt x="402" y="607"/>
                    </a:lnTo>
                    <a:lnTo>
                      <a:pt x="396" y="575"/>
                    </a:lnTo>
                    <a:lnTo>
                      <a:pt x="392" y="541"/>
                    </a:lnTo>
                    <a:lnTo>
                      <a:pt x="396" y="506"/>
                    </a:lnTo>
                    <a:lnTo>
                      <a:pt x="402" y="475"/>
                    </a:lnTo>
                    <a:lnTo>
                      <a:pt x="415" y="449"/>
                    </a:lnTo>
                    <a:lnTo>
                      <a:pt x="430" y="428"/>
                    </a:lnTo>
                    <a:lnTo>
                      <a:pt x="436" y="423"/>
                    </a:lnTo>
                    <a:lnTo>
                      <a:pt x="443" y="418"/>
                    </a:lnTo>
                    <a:lnTo>
                      <a:pt x="448" y="417"/>
                    </a:lnTo>
                    <a:lnTo>
                      <a:pt x="454" y="415"/>
                    </a:lnTo>
                    <a:lnTo>
                      <a:pt x="461" y="415"/>
                    </a:lnTo>
                    <a:lnTo>
                      <a:pt x="467" y="418"/>
                    </a:lnTo>
                    <a:lnTo>
                      <a:pt x="474" y="422"/>
                    </a:lnTo>
                    <a:lnTo>
                      <a:pt x="480" y="427"/>
                    </a:lnTo>
                    <a:lnTo>
                      <a:pt x="488" y="435"/>
                    </a:lnTo>
                    <a:lnTo>
                      <a:pt x="495" y="441"/>
                    </a:lnTo>
                    <a:lnTo>
                      <a:pt x="503" y="446"/>
                    </a:lnTo>
                    <a:lnTo>
                      <a:pt x="511" y="451"/>
                    </a:lnTo>
                    <a:lnTo>
                      <a:pt x="521" y="454"/>
                    </a:lnTo>
                    <a:lnTo>
                      <a:pt x="529" y="458"/>
                    </a:lnTo>
                    <a:lnTo>
                      <a:pt x="537" y="459"/>
                    </a:lnTo>
                    <a:lnTo>
                      <a:pt x="547" y="459"/>
                    </a:lnTo>
                    <a:lnTo>
                      <a:pt x="555" y="459"/>
                    </a:lnTo>
                    <a:lnTo>
                      <a:pt x="563" y="458"/>
                    </a:lnTo>
                    <a:lnTo>
                      <a:pt x="573" y="454"/>
                    </a:lnTo>
                    <a:lnTo>
                      <a:pt x="581" y="451"/>
                    </a:lnTo>
                    <a:lnTo>
                      <a:pt x="589" y="448"/>
                    </a:lnTo>
                    <a:lnTo>
                      <a:pt x="598" y="443"/>
                    </a:lnTo>
                    <a:lnTo>
                      <a:pt x="604" y="436"/>
                    </a:lnTo>
                    <a:lnTo>
                      <a:pt x="612" y="430"/>
                    </a:lnTo>
                    <a:lnTo>
                      <a:pt x="619" y="422"/>
                    </a:lnTo>
                    <a:lnTo>
                      <a:pt x="619" y="226"/>
                    </a:lnTo>
                    <a:lnTo>
                      <a:pt x="462" y="226"/>
                    </a:lnTo>
                    <a:lnTo>
                      <a:pt x="459" y="220"/>
                    </a:lnTo>
                    <a:lnTo>
                      <a:pt x="456" y="215"/>
                    </a:lnTo>
                    <a:lnTo>
                      <a:pt x="454" y="210"/>
                    </a:lnTo>
                    <a:lnTo>
                      <a:pt x="454" y="205"/>
                    </a:lnTo>
                    <a:lnTo>
                      <a:pt x="456" y="195"/>
                    </a:lnTo>
                    <a:lnTo>
                      <a:pt x="461" y="187"/>
                    </a:lnTo>
                    <a:lnTo>
                      <a:pt x="466" y="181"/>
                    </a:lnTo>
                    <a:lnTo>
                      <a:pt x="472" y="174"/>
                    </a:lnTo>
                    <a:lnTo>
                      <a:pt x="475" y="171"/>
                    </a:lnTo>
                    <a:lnTo>
                      <a:pt x="485" y="158"/>
                    </a:lnTo>
                    <a:lnTo>
                      <a:pt x="492" y="143"/>
                    </a:lnTo>
                    <a:lnTo>
                      <a:pt x="497" y="129"/>
                    </a:lnTo>
                    <a:lnTo>
                      <a:pt x="498" y="114"/>
                    </a:lnTo>
                    <a:lnTo>
                      <a:pt x="497" y="98"/>
                    </a:lnTo>
                    <a:lnTo>
                      <a:pt x="492" y="81"/>
                    </a:lnTo>
                    <a:lnTo>
                      <a:pt x="482" y="65"/>
                    </a:lnTo>
                    <a:lnTo>
                      <a:pt x="471" y="50"/>
                    </a:lnTo>
                    <a:lnTo>
                      <a:pt x="458" y="39"/>
                    </a:lnTo>
                    <a:lnTo>
                      <a:pt x="443" y="29"/>
                    </a:lnTo>
                    <a:lnTo>
                      <a:pt x="425" y="21"/>
                    </a:lnTo>
                    <a:lnTo>
                      <a:pt x="407" y="13"/>
                    </a:lnTo>
                    <a:lnTo>
                      <a:pt x="388" y="8"/>
                    </a:lnTo>
                    <a:lnTo>
                      <a:pt x="366" y="3"/>
                    </a:lnTo>
                    <a:lnTo>
                      <a:pt x="345" y="2"/>
                    </a:lnTo>
                    <a:lnTo>
                      <a:pt x="322" y="0"/>
                    </a:lnTo>
                    <a:lnTo>
                      <a:pt x="287" y="2"/>
                    </a:lnTo>
                    <a:lnTo>
                      <a:pt x="252" y="8"/>
                    </a:lnTo>
                    <a:lnTo>
                      <a:pt x="223" y="20"/>
                    </a:lnTo>
                    <a:lnTo>
                      <a:pt x="197" y="33"/>
                    </a:lnTo>
                    <a:lnTo>
                      <a:pt x="176" y="50"/>
                    </a:lnTo>
                    <a:lnTo>
                      <a:pt x="160" y="70"/>
                    </a:lnTo>
                    <a:lnTo>
                      <a:pt x="150" y="91"/>
                    </a:lnTo>
                    <a:lnTo>
                      <a:pt x="147" y="114"/>
                    </a:lnTo>
                    <a:lnTo>
                      <a:pt x="148" y="129"/>
                    </a:lnTo>
                    <a:lnTo>
                      <a:pt x="153" y="143"/>
                    </a:lnTo>
                    <a:lnTo>
                      <a:pt x="160" y="158"/>
                    </a:lnTo>
                    <a:lnTo>
                      <a:pt x="169" y="171"/>
                    </a:lnTo>
                    <a:lnTo>
                      <a:pt x="173" y="174"/>
                    </a:lnTo>
                    <a:lnTo>
                      <a:pt x="179" y="181"/>
                    </a:lnTo>
                    <a:lnTo>
                      <a:pt x="184" y="187"/>
                    </a:lnTo>
                    <a:lnTo>
                      <a:pt x="189" y="195"/>
                    </a:lnTo>
                    <a:lnTo>
                      <a:pt x="191" y="205"/>
                    </a:lnTo>
                    <a:lnTo>
                      <a:pt x="191" y="210"/>
                    </a:lnTo>
                    <a:lnTo>
                      <a:pt x="189" y="215"/>
                    </a:lnTo>
                    <a:lnTo>
                      <a:pt x="187" y="220"/>
                    </a:lnTo>
                    <a:lnTo>
                      <a:pt x="184" y="225"/>
                    </a:lnTo>
                    <a:lnTo>
                      <a:pt x="145" y="226"/>
                    </a:lnTo>
                    <a:lnTo>
                      <a:pt x="0" y="226"/>
                    </a:lnTo>
                    <a:lnTo>
                      <a:pt x="0" y="856"/>
                    </a:lnTo>
                    <a:lnTo>
                      <a:pt x="204" y="856"/>
                    </a:lnTo>
                    <a:lnTo>
                      <a:pt x="106" y="1001"/>
                    </a:lnTo>
                    <a:lnTo>
                      <a:pt x="251" y="1044"/>
                    </a:lnTo>
                    <a:lnTo>
                      <a:pt x="251" y="1044"/>
                    </a:lnTo>
                    <a:lnTo>
                      <a:pt x="261" y="1044"/>
                    </a:lnTo>
                    <a:lnTo>
                      <a:pt x="270" y="1042"/>
                    </a:lnTo>
                    <a:lnTo>
                      <a:pt x="277" y="1036"/>
                    </a:lnTo>
                    <a:lnTo>
                      <a:pt x="282" y="1027"/>
                    </a:lnTo>
                    <a:lnTo>
                      <a:pt x="283" y="1018"/>
                    </a:lnTo>
                    <a:lnTo>
                      <a:pt x="280" y="1008"/>
                    </a:lnTo>
                    <a:lnTo>
                      <a:pt x="274" y="1001"/>
                    </a:lnTo>
                    <a:lnTo>
                      <a:pt x="265" y="997"/>
                    </a:lnTo>
                    <a:lnTo>
                      <a:pt x="186" y="972"/>
                    </a:lnTo>
                    <a:lnTo>
                      <a:pt x="262" y="860"/>
                    </a:lnTo>
                    <a:lnTo>
                      <a:pt x="262" y="860"/>
                    </a:lnTo>
                    <a:lnTo>
                      <a:pt x="262" y="858"/>
                    </a:lnTo>
                    <a:lnTo>
                      <a:pt x="262" y="858"/>
                    </a:lnTo>
                    <a:lnTo>
                      <a:pt x="262" y="858"/>
                    </a:lnTo>
                    <a:lnTo>
                      <a:pt x="264" y="856"/>
                    </a:lnTo>
                    <a:lnTo>
                      <a:pt x="345" y="856"/>
                    </a:lnTo>
                    <a:lnTo>
                      <a:pt x="410" y="1044"/>
                    </a:lnTo>
                    <a:lnTo>
                      <a:pt x="541" y="977"/>
                    </a:lnTo>
                    <a:lnTo>
                      <a:pt x="541" y="977"/>
                    </a:lnTo>
                    <a:lnTo>
                      <a:pt x="549" y="970"/>
                    </a:lnTo>
                    <a:lnTo>
                      <a:pt x="554" y="962"/>
                    </a:lnTo>
                    <a:lnTo>
                      <a:pt x="555" y="953"/>
                    </a:lnTo>
                    <a:lnTo>
                      <a:pt x="552" y="943"/>
                    </a:lnTo>
                    <a:lnTo>
                      <a:pt x="545" y="935"/>
                    </a:lnTo>
                    <a:lnTo>
                      <a:pt x="537" y="930"/>
                    </a:lnTo>
                    <a:lnTo>
                      <a:pt x="528" y="928"/>
                    </a:lnTo>
                    <a:lnTo>
                      <a:pt x="518" y="931"/>
                    </a:lnTo>
                    <a:lnTo>
                      <a:pt x="440" y="972"/>
                    </a:lnTo>
                    <a:lnTo>
                      <a:pt x="399" y="856"/>
                    </a:lnTo>
                    <a:lnTo>
                      <a:pt x="619" y="856"/>
                    </a:lnTo>
                    <a:lnTo>
                      <a:pt x="619" y="664"/>
                    </a:lnTo>
                    <a:lnTo>
                      <a:pt x="614" y="658"/>
                    </a:lnTo>
                    <a:lnTo>
                      <a:pt x="609" y="651"/>
                    </a:lnTo>
                    <a:lnTo>
                      <a:pt x="604" y="646"/>
                    </a:lnTo>
                    <a:lnTo>
                      <a:pt x="599" y="6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7"/>
              <p:cNvSpPr>
                <a:spLocks/>
              </p:cNvSpPr>
              <p:nvPr/>
            </p:nvSpPr>
            <p:spPr bwMode="auto">
              <a:xfrm>
                <a:off x="3563888" y="4600574"/>
                <a:ext cx="820737" cy="1203325"/>
              </a:xfrm>
              <a:custGeom>
                <a:avLst/>
                <a:gdLst>
                  <a:gd name="T0" fmla="*/ 0 w 517"/>
                  <a:gd name="T1" fmla="*/ 225 h 758"/>
                  <a:gd name="T2" fmla="*/ 164 w 517"/>
                  <a:gd name="T3" fmla="*/ 217 h 758"/>
                  <a:gd name="T4" fmla="*/ 188 w 517"/>
                  <a:gd name="T5" fmla="*/ 171 h 758"/>
                  <a:gd name="T6" fmla="*/ 180 w 517"/>
                  <a:gd name="T7" fmla="*/ 119 h 758"/>
                  <a:gd name="T8" fmla="*/ 148 w 517"/>
                  <a:gd name="T9" fmla="*/ 74 h 758"/>
                  <a:gd name="T10" fmla="*/ 159 w 517"/>
                  <a:gd name="T11" fmla="*/ 36 h 758"/>
                  <a:gd name="T12" fmla="*/ 192 w 517"/>
                  <a:gd name="T13" fmla="*/ 15 h 758"/>
                  <a:gd name="T14" fmla="*/ 237 w 517"/>
                  <a:gd name="T15" fmla="*/ 2 h 758"/>
                  <a:gd name="T16" fmla="*/ 289 w 517"/>
                  <a:gd name="T17" fmla="*/ 0 h 758"/>
                  <a:gd name="T18" fmla="*/ 337 w 517"/>
                  <a:gd name="T19" fmla="*/ 10 h 758"/>
                  <a:gd name="T20" fmla="*/ 374 w 517"/>
                  <a:gd name="T21" fmla="*/ 28 h 758"/>
                  <a:gd name="T22" fmla="*/ 397 w 517"/>
                  <a:gd name="T23" fmla="*/ 61 h 758"/>
                  <a:gd name="T24" fmla="*/ 372 w 517"/>
                  <a:gd name="T25" fmla="*/ 103 h 758"/>
                  <a:gd name="T26" fmla="*/ 353 w 517"/>
                  <a:gd name="T27" fmla="*/ 155 h 758"/>
                  <a:gd name="T28" fmla="*/ 371 w 517"/>
                  <a:gd name="T29" fmla="*/ 204 h 758"/>
                  <a:gd name="T30" fmla="*/ 517 w 517"/>
                  <a:gd name="T31" fmla="*/ 225 h 758"/>
                  <a:gd name="T32" fmla="*/ 507 w 517"/>
                  <a:gd name="T33" fmla="*/ 357 h 758"/>
                  <a:gd name="T34" fmla="*/ 486 w 517"/>
                  <a:gd name="T35" fmla="*/ 357 h 758"/>
                  <a:gd name="T36" fmla="*/ 465 w 517"/>
                  <a:gd name="T37" fmla="*/ 341 h 758"/>
                  <a:gd name="T38" fmla="*/ 450 w 517"/>
                  <a:gd name="T39" fmla="*/ 328 h 758"/>
                  <a:gd name="T40" fmla="*/ 428 w 517"/>
                  <a:gd name="T41" fmla="*/ 318 h 758"/>
                  <a:gd name="T42" fmla="*/ 405 w 517"/>
                  <a:gd name="T43" fmla="*/ 315 h 758"/>
                  <a:gd name="T44" fmla="*/ 341 w 517"/>
                  <a:gd name="T45" fmla="*/ 344 h 758"/>
                  <a:gd name="T46" fmla="*/ 299 w 517"/>
                  <a:gd name="T47" fmla="*/ 422 h 758"/>
                  <a:gd name="T48" fmla="*/ 291 w 517"/>
                  <a:gd name="T49" fmla="*/ 492 h 758"/>
                  <a:gd name="T50" fmla="*/ 293 w 517"/>
                  <a:gd name="T51" fmla="*/ 499 h 758"/>
                  <a:gd name="T52" fmla="*/ 270 w 517"/>
                  <a:gd name="T53" fmla="*/ 509 h 758"/>
                  <a:gd name="T54" fmla="*/ 244 w 517"/>
                  <a:gd name="T55" fmla="*/ 517 h 758"/>
                  <a:gd name="T56" fmla="*/ 218 w 517"/>
                  <a:gd name="T57" fmla="*/ 522 h 758"/>
                  <a:gd name="T58" fmla="*/ 188 w 517"/>
                  <a:gd name="T59" fmla="*/ 523 h 758"/>
                  <a:gd name="T60" fmla="*/ 153 w 517"/>
                  <a:gd name="T61" fmla="*/ 522 h 758"/>
                  <a:gd name="T62" fmla="*/ 120 w 517"/>
                  <a:gd name="T63" fmla="*/ 517 h 758"/>
                  <a:gd name="T64" fmla="*/ 99 w 517"/>
                  <a:gd name="T65" fmla="*/ 510 h 758"/>
                  <a:gd name="T66" fmla="*/ 92 w 517"/>
                  <a:gd name="T67" fmla="*/ 510 h 758"/>
                  <a:gd name="T68" fmla="*/ 66 w 517"/>
                  <a:gd name="T69" fmla="*/ 528 h 758"/>
                  <a:gd name="T70" fmla="*/ 71 w 517"/>
                  <a:gd name="T71" fmla="*/ 554 h 758"/>
                  <a:gd name="T72" fmla="*/ 86 w 517"/>
                  <a:gd name="T73" fmla="*/ 564 h 758"/>
                  <a:gd name="T74" fmla="*/ 120 w 517"/>
                  <a:gd name="T75" fmla="*/ 572 h 758"/>
                  <a:gd name="T76" fmla="*/ 157 w 517"/>
                  <a:gd name="T77" fmla="*/ 577 h 758"/>
                  <a:gd name="T78" fmla="*/ 190 w 517"/>
                  <a:gd name="T79" fmla="*/ 577 h 758"/>
                  <a:gd name="T80" fmla="*/ 213 w 517"/>
                  <a:gd name="T81" fmla="*/ 575 h 758"/>
                  <a:gd name="T82" fmla="*/ 234 w 517"/>
                  <a:gd name="T83" fmla="*/ 574 h 758"/>
                  <a:gd name="T84" fmla="*/ 257 w 517"/>
                  <a:gd name="T85" fmla="*/ 569 h 758"/>
                  <a:gd name="T86" fmla="*/ 278 w 517"/>
                  <a:gd name="T87" fmla="*/ 564 h 758"/>
                  <a:gd name="T88" fmla="*/ 299 w 517"/>
                  <a:gd name="T89" fmla="*/ 556 h 758"/>
                  <a:gd name="T90" fmla="*/ 328 w 517"/>
                  <a:gd name="T91" fmla="*/ 622 h 758"/>
                  <a:gd name="T92" fmla="*/ 358 w 517"/>
                  <a:gd name="T93" fmla="*/ 652 h 758"/>
                  <a:gd name="T94" fmla="*/ 380 w 517"/>
                  <a:gd name="T95" fmla="*/ 665 h 758"/>
                  <a:gd name="T96" fmla="*/ 405 w 517"/>
                  <a:gd name="T97" fmla="*/ 668 h 758"/>
                  <a:gd name="T98" fmla="*/ 428 w 517"/>
                  <a:gd name="T99" fmla="*/ 665 h 758"/>
                  <a:gd name="T100" fmla="*/ 449 w 517"/>
                  <a:gd name="T101" fmla="*/ 655 h 758"/>
                  <a:gd name="T102" fmla="*/ 465 w 517"/>
                  <a:gd name="T103" fmla="*/ 642 h 758"/>
                  <a:gd name="T104" fmla="*/ 486 w 517"/>
                  <a:gd name="T105" fmla="*/ 626 h 758"/>
                  <a:gd name="T106" fmla="*/ 507 w 517"/>
                  <a:gd name="T107" fmla="*/ 626 h 758"/>
                  <a:gd name="T108" fmla="*/ 517 w 517"/>
                  <a:gd name="T109"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7" h="758">
                    <a:moveTo>
                      <a:pt x="517" y="758"/>
                    </a:moveTo>
                    <a:lnTo>
                      <a:pt x="0" y="758"/>
                    </a:lnTo>
                    <a:lnTo>
                      <a:pt x="0" y="225"/>
                    </a:lnTo>
                    <a:lnTo>
                      <a:pt x="94" y="225"/>
                    </a:lnTo>
                    <a:lnTo>
                      <a:pt x="157" y="225"/>
                    </a:lnTo>
                    <a:lnTo>
                      <a:pt x="164" y="217"/>
                    </a:lnTo>
                    <a:lnTo>
                      <a:pt x="175" y="204"/>
                    </a:lnTo>
                    <a:lnTo>
                      <a:pt x="183" y="188"/>
                    </a:lnTo>
                    <a:lnTo>
                      <a:pt x="188" y="171"/>
                    </a:lnTo>
                    <a:lnTo>
                      <a:pt x="190" y="155"/>
                    </a:lnTo>
                    <a:lnTo>
                      <a:pt x="188" y="137"/>
                    </a:lnTo>
                    <a:lnTo>
                      <a:pt x="180" y="119"/>
                    </a:lnTo>
                    <a:lnTo>
                      <a:pt x="170" y="103"/>
                    </a:lnTo>
                    <a:lnTo>
                      <a:pt x="156" y="87"/>
                    </a:lnTo>
                    <a:lnTo>
                      <a:pt x="148" y="74"/>
                    </a:lnTo>
                    <a:lnTo>
                      <a:pt x="146" y="61"/>
                    </a:lnTo>
                    <a:lnTo>
                      <a:pt x="149" y="49"/>
                    </a:lnTo>
                    <a:lnTo>
                      <a:pt x="159" y="36"/>
                    </a:lnTo>
                    <a:lnTo>
                      <a:pt x="169" y="28"/>
                    </a:lnTo>
                    <a:lnTo>
                      <a:pt x="180" y="22"/>
                    </a:lnTo>
                    <a:lnTo>
                      <a:pt x="192" y="15"/>
                    </a:lnTo>
                    <a:lnTo>
                      <a:pt x="206" y="10"/>
                    </a:lnTo>
                    <a:lnTo>
                      <a:pt x="221" y="5"/>
                    </a:lnTo>
                    <a:lnTo>
                      <a:pt x="237" y="2"/>
                    </a:lnTo>
                    <a:lnTo>
                      <a:pt x="253" y="0"/>
                    </a:lnTo>
                    <a:lnTo>
                      <a:pt x="271" y="0"/>
                    </a:lnTo>
                    <a:lnTo>
                      <a:pt x="289" y="0"/>
                    </a:lnTo>
                    <a:lnTo>
                      <a:pt x="306" y="2"/>
                    </a:lnTo>
                    <a:lnTo>
                      <a:pt x="322" y="5"/>
                    </a:lnTo>
                    <a:lnTo>
                      <a:pt x="337" y="10"/>
                    </a:lnTo>
                    <a:lnTo>
                      <a:pt x="351" y="15"/>
                    </a:lnTo>
                    <a:lnTo>
                      <a:pt x="363" y="22"/>
                    </a:lnTo>
                    <a:lnTo>
                      <a:pt x="374" y="28"/>
                    </a:lnTo>
                    <a:lnTo>
                      <a:pt x="384" y="36"/>
                    </a:lnTo>
                    <a:lnTo>
                      <a:pt x="393" y="49"/>
                    </a:lnTo>
                    <a:lnTo>
                      <a:pt x="397" y="61"/>
                    </a:lnTo>
                    <a:lnTo>
                      <a:pt x="395" y="74"/>
                    </a:lnTo>
                    <a:lnTo>
                      <a:pt x="387" y="87"/>
                    </a:lnTo>
                    <a:lnTo>
                      <a:pt x="372" y="103"/>
                    </a:lnTo>
                    <a:lnTo>
                      <a:pt x="361" y="119"/>
                    </a:lnTo>
                    <a:lnTo>
                      <a:pt x="354" y="137"/>
                    </a:lnTo>
                    <a:lnTo>
                      <a:pt x="353" y="155"/>
                    </a:lnTo>
                    <a:lnTo>
                      <a:pt x="354" y="171"/>
                    </a:lnTo>
                    <a:lnTo>
                      <a:pt x="361" y="189"/>
                    </a:lnTo>
                    <a:lnTo>
                      <a:pt x="371" y="204"/>
                    </a:lnTo>
                    <a:lnTo>
                      <a:pt x="384" y="219"/>
                    </a:lnTo>
                    <a:lnTo>
                      <a:pt x="390" y="225"/>
                    </a:lnTo>
                    <a:lnTo>
                      <a:pt x="517" y="225"/>
                    </a:lnTo>
                    <a:lnTo>
                      <a:pt x="517" y="351"/>
                    </a:lnTo>
                    <a:lnTo>
                      <a:pt x="512" y="354"/>
                    </a:lnTo>
                    <a:lnTo>
                      <a:pt x="507" y="357"/>
                    </a:lnTo>
                    <a:lnTo>
                      <a:pt x="503" y="359"/>
                    </a:lnTo>
                    <a:lnTo>
                      <a:pt x="496" y="359"/>
                    </a:lnTo>
                    <a:lnTo>
                      <a:pt x="486" y="357"/>
                    </a:lnTo>
                    <a:lnTo>
                      <a:pt x="478" y="352"/>
                    </a:lnTo>
                    <a:lnTo>
                      <a:pt x="472" y="347"/>
                    </a:lnTo>
                    <a:lnTo>
                      <a:pt x="465" y="341"/>
                    </a:lnTo>
                    <a:lnTo>
                      <a:pt x="463" y="339"/>
                    </a:lnTo>
                    <a:lnTo>
                      <a:pt x="457" y="333"/>
                    </a:lnTo>
                    <a:lnTo>
                      <a:pt x="450" y="328"/>
                    </a:lnTo>
                    <a:lnTo>
                      <a:pt x="442" y="325"/>
                    </a:lnTo>
                    <a:lnTo>
                      <a:pt x="436" y="321"/>
                    </a:lnTo>
                    <a:lnTo>
                      <a:pt x="428" y="318"/>
                    </a:lnTo>
                    <a:lnTo>
                      <a:pt x="421" y="316"/>
                    </a:lnTo>
                    <a:lnTo>
                      <a:pt x="413" y="315"/>
                    </a:lnTo>
                    <a:lnTo>
                      <a:pt x="405" y="315"/>
                    </a:lnTo>
                    <a:lnTo>
                      <a:pt x="382" y="318"/>
                    </a:lnTo>
                    <a:lnTo>
                      <a:pt x="361" y="328"/>
                    </a:lnTo>
                    <a:lnTo>
                      <a:pt x="341" y="344"/>
                    </a:lnTo>
                    <a:lnTo>
                      <a:pt x="323" y="365"/>
                    </a:lnTo>
                    <a:lnTo>
                      <a:pt x="310" y="391"/>
                    </a:lnTo>
                    <a:lnTo>
                      <a:pt x="299" y="422"/>
                    </a:lnTo>
                    <a:lnTo>
                      <a:pt x="293" y="455"/>
                    </a:lnTo>
                    <a:lnTo>
                      <a:pt x="291" y="491"/>
                    </a:lnTo>
                    <a:lnTo>
                      <a:pt x="291" y="492"/>
                    </a:lnTo>
                    <a:lnTo>
                      <a:pt x="293" y="495"/>
                    </a:lnTo>
                    <a:lnTo>
                      <a:pt x="293" y="497"/>
                    </a:lnTo>
                    <a:lnTo>
                      <a:pt x="293" y="499"/>
                    </a:lnTo>
                    <a:lnTo>
                      <a:pt x="284" y="502"/>
                    </a:lnTo>
                    <a:lnTo>
                      <a:pt x="278" y="505"/>
                    </a:lnTo>
                    <a:lnTo>
                      <a:pt x="270" y="509"/>
                    </a:lnTo>
                    <a:lnTo>
                      <a:pt x="262" y="512"/>
                    </a:lnTo>
                    <a:lnTo>
                      <a:pt x="253" y="513"/>
                    </a:lnTo>
                    <a:lnTo>
                      <a:pt x="244" y="517"/>
                    </a:lnTo>
                    <a:lnTo>
                      <a:pt x="236" y="518"/>
                    </a:lnTo>
                    <a:lnTo>
                      <a:pt x="227" y="520"/>
                    </a:lnTo>
                    <a:lnTo>
                      <a:pt x="218" y="522"/>
                    </a:lnTo>
                    <a:lnTo>
                      <a:pt x="208" y="522"/>
                    </a:lnTo>
                    <a:lnTo>
                      <a:pt x="198" y="523"/>
                    </a:lnTo>
                    <a:lnTo>
                      <a:pt x="188" y="523"/>
                    </a:lnTo>
                    <a:lnTo>
                      <a:pt x="177" y="523"/>
                    </a:lnTo>
                    <a:lnTo>
                      <a:pt x="164" y="522"/>
                    </a:lnTo>
                    <a:lnTo>
                      <a:pt x="153" y="522"/>
                    </a:lnTo>
                    <a:lnTo>
                      <a:pt x="141" y="520"/>
                    </a:lnTo>
                    <a:lnTo>
                      <a:pt x="130" y="518"/>
                    </a:lnTo>
                    <a:lnTo>
                      <a:pt x="120" y="517"/>
                    </a:lnTo>
                    <a:lnTo>
                      <a:pt x="110" y="513"/>
                    </a:lnTo>
                    <a:lnTo>
                      <a:pt x="100" y="512"/>
                    </a:lnTo>
                    <a:lnTo>
                      <a:pt x="99" y="510"/>
                    </a:lnTo>
                    <a:lnTo>
                      <a:pt x="97" y="510"/>
                    </a:lnTo>
                    <a:lnTo>
                      <a:pt x="94" y="510"/>
                    </a:lnTo>
                    <a:lnTo>
                      <a:pt x="92" y="510"/>
                    </a:lnTo>
                    <a:lnTo>
                      <a:pt x="83" y="512"/>
                    </a:lnTo>
                    <a:lnTo>
                      <a:pt x="73" y="518"/>
                    </a:lnTo>
                    <a:lnTo>
                      <a:pt x="66" y="528"/>
                    </a:lnTo>
                    <a:lnTo>
                      <a:pt x="65" y="538"/>
                    </a:lnTo>
                    <a:lnTo>
                      <a:pt x="66" y="548"/>
                    </a:lnTo>
                    <a:lnTo>
                      <a:pt x="71" y="554"/>
                    </a:lnTo>
                    <a:lnTo>
                      <a:pt x="78" y="561"/>
                    </a:lnTo>
                    <a:lnTo>
                      <a:pt x="84" y="564"/>
                    </a:lnTo>
                    <a:lnTo>
                      <a:pt x="86" y="564"/>
                    </a:lnTo>
                    <a:lnTo>
                      <a:pt x="97" y="567"/>
                    </a:lnTo>
                    <a:lnTo>
                      <a:pt x="107" y="570"/>
                    </a:lnTo>
                    <a:lnTo>
                      <a:pt x="120" y="572"/>
                    </a:lnTo>
                    <a:lnTo>
                      <a:pt x="131" y="575"/>
                    </a:lnTo>
                    <a:lnTo>
                      <a:pt x="144" y="575"/>
                    </a:lnTo>
                    <a:lnTo>
                      <a:pt x="157" y="577"/>
                    </a:lnTo>
                    <a:lnTo>
                      <a:pt x="170" y="577"/>
                    </a:lnTo>
                    <a:lnTo>
                      <a:pt x="183" y="577"/>
                    </a:lnTo>
                    <a:lnTo>
                      <a:pt x="190" y="577"/>
                    </a:lnTo>
                    <a:lnTo>
                      <a:pt x="198" y="577"/>
                    </a:lnTo>
                    <a:lnTo>
                      <a:pt x="205" y="577"/>
                    </a:lnTo>
                    <a:lnTo>
                      <a:pt x="213" y="575"/>
                    </a:lnTo>
                    <a:lnTo>
                      <a:pt x="219" y="575"/>
                    </a:lnTo>
                    <a:lnTo>
                      <a:pt x="226" y="574"/>
                    </a:lnTo>
                    <a:lnTo>
                      <a:pt x="234" y="574"/>
                    </a:lnTo>
                    <a:lnTo>
                      <a:pt x="240" y="572"/>
                    </a:lnTo>
                    <a:lnTo>
                      <a:pt x="249" y="570"/>
                    </a:lnTo>
                    <a:lnTo>
                      <a:pt x="257" y="569"/>
                    </a:lnTo>
                    <a:lnTo>
                      <a:pt x="263" y="567"/>
                    </a:lnTo>
                    <a:lnTo>
                      <a:pt x="271" y="565"/>
                    </a:lnTo>
                    <a:lnTo>
                      <a:pt x="278" y="564"/>
                    </a:lnTo>
                    <a:lnTo>
                      <a:pt x="286" y="561"/>
                    </a:lnTo>
                    <a:lnTo>
                      <a:pt x="293" y="559"/>
                    </a:lnTo>
                    <a:lnTo>
                      <a:pt x="299" y="556"/>
                    </a:lnTo>
                    <a:lnTo>
                      <a:pt x="307" y="580"/>
                    </a:lnTo>
                    <a:lnTo>
                      <a:pt x="317" y="603"/>
                    </a:lnTo>
                    <a:lnTo>
                      <a:pt x="328" y="622"/>
                    </a:lnTo>
                    <a:lnTo>
                      <a:pt x="343" y="640"/>
                    </a:lnTo>
                    <a:lnTo>
                      <a:pt x="350" y="647"/>
                    </a:lnTo>
                    <a:lnTo>
                      <a:pt x="358" y="652"/>
                    </a:lnTo>
                    <a:lnTo>
                      <a:pt x="364" y="657"/>
                    </a:lnTo>
                    <a:lnTo>
                      <a:pt x="372" y="662"/>
                    </a:lnTo>
                    <a:lnTo>
                      <a:pt x="380" y="665"/>
                    </a:lnTo>
                    <a:lnTo>
                      <a:pt x="389" y="666"/>
                    </a:lnTo>
                    <a:lnTo>
                      <a:pt x="397" y="668"/>
                    </a:lnTo>
                    <a:lnTo>
                      <a:pt x="405" y="668"/>
                    </a:lnTo>
                    <a:lnTo>
                      <a:pt x="413" y="668"/>
                    </a:lnTo>
                    <a:lnTo>
                      <a:pt x="421" y="666"/>
                    </a:lnTo>
                    <a:lnTo>
                      <a:pt x="428" y="665"/>
                    </a:lnTo>
                    <a:lnTo>
                      <a:pt x="436" y="662"/>
                    </a:lnTo>
                    <a:lnTo>
                      <a:pt x="442" y="658"/>
                    </a:lnTo>
                    <a:lnTo>
                      <a:pt x="449" y="655"/>
                    </a:lnTo>
                    <a:lnTo>
                      <a:pt x="455" y="650"/>
                    </a:lnTo>
                    <a:lnTo>
                      <a:pt x="462" y="644"/>
                    </a:lnTo>
                    <a:lnTo>
                      <a:pt x="465" y="642"/>
                    </a:lnTo>
                    <a:lnTo>
                      <a:pt x="472" y="636"/>
                    </a:lnTo>
                    <a:lnTo>
                      <a:pt x="478" y="631"/>
                    </a:lnTo>
                    <a:lnTo>
                      <a:pt x="486" y="626"/>
                    </a:lnTo>
                    <a:lnTo>
                      <a:pt x="496" y="624"/>
                    </a:lnTo>
                    <a:lnTo>
                      <a:pt x="503" y="624"/>
                    </a:lnTo>
                    <a:lnTo>
                      <a:pt x="507" y="626"/>
                    </a:lnTo>
                    <a:lnTo>
                      <a:pt x="512" y="629"/>
                    </a:lnTo>
                    <a:lnTo>
                      <a:pt x="517" y="632"/>
                    </a:lnTo>
                    <a:lnTo>
                      <a:pt x="517" y="758"/>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Freeform 18"/>
              <p:cNvSpPr>
                <a:spLocks/>
              </p:cNvSpPr>
              <p:nvPr/>
            </p:nvSpPr>
            <p:spPr bwMode="auto">
              <a:xfrm>
                <a:off x="3938538" y="5233986"/>
                <a:ext cx="58737" cy="57150"/>
              </a:xfrm>
              <a:custGeom>
                <a:avLst/>
                <a:gdLst>
                  <a:gd name="T0" fmla="*/ 17 w 37"/>
                  <a:gd name="T1" fmla="*/ 0 h 36"/>
                  <a:gd name="T2" fmla="*/ 11 w 37"/>
                  <a:gd name="T3" fmla="*/ 2 h 36"/>
                  <a:gd name="T4" fmla="*/ 4 w 37"/>
                  <a:gd name="T5" fmla="*/ 5 h 36"/>
                  <a:gd name="T6" fmla="*/ 1 w 37"/>
                  <a:gd name="T7" fmla="*/ 12 h 36"/>
                  <a:gd name="T8" fmla="*/ 0 w 37"/>
                  <a:gd name="T9" fmla="*/ 18 h 36"/>
                  <a:gd name="T10" fmla="*/ 1 w 37"/>
                  <a:gd name="T11" fmla="*/ 25 h 36"/>
                  <a:gd name="T12" fmla="*/ 4 w 37"/>
                  <a:gd name="T13" fmla="*/ 31 h 36"/>
                  <a:gd name="T14" fmla="*/ 11 w 37"/>
                  <a:gd name="T15" fmla="*/ 35 h 36"/>
                  <a:gd name="T16" fmla="*/ 17 w 37"/>
                  <a:gd name="T17" fmla="*/ 36 h 36"/>
                  <a:gd name="T18" fmla="*/ 26 w 37"/>
                  <a:gd name="T19" fmla="*/ 35 h 36"/>
                  <a:gd name="T20" fmla="*/ 32 w 37"/>
                  <a:gd name="T21" fmla="*/ 31 h 36"/>
                  <a:gd name="T22" fmla="*/ 35 w 37"/>
                  <a:gd name="T23" fmla="*/ 25 h 36"/>
                  <a:gd name="T24" fmla="*/ 37 w 37"/>
                  <a:gd name="T25" fmla="*/ 18 h 36"/>
                  <a:gd name="T26" fmla="*/ 35 w 37"/>
                  <a:gd name="T27" fmla="*/ 12 h 36"/>
                  <a:gd name="T28" fmla="*/ 32 w 37"/>
                  <a:gd name="T29" fmla="*/ 5 h 36"/>
                  <a:gd name="T30" fmla="*/ 26 w 37"/>
                  <a:gd name="T31" fmla="*/ 2 h 36"/>
                  <a:gd name="T32" fmla="*/ 17 w 37"/>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6">
                    <a:moveTo>
                      <a:pt x="17" y="0"/>
                    </a:moveTo>
                    <a:lnTo>
                      <a:pt x="11" y="2"/>
                    </a:lnTo>
                    <a:lnTo>
                      <a:pt x="4" y="5"/>
                    </a:lnTo>
                    <a:lnTo>
                      <a:pt x="1" y="12"/>
                    </a:lnTo>
                    <a:lnTo>
                      <a:pt x="0" y="18"/>
                    </a:lnTo>
                    <a:lnTo>
                      <a:pt x="1" y="25"/>
                    </a:lnTo>
                    <a:lnTo>
                      <a:pt x="4" y="31"/>
                    </a:lnTo>
                    <a:lnTo>
                      <a:pt x="11" y="35"/>
                    </a:lnTo>
                    <a:lnTo>
                      <a:pt x="17" y="36"/>
                    </a:lnTo>
                    <a:lnTo>
                      <a:pt x="26" y="35"/>
                    </a:lnTo>
                    <a:lnTo>
                      <a:pt x="32" y="31"/>
                    </a:lnTo>
                    <a:lnTo>
                      <a:pt x="35" y="25"/>
                    </a:lnTo>
                    <a:lnTo>
                      <a:pt x="37" y="18"/>
                    </a:lnTo>
                    <a:lnTo>
                      <a:pt x="35" y="12"/>
                    </a:lnTo>
                    <a:lnTo>
                      <a:pt x="32" y="5"/>
                    </a:lnTo>
                    <a:lnTo>
                      <a:pt x="26"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19"/>
              <p:cNvSpPr>
                <a:spLocks/>
              </p:cNvSpPr>
              <p:nvPr/>
            </p:nvSpPr>
            <p:spPr bwMode="auto">
              <a:xfrm>
                <a:off x="3632150" y="5129211"/>
                <a:ext cx="266700" cy="260350"/>
              </a:xfrm>
              <a:custGeom>
                <a:avLst/>
                <a:gdLst>
                  <a:gd name="T0" fmla="*/ 85 w 168"/>
                  <a:gd name="T1" fmla="*/ 164 h 164"/>
                  <a:gd name="T2" fmla="*/ 93 w 168"/>
                  <a:gd name="T3" fmla="*/ 164 h 164"/>
                  <a:gd name="T4" fmla="*/ 101 w 168"/>
                  <a:gd name="T5" fmla="*/ 162 h 164"/>
                  <a:gd name="T6" fmla="*/ 110 w 168"/>
                  <a:gd name="T7" fmla="*/ 161 h 164"/>
                  <a:gd name="T8" fmla="*/ 118 w 168"/>
                  <a:gd name="T9" fmla="*/ 158 h 164"/>
                  <a:gd name="T10" fmla="*/ 126 w 168"/>
                  <a:gd name="T11" fmla="*/ 153 h 164"/>
                  <a:gd name="T12" fmla="*/ 132 w 168"/>
                  <a:gd name="T13" fmla="*/ 149 h 164"/>
                  <a:gd name="T14" fmla="*/ 139 w 168"/>
                  <a:gd name="T15" fmla="*/ 145 h 164"/>
                  <a:gd name="T16" fmla="*/ 145 w 168"/>
                  <a:gd name="T17" fmla="*/ 138 h 164"/>
                  <a:gd name="T18" fmla="*/ 155 w 168"/>
                  <a:gd name="T19" fmla="*/ 127 h 164"/>
                  <a:gd name="T20" fmla="*/ 162 w 168"/>
                  <a:gd name="T21" fmla="*/ 112 h 164"/>
                  <a:gd name="T22" fmla="*/ 167 w 168"/>
                  <a:gd name="T23" fmla="*/ 99 h 164"/>
                  <a:gd name="T24" fmla="*/ 168 w 168"/>
                  <a:gd name="T25" fmla="*/ 83 h 164"/>
                  <a:gd name="T26" fmla="*/ 167 w 168"/>
                  <a:gd name="T27" fmla="*/ 66 h 164"/>
                  <a:gd name="T28" fmla="*/ 162 w 168"/>
                  <a:gd name="T29" fmla="*/ 52 h 164"/>
                  <a:gd name="T30" fmla="*/ 155 w 168"/>
                  <a:gd name="T31" fmla="*/ 37 h 164"/>
                  <a:gd name="T32" fmla="*/ 145 w 168"/>
                  <a:gd name="T33" fmla="*/ 26 h 164"/>
                  <a:gd name="T34" fmla="*/ 139 w 168"/>
                  <a:gd name="T35" fmla="*/ 19 h 164"/>
                  <a:gd name="T36" fmla="*/ 132 w 168"/>
                  <a:gd name="T37" fmla="*/ 14 h 164"/>
                  <a:gd name="T38" fmla="*/ 126 w 168"/>
                  <a:gd name="T39" fmla="*/ 11 h 164"/>
                  <a:gd name="T40" fmla="*/ 118 w 168"/>
                  <a:gd name="T41" fmla="*/ 6 h 164"/>
                  <a:gd name="T42" fmla="*/ 110 w 168"/>
                  <a:gd name="T43" fmla="*/ 3 h 164"/>
                  <a:gd name="T44" fmla="*/ 101 w 168"/>
                  <a:gd name="T45" fmla="*/ 1 h 164"/>
                  <a:gd name="T46" fmla="*/ 93 w 168"/>
                  <a:gd name="T47" fmla="*/ 0 h 164"/>
                  <a:gd name="T48" fmla="*/ 85 w 168"/>
                  <a:gd name="T49" fmla="*/ 0 h 164"/>
                  <a:gd name="T50" fmla="*/ 69 w 168"/>
                  <a:gd name="T51" fmla="*/ 1 h 164"/>
                  <a:gd name="T52" fmla="*/ 53 w 168"/>
                  <a:gd name="T53" fmla="*/ 6 h 164"/>
                  <a:gd name="T54" fmla="*/ 38 w 168"/>
                  <a:gd name="T55" fmla="*/ 14 h 164"/>
                  <a:gd name="T56" fmla="*/ 27 w 168"/>
                  <a:gd name="T57" fmla="*/ 24 h 164"/>
                  <a:gd name="T58" fmla="*/ 15 w 168"/>
                  <a:gd name="T59" fmla="*/ 37 h 164"/>
                  <a:gd name="T60" fmla="*/ 7 w 168"/>
                  <a:gd name="T61" fmla="*/ 50 h 164"/>
                  <a:gd name="T62" fmla="*/ 2 w 168"/>
                  <a:gd name="T63" fmla="*/ 66 h 164"/>
                  <a:gd name="T64" fmla="*/ 0 w 168"/>
                  <a:gd name="T65" fmla="*/ 83 h 164"/>
                  <a:gd name="T66" fmla="*/ 2 w 168"/>
                  <a:gd name="T67" fmla="*/ 99 h 164"/>
                  <a:gd name="T68" fmla="*/ 7 w 168"/>
                  <a:gd name="T69" fmla="*/ 112 h 164"/>
                  <a:gd name="T70" fmla="*/ 15 w 168"/>
                  <a:gd name="T71" fmla="*/ 127 h 164"/>
                  <a:gd name="T72" fmla="*/ 25 w 168"/>
                  <a:gd name="T73" fmla="*/ 138 h 164"/>
                  <a:gd name="T74" fmla="*/ 31 w 168"/>
                  <a:gd name="T75" fmla="*/ 145 h 164"/>
                  <a:gd name="T76" fmla="*/ 38 w 168"/>
                  <a:gd name="T77" fmla="*/ 149 h 164"/>
                  <a:gd name="T78" fmla="*/ 44 w 168"/>
                  <a:gd name="T79" fmla="*/ 153 h 164"/>
                  <a:gd name="T80" fmla="*/ 53 w 168"/>
                  <a:gd name="T81" fmla="*/ 158 h 164"/>
                  <a:gd name="T82" fmla="*/ 61 w 168"/>
                  <a:gd name="T83" fmla="*/ 161 h 164"/>
                  <a:gd name="T84" fmla="*/ 69 w 168"/>
                  <a:gd name="T85" fmla="*/ 162 h 164"/>
                  <a:gd name="T86" fmla="*/ 77 w 168"/>
                  <a:gd name="T87" fmla="*/ 164 h 164"/>
                  <a:gd name="T88" fmla="*/ 85 w 168"/>
                  <a:gd name="T8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64">
                    <a:moveTo>
                      <a:pt x="85" y="164"/>
                    </a:moveTo>
                    <a:lnTo>
                      <a:pt x="93" y="164"/>
                    </a:lnTo>
                    <a:lnTo>
                      <a:pt x="101" y="162"/>
                    </a:lnTo>
                    <a:lnTo>
                      <a:pt x="110" y="161"/>
                    </a:lnTo>
                    <a:lnTo>
                      <a:pt x="118" y="158"/>
                    </a:lnTo>
                    <a:lnTo>
                      <a:pt x="126" y="153"/>
                    </a:lnTo>
                    <a:lnTo>
                      <a:pt x="132" y="149"/>
                    </a:lnTo>
                    <a:lnTo>
                      <a:pt x="139" y="145"/>
                    </a:lnTo>
                    <a:lnTo>
                      <a:pt x="145" y="138"/>
                    </a:lnTo>
                    <a:lnTo>
                      <a:pt x="155" y="127"/>
                    </a:lnTo>
                    <a:lnTo>
                      <a:pt x="162" y="112"/>
                    </a:lnTo>
                    <a:lnTo>
                      <a:pt x="167" y="99"/>
                    </a:lnTo>
                    <a:lnTo>
                      <a:pt x="168" y="83"/>
                    </a:lnTo>
                    <a:lnTo>
                      <a:pt x="167" y="66"/>
                    </a:lnTo>
                    <a:lnTo>
                      <a:pt x="162" y="52"/>
                    </a:lnTo>
                    <a:lnTo>
                      <a:pt x="155" y="37"/>
                    </a:lnTo>
                    <a:lnTo>
                      <a:pt x="145" y="26"/>
                    </a:lnTo>
                    <a:lnTo>
                      <a:pt x="139" y="19"/>
                    </a:lnTo>
                    <a:lnTo>
                      <a:pt x="132" y="14"/>
                    </a:lnTo>
                    <a:lnTo>
                      <a:pt x="126" y="11"/>
                    </a:lnTo>
                    <a:lnTo>
                      <a:pt x="118" y="6"/>
                    </a:lnTo>
                    <a:lnTo>
                      <a:pt x="110" y="3"/>
                    </a:lnTo>
                    <a:lnTo>
                      <a:pt x="101" y="1"/>
                    </a:lnTo>
                    <a:lnTo>
                      <a:pt x="93" y="0"/>
                    </a:lnTo>
                    <a:lnTo>
                      <a:pt x="85" y="0"/>
                    </a:lnTo>
                    <a:lnTo>
                      <a:pt x="69" y="1"/>
                    </a:lnTo>
                    <a:lnTo>
                      <a:pt x="53" y="6"/>
                    </a:lnTo>
                    <a:lnTo>
                      <a:pt x="38" y="14"/>
                    </a:lnTo>
                    <a:lnTo>
                      <a:pt x="27" y="24"/>
                    </a:lnTo>
                    <a:lnTo>
                      <a:pt x="15" y="37"/>
                    </a:lnTo>
                    <a:lnTo>
                      <a:pt x="7" y="50"/>
                    </a:lnTo>
                    <a:lnTo>
                      <a:pt x="2" y="66"/>
                    </a:lnTo>
                    <a:lnTo>
                      <a:pt x="0" y="83"/>
                    </a:lnTo>
                    <a:lnTo>
                      <a:pt x="2" y="99"/>
                    </a:lnTo>
                    <a:lnTo>
                      <a:pt x="7" y="112"/>
                    </a:lnTo>
                    <a:lnTo>
                      <a:pt x="15" y="127"/>
                    </a:lnTo>
                    <a:lnTo>
                      <a:pt x="25" y="138"/>
                    </a:lnTo>
                    <a:lnTo>
                      <a:pt x="31" y="145"/>
                    </a:lnTo>
                    <a:lnTo>
                      <a:pt x="38" y="149"/>
                    </a:lnTo>
                    <a:lnTo>
                      <a:pt x="44" y="153"/>
                    </a:lnTo>
                    <a:lnTo>
                      <a:pt x="53" y="158"/>
                    </a:lnTo>
                    <a:lnTo>
                      <a:pt x="61" y="161"/>
                    </a:lnTo>
                    <a:lnTo>
                      <a:pt x="69" y="162"/>
                    </a:lnTo>
                    <a:lnTo>
                      <a:pt x="77" y="164"/>
                    </a:lnTo>
                    <a:lnTo>
                      <a:pt x="85"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20"/>
              <p:cNvSpPr>
                <a:spLocks/>
              </p:cNvSpPr>
              <p:nvPr/>
            </p:nvSpPr>
            <p:spPr bwMode="auto">
              <a:xfrm>
                <a:off x="3687713" y="5183186"/>
                <a:ext cx="160337" cy="152400"/>
              </a:xfrm>
              <a:custGeom>
                <a:avLst/>
                <a:gdLst>
                  <a:gd name="T0" fmla="*/ 14 w 101"/>
                  <a:gd name="T1" fmla="*/ 15 h 96"/>
                  <a:gd name="T2" fmla="*/ 21 w 101"/>
                  <a:gd name="T3" fmla="*/ 8 h 96"/>
                  <a:gd name="T4" fmla="*/ 31 w 101"/>
                  <a:gd name="T5" fmla="*/ 3 h 96"/>
                  <a:gd name="T6" fmla="*/ 39 w 101"/>
                  <a:gd name="T7" fmla="*/ 1 h 96"/>
                  <a:gd name="T8" fmla="*/ 50 w 101"/>
                  <a:gd name="T9" fmla="*/ 0 h 96"/>
                  <a:gd name="T10" fmla="*/ 60 w 101"/>
                  <a:gd name="T11" fmla="*/ 1 h 96"/>
                  <a:gd name="T12" fmla="*/ 70 w 101"/>
                  <a:gd name="T13" fmla="*/ 3 h 96"/>
                  <a:gd name="T14" fmla="*/ 78 w 101"/>
                  <a:gd name="T15" fmla="*/ 8 h 96"/>
                  <a:gd name="T16" fmla="*/ 86 w 101"/>
                  <a:gd name="T17" fmla="*/ 15 h 96"/>
                  <a:gd name="T18" fmla="*/ 92 w 101"/>
                  <a:gd name="T19" fmla="*/ 23 h 96"/>
                  <a:gd name="T20" fmla="*/ 97 w 101"/>
                  <a:gd name="T21" fmla="*/ 31 h 96"/>
                  <a:gd name="T22" fmla="*/ 99 w 101"/>
                  <a:gd name="T23" fmla="*/ 39 h 96"/>
                  <a:gd name="T24" fmla="*/ 101 w 101"/>
                  <a:gd name="T25" fmla="*/ 49 h 96"/>
                  <a:gd name="T26" fmla="*/ 99 w 101"/>
                  <a:gd name="T27" fmla="*/ 58 h 96"/>
                  <a:gd name="T28" fmla="*/ 97 w 101"/>
                  <a:gd name="T29" fmla="*/ 67 h 96"/>
                  <a:gd name="T30" fmla="*/ 92 w 101"/>
                  <a:gd name="T31" fmla="*/ 75 h 96"/>
                  <a:gd name="T32" fmla="*/ 86 w 101"/>
                  <a:gd name="T33" fmla="*/ 81 h 96"/>
                  <a:gd name="T34" fmla="*/ 78 w 101"/>
                  <a:gd name="T35" fmla="*/ 88 h 96"/>
                  <a:gd name="T36" fmla="*/ 70 w 101"/>
                  <a:gd name="T37" fmla="*/ 93 h 96"/>
                  <a:gd name="T38" fmla="*/ 60 w 101"/>
                  <a:gd name="T39" fmla="*/ 94 h 96"/>
                  <a:gd name="T40" fmla="*/ 50 w 101"/>
                  <a:gd name="T41" fmla="*/ 96 h 96"/>
                  <a:gd name="T42" fmla="*/ 39 w 101"/>
                  <a:gd name="T43" fmla="*/ 94 h 96"/>
                  <a:gd name="T44" fmla="*/ 31 w 101"/>
                  <a:gd name="T45" fmla="*/ 93 h 96"/>
                  <a:gd name="T46" fmla="*/ 21 w 101"/>
                  <a:gd name="T47" fmla="*/ 88 h 96"/>
                  <a:gd name="T48" fmla="*/ 14 w 101"/>
                  <a:gd name="T49" fmla="*/ 81 h 96"/>
                  <a:gd name="T50" fmla="*/ 8 w 101"/>
                  <a:gd name="T51" fmla="*/ 73 h 96"/>
                  <a:gd name="T52" fmla="*/ 3 w 101"/>
                  <a:gd name="T53" fmla="*/ 65 h 96"/>
                  <a:gd name="T54" fmla="*/ 1 w 101"/>
                  <a:gd name="T55" fmla="*/ 57 h 96"/>
                  <a:gd name="T56" fmla="*/ 0 w 101"/>
                  <a:gd name="T57" fmla="*/ 49 h 96"/>
                  <a:gd name="T58" fmla="*/ 1 w 101"/>
                  <a:gd name="T59" fmla="*/ 39 h 96"/>
                  <a:gd name="T60" fmla="*/ 3 w 101"/>
                  <a:gd name="T61" fmla="*/ 31 h 96"/>
                  <a:gd name="T62" fmla="*/ 8 w 101"/>
                  <a:gd name="T63" fmla="*/ 23 h 96"/>
                  <a:gd name="T64" fmla="*/ 14 w 101"/>
                  <a:gd name="T65"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6">
                    <a:moveTo>
                      <a:pt x="14" y="15"/>
                    </a:moveTo>
                    <a:lnTo>
                      <a:pt x="21" y="8"/>
                    </a:lnTo>
                    <a:lnTo>
                      <a:pt x="31" y="3"/>
                    </a:lnTo>
                    <a:lnTo>
                      <a:pt x="39" y="1"/>
                    </a:lnTo>
                    <a:lnTo>
                      <a:pt x="50" y="0"/>
                    </a:lnTo>
                    <a:lnTo>
                      <a:pt x="60" y="1"/>
                    </a:lnTo>
                    <a:lnTo>
                      <a:pt x="70" y="3"/>
                    </a:lnTo>
                    <a:lnTo>
                      <a:pt x="78" y="8"/>
                    </a:lnTo>
                    <a:lnTo>
                      <a:pt x="86" y="15"/>
                    </a:lnTo>
                    <a:lnTo>
                      <a:pt x="92" y="23"/>
                    </a:lnTo>
                    <a:lnTo>
                      <a:pt x="97" y="31"/>
                    </a:lnTo>
                    <a:lnTo>
                      <a:pt x="99" y="39"/>
                    </a:lnTo>
                    <a:lnTo>
                      <a:pt x="101" y="49"/>
                    </a:lnTo>
                    <a:lnTo>
                      <a:pt x="99" y="58"/>
                    </a:lnTo>
                    <a:lnTo>
                      <a:pt x="97" y="67"/>
                    </a:lnTo>
                    <a:lnTo>
                      <a:pt x="92" y="75"/>
                    </a:lnTo>
                    <a:lnTo>
                      <a:pt x="86" y="81"/>
                    </a:lnTo>
                    <a:lnTo>
                      <a:pt x="78" y="88"/>
                    </a:lnTo>
                    <a:lnTo>
                      <a:pt x="70" y="93"/>
                    </a:lnTo>
                    <a:lnTo>
                      <a:pt x="60" y="94"/>
                    </a:lnTo>
                    <a:lnTo>
                      <a:pt x="50" y="96"/>
                    </a:lnTo>
                    <a:lnTo>
                      <a:pt x="39" y="94"/>
                    </a:lnTo>
                    <a:lnTo>
                      <a:pt x="31" y="93"/>
                    </a:lnTo>
                    <a:lnTo>
                      <a:pt x="21" y="88"/>
                    </a:lnTo>
                    <a:lnTo>
                      <a:pt x="14" y="81"/>
                    </a:lnTo>
                    <a:lnTo>
                      <a:pt x="8" y="73"/>
                    </a:lnTo>
                    <a:lnTo>
                      <a:pt x="3" y="65"/>
                    </a:lnTo>
                    <a:lnTo>
                      <a:pt x="1" y="57"/>
                    </a:lnTo>
                    <a:lnTo>
                      <a:pt x="0" y="49"/>
                    </a:lnTo>
                    <a:lnTo>
                      <a:pt x="1" y="39"/>
                    </a:lnTo>
                    <a:lnTo>
                      <a:pt x="3" y="31"/>
                    </a:lnTo>
                    <a:lnTo>
                      <a:pt x="8" y="23"/>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24"/>
              <p:cNvSpPr>
                <a:spLocks/>
              </p:cNvSpPr>
              <p:nvPr/>
            </p:nvSpPr>
            <p:spPr bwMode="auto">
              <a:xfrm>
                <a:off x="3738513" y="5229224"/>
                <a:ext cx="57150" cy="60325"/>
              </a:xfrm>
              <a:custGeom>
                <a:avLst/>
                <a:gdLst>
                  <a:gd name="T0" fmla="*/ 18 w 36"/>
                  <a:gd name="T1" fmla="*/ 0 h 38"/>
                  <a:gd name="T2" fmla="*/ 12 w 36"/>
                  <a:gd name="T3" fmla="*/ 2 h 38"/>
                  <a:gd name="T4" fmla="*/ 5 w 36"/>
                  <a:gd name="T5" fmla="*/ 5 h 38"/>
                  <a:gd name="T6" fmla="*/ 2 w 36"/>
                  <a:gd name="T7" fmla="*/ 12 h 38"/>
                  <a:gd name="T8" fmla="*/ 0 w 36"/>
                  <a:gd name="T9" fmla="*/ 20 h 38"/>
                  <a:gd name="T10" fmla="*/ 2 w 36"/>
                  <a:gd name="T11" fmla="*/ 26 h 38"/>
                  <a:gd name="T12" fmla="*/ 5 w 36"/>
                  <a:gd name="T13" fmla="*/ 33 h 38"/>
                  <a:gd name="T14" fmla="*/ 12 w 36"/>
                  <a:gd name="T15" fmla="*/ 36 h 38"/>
                  <a:gd name="T16" fmla="*/ 18 w 36"/>
                  <a:gd name="T17" fmla="*/ 38 h 38"/>
                  <a:gd name="T18" fmla="*/ 25 w 36"/>
                  <a:gd name="T19" fmla="*/ 36 h 38"/>
                  <a:gd name="T20" fmla="*/ 31 w 36"/>
                  <a:gd name="T21" fmla="*/ 33 h 38"/>
                  <a:gd name="T22" fmla="*/ 34 w 36"/>
                  <a:gd name="T23" fmla="*/ 26 h 38"/>
                  <a:gd name="T24" fmla="*/ 36 w 36"/>
                  <a:gd name="T25" fmla="*/ 20 h 38"/>
                  <a:gd name="T26" fmla="*/ 34 w 36"/>
                  <a:gd name="T27" fmla="*/ 12 h 38"/>
                  <a:gd name="T28" fmla="*/ 31 w 36"/>
                  <a:gd name="T29" fmla="*/ 5 h 38"/>
                  <a:gd name="T30" fmla="*/ 25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12" y="2"/>
                    </a:lnTo>
                    <a:lnTo>
                      <a:pt x="5" y="5"/>
                    </a:lnTo>
                    <a:lnTo>
                      <a:pt x="2" y="12"/>
                    </a:lnTo>
                    <a:lnTo>
                      <a:pt x="0" y="20"/>
                    </a:lnTo>
                    <a:lnTo>
                      <a:pt x="2" y="26"/>
                    </a:lnTo>
                    <a:lnTo>
                      <a:pt x="5" y="33"/>
                    </a:lnTo>
                    <a:lnTo>
                      <a:pt x="12" y="36"/>
                    </a:lnTo>
                    <a:lnTo>
                      <a:pt x="18" y="38"/>
                    </a:lnTo>
                    <a:lnTo>
                      <a:pt x="25" y="36"/>
                    </a:lnTo>
                    <a:lnTo>
                      <a:pt x="31" y="33"/>
                    </a:lnTo>
                    <a:lnTo>
                      <a:pt x="34" y="26"/>
                    </a:lnTo>
                    <a:lnTo>
                      <a:pt x="36" y="20"/>
                    </a:lnTo>
                    <a:lnTo>
                      <a:pt x="34" y="12"/>
                    </a:lnTo>
                    <a:lnTo>
                      <a:pt x="31" y="5"/>
                    </a:lnTo>
                    <a:lnTo>
                      <a:pt x="25"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9" name="TextBox 48"/>
            <p:cNvSpPr txBox="1"/>
            <p:nvPr/>
          </p:nvSpPr>
          <p:spPr>
            <a:xfrm>
              <a:off x="1464915" y="4149080"/>
              <a:ext cx="586805" cy="523220"/>
            </a:xfrm>
            <a:prstGeom prst="rect">
              <a:avLst/>
            </a:prstGeom>
            <a:noFill/>
          </p:spPr>
          <p:txBody>
            <a:bodyPr wrap="square" rtlCol="0">
              <a:spAutoFit/>
            </a:bodyPr>
            <a:lstStyle/>
            <a:p>
              <a:r>
                <a:rPr lang="en-US" altLang="zh-CN" sz="2800" b="1" dirty="0">
                  <a:solidFill>
                    <a:prstClr val="black"/>
                  </a:solidFill>
                </a:rPr>
                <a:t>…</a:t>
              </a:r>
              <a:endParaRPr lang="zh-CN" altLang="en-US" sz="2800" b="1" dirty="0">
                <a:solidFill>
                  <a:prstClr val="black"/>
                </a:solidFill>
              </a:endParaRPr>
            </a:p>
          </p:txBody>
        </p:sp>
      </p:grpSp>
      <p:sp>
        <p:nvSpPr>
          <p:cNvPr id="52" name="标题 1"/>
          <p:cNvSpPr>
            <a:spLocks noGrp="1"/>
          </p:cNvSpPr>
          <p:nvPr>
            <p:ph type="title"/>
          </p:nvPr>
        </p:nvSpPr>
        <p:spPr>
          <a:xfrm>
            <a:off x="3059832" y="274638"/>
            <a:ext cx="5626968" cy="1143000"/>
          </a:xfrm>
        </p:spPr>
        <p:txBody>
          <a:bodyPr/>
          <a:lstStyle/>
          <a:p>
            <a:r>
              <a:rPr lang="zh-CN" altLang="en-US" b="1" dirty="0" smtClean="0">
                <a:solidFill>
                  <a:srgbClr val="C00000"/>
                </a:solidFill>
              </a:rPr>
              <a:t>上下文</a:t>
            </a:r>
            <a:r>
              <a:rPr lang="zh-CN" altLang="en-US" b="1" dirty="0" smtClean="0"/>
              <a:t>精化</a:t>
            </a:r>
            <a:endParaRPr lang="zh-CN" altLang="en-US" b="1" dirty="0"/>
          </a:p>
        </p:txBody>
      </p:sp>
      <p:sp>
        <p:nvSpPr>
          <p:cNvPr id="53" name="TextBox 52"/>
          <p:cNvSpPr txBox="1"/>
          <p:nvPr/>
        </p:nvSpPr>
        <p:spPr>
          <a:xfrm>
            <a:off x="279345" y="203760"/>
            <a:ext cx="1821850" cy="400110"/>
          </a:xfrm>
          <a:prstGeom prst="rect">
            <a:avLst/>
          </a:prstGeom>
          <a:noFill/>
        </p:spPr>
        <p:txBody>
          <a:bodyPr wrap="square" rtlCol="0">
            <a:spAutoFit/>
          </a:bodyPr>
          <a:lstStyle/>
          <a:p>
            <a:r>
              <a:rPr lang="zh-CN" altLang="en-US" sz="2000" b="1" dirty="0">
                <a:solidFill>
                  <a:srgbClr val="FF0000"/>
                </a:solidFill>
              </a:rPr>
              <a:t>所有</a:t>
            </a:r>
            <a:r>
              <a:rPr lang="zh-CN" altLang="en-US" sz="2000" b="1" dirty="0">
                <a:solidFill>
                  <a:prstClr val="black"/>
                </a:solidFill>
              </a:rPr>
              <a:t>应用程序</a:t>
            </a:r>
          </a:p>
        </p:txBody>
      </p:sp>
      <p:grpSp>
        <p:nvGrpSpPr>
          <p:cNvPr id="54" name="组合 53"/>
          <p:cNvGrpSpPr/>
          <p:nvPr/>
        </p:nvGrpSpPr>
        <p:grpSpPr>
          <a:xfrm>
            <a:off x="5007025" y="1655940"/>
            <a:ext cx="1382712" cy="1592262"/>
            <a:chOff x="5222875" y="3200400"/>
            <a:chExt cx="1382712" cy="1592262"/>
          </a:xfrm>
        </p:grpSpPr>
        <p:sp>
          <p:nvSpPr>
            <p:cNvPr id="55" name="Freeform 13"/>
            <p:cNvSpPr>
              <a:spLocks/>
            </p:cNvSpPr>
            <p:nvPr/>
          </p:nvSpPr>
          <p:spPr bwMode="auto">
            <a:xfrm>
              <a:off x="5245100" y="3514725"/>
              <a:ext cx="1360487" cy="1277937"/>
            </a:xfrm>
            <a:custGeom>
              <a:avLst/>
              <a:gdLst>
                <a:gd name="T0" fmla="*/ 650 w 857"/>
                <a:gd name="T1" fmla="*/ 9 h 805"/>
                <a:gd name="T2" fmla="*/ 642 w 857"/>
                <a:gd name="T3" fmla="*/ 20 h 805"/>
                <a:gd name="T4" fmla="*/ 625 w 857"/>
                <a:gd name="T5" fmla="*/ 57 h 805"/>
                <a:gd name="T6" fmla="*/ 632 w 857"/>
                <a:gd name="T7" fmla="*/ 106 h 805"/>
                <a:gd name="T8" fmla="*/ 661 w 857"/>
                <a:gd name="T9" fmla="*/ 145 h 805"/>
                <a:gd name="T10" fmla="*/ 668 w 857"/>
                <a:gd name="T11" fmla="*/ 162 h 805"/>
                <a:gd name="T12" fmla="*/ 647 w 857"/>
                <a:gd name="T13" fmla="*/ 196 h 805"/>
                <a:gd name="T14" fmla="*/ 593 w 857"/>
                <a:gd name="T15" fmla="*/ 220 h 805"/>
                <a:gd name="T16" fmla="*/ 523 w 857"/>
                <a:gd name="T17" fmla="*/ 225 h 805"/>
                <a:gd name="T18" fmla="*/ 476 w 857"/>
                <a:gd name="T19" fmla="*/ 215 h 805"/>
                <a:gd name="T20" fmla="*/ 438 w 857"/>
                <a:gd name="T21" fmla="*/ 197 h 805"/>
                <a:gd name="T22" fmla="*/ 415 w 857"/>
                <a:gd name="T23" fmla="*/ 163 h 805"/>
                <a:gd name="T24" fmla="*/ 440 w 857"/>
                <a:gd name="T25" fmla="*/ 124 h 805"/>
                <a:gd name="T26" fmla="*/ 459 w 857"/>
                <a:gd name="T27" fmla="*/ 70 h 805"/>
                <a:gd name="T28" fmla="*/ 442 w 857"/>
                <a:gd name="T29" fmla="*/ 22 h 805"/>
                <a:gd name="T30" fmla="*/ 225 w 857"/>
                <a:gd name="T31" fmla="*/ 0 h 805"/>
                <a:gd name="T32" fmla="*/ 215 w 857"/>
                <a:gd name="T33" fmla="*/ 162 h 805"/>
                <a:gd name="T34" fmla="*/ 196 w 857"/>
                <a:gd name="T35" fmla="*/ 162 h 805"/>
                <a:gd name="T36" fmla="*/ 173 w 857"/>
                <a:gd name="T37" fmla="*/ 145 h 805"/>
                <a:gd name="T38" fmla="*/ 158 w 857"/>
                <a:gd name="T39" fmla="*/ 132 h 805"/>
                <a:gd name="T40" fmla="*/ 135 w 857"/>
                <a:gd name="T41" fmla="*/ 122 h 805"/>
                <a:gd name="T42" fmla="*/ 114 w 857"/>
                <a:gd name="T43" fmla="*/ 119 h 805"/>
                <a:gd name="T44" fmla="*/ 49 w 857"/>
                <a:gd name="T45" fmla="*/ 149 h 805"/>
                <a:gd name="T46" fmla="*/ 9 w 857"/>
                <a:gd name="T47" fmla="*/ 227 h 805"/>
                <a:gd name="T48" fmla="*/ 2 w 857"/>
                <a:gd name="T49" fmla="*/ 318 h 805"/>
                <a:gd name="T50" fmla="*/ 13 w 857"/>
                <a:gd name="T51" fmla="*/ 381 h 805"/>
                <a:gd name="T52" fmla="*/ 39 w 857"/>
                <a:gd name="T53" fmla="*/ 432 h 805"/>
                <a:gd name="T54" fmla="*/ 66 w 857"/>
                <a:gd name="T55" fmla="*/ 456 h 805"/>
                <a:gd name="T56" fmla="*/ 88 w 857"/>
                <a:gd name="T57" fmla="*/ 469 h 805"/>
                <a:gd name="T58" fmla="*/ 114 w 857"/>
                <a:gd name="T59" fmla="*/ 473 h 805"/>
                <a:gd name="T60" fmla="*/ 135 w 857"/>
                <a:gd name="T61" fmla="*/ 469 h 805"/>
                <a:gd name="T62" fmla="*/ 158 w 857"/>
                <a:gd name="T63" fmla="*/ 460 h 805"/>
                <a:gd name="T64" fmla="*/ 173 w 857"/>
                <a:gd name="T65" fmla="*/ 447 h 805"/>
                <a:gd name="T66" fmla="*/ 196 w 857"/>
                <a:gd name="T67" fmla="*/ 430 h 805"/>
                <a:gd name="T68" fmla="*/ 215 w 857"/>
                <a:gd name="T69" fmla="*/ 430 h 805"/>
                <a:gd name="T70" fmla="*/ 225 w 857"/>
                <a:gd name="T71" fmla="*/ 617 h 805"/>
                <a:gd name="T72" fmla="*/ 323 w 857"/>
                <a:gd name="T73" fmla="*/ 692 h 805"/>
                <a:gd name="T74" fmla="*/ 295 w 857"/>
                <a:gd name="T75" fmla="*/ 696 h 805"/>
                <a:gd name="T76" fmla="*/ 287 w 857"/>
                <a:gd name="T77" fmla="*/ 723 h 805"/>
                <a:gd name="T78" fmla="*/ 298 w 857"/>
                <a:gd name="T79" fmla="*/ 738 h 805"/>
                <a:gd name="T80" fmla="*/ 577 w 857"/>
                <a:gd name="T81" fmla="*/ 617 h 805"/>
                <a:gd name="T82" fmla="*/ 577 w 857"/>
                <a:gd name="T83" fmla="*/ 619 h 805"/>
                <a:gd name="T84" fmla="*/ 575 w 857"/>
                <a:gd name="T85" fmla="*/ 758 h 805"/>
                <a:gd name="T86" fmla="*/ 557 w 857"/>
                <a:gd name="T87" fmla="*/ 779 h 805"/>
                <a:gd name="T88" fmla="*/ 570 w 857"/>
                <a:gd name="T89" fmla="*/ 803 h 805"/>
                <a:gd name="T90" fmla="*/ 588 w 857"/>
                <a:gd name="T91" fmla="*/ 805 h 805"/>
                <a:gd name="T92" fmla="*/ 857 w 857"/>
                <a:gd name="T93" fmla="*/ 617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7" h="805">
                  <a:moveTo>
                    <a:pt x="661" y="0"/>
                  </a:moveTo>
                  <a:lnTo>
                    <a:pt x="655" y="5"/>
                  </a:lnTo>
                  <a:lnTo>
                    <a:pt x="650" y="9"/>
                  </a:lnTo>
                  <a:lnTo>
                    <a:pt x="645" y="13"/>
                  </a:lnTo>
                  <a:lnTo>
                    <a:pt x="642" y="18"/>
                  </a:lnTo>
                  <a:lnTo>
                    <a:pt x="642" y="20"/>
                  </a:lnTo>
                  <a:lnTo>
                    <a:pt x="634" y="33"/>
                  </a:lnTo>
                  <a:lnTo>
                    <a:pt x="629" y="44"/>
                  </a:lnTo>
                  <a:lnTo>
                    <a:pt x="625" y="57"/>
                  </a:lnTo>
                  <a:lnTo>
                    <a:pt x="624" y="70"/>
                  </a:lnTo>
                  <a:lnTo>
                    <a:pt x="625" y="90"/>
                  </a:lnTo>
                  <a:lnTo>
                    <a:pt x="632" y="106"/>
                  </a:lnTo>
                  <a:lnTo>
                    <a:pt x="642" y="124"/>
                  </a:lnTo>
                  <a:lnTo>
                    <a:pt x="656" y="139"/>
                  </a:lnTo>
                  <a:lnTo>
                    <a:pt x="661" y="145"/>
                  </a:lnTo>
                  <a:lnTo>
                    <a:pt x="665" y="150"/>
                  </a:lnTo>
                  <a:lnTo>
                    <a:pt x="668" y="157"/>
                  </a:lnTo>
                  <a:lnTo>
                    <a:pt x="668" y="162"/>
                  </a:lnTo>
                  <a:lnTo>
                    <a:pt x="666" y="173"/>
                  </a:lnTo>
                  <a:lnTo>
                    <a:pt x="658" y="184"/>
                  </a:lnTo>
                  <a:lnTo>
                    <a:pt x="647" y="196"/>
                  </a:lnTo>
                  <a:lnTo>
                    <a:pt x="632" y="206"/>
                  </a:lnTo>
                  <a:lnTo>
                    <a:pt x="614" y="214"/>
                  </a:lnTo>
                  <a:lnTo>
                    <a:pt x="593" y="220"/>
                  </a:lnTo>
                  <a:lnTo>
                    <a:pt x="569" y="223"/>
                  </a:lnTo>
                  <a:lnTo>
                    <a:pt x="541" y="225"/>
                  </a:lnTo>
                  <a:lnTo>
                    <a:pt x="523" y="225"/>
                  </a:lnTo>
                  <a:lnTo>
                    <a:pt x="507" y="223"/>
                  </a:lnTo>
                  <a:lnTo>
                    <a:pt x="490" y="220"/>
                  </a:lnTo>
                  <a:lnTo>
                    <a:pt x="476" y="215"/>
                  </a:lnTo>
                  <a:lnTo>
                    <a:pt x="461" y="210"/>
                  </a:lnTo>
                  <a:lnTo>
                    <a:pt x="450" y="204"/>
                  </a:lnTo>
                  <a:lnTo>
                    <a:pt x="438" y="197"/>
                  </a:lnTo>
                  <a:lnTo>
                    <a:pt x="429" y="189"/>
                  </a:lnTo>
                  <a:lnTo>
                    <a:pt x="419" y="176"/>
                  </a:lnTo>
                  <a:lnTo>
                    <a:pt x="415" y="163"/>
                  </a:lnTo>
                  <a:lnTo>
                    <a:pt x="417" y="152"/>
                  </a:lnTo>
                  <a:lnTo>
                    <a:pt x="425" y="139"/>
                  </a:lnTo>
                  <a:lnTo>
                    <a:pt x="440" y="124"/>
                  </a:lnTo>
                  <a:lnTo>
                    <a:pt x="451" y="106"/>
                  </a:lnTo>
                  <a:lnTo>
                    <a:pt x="458" y="90"/>
                  </a:lnTo>
                  <a:lnTo>
                    <a:pt x="459" y="70"/>
                  </a:lnTo>
                  <a:lnTo>
                    <a:pt x="458" y="54"/>
                  </a:lnTo>
                  <a:lnTo>
                    <a:pt x="451" y="36"/>
                  </a:lnTo>
                  <a:lnTo>
                    <a:pt x="442" y="22"/>
                  </a:lnTo>
                  <a:lnTo>
                    <a:pt x="429" y="7"/>
                  </a:lnTo>
                  <a:lnTo>
                    <a:pt x="422" y="0"/>
                  </a:lnTo>
                  <a:lnTo>
                    <a:pt x="225" y="0"/>
                  </a:lnTo>
                  <a:lnTo>
                    <a:pt x="225" y="155"/>
                  </a:lnTo>
                  <a:lnTo>
                    <a:pt x="220" y="158"/>
                  </a:lnTo>
                  <a:lnTo>
                    <a:pt x="215" y="162"/>
                  </a:lnTo>
                  <a:lnTo>
                    <a:pt x="210" y="163"/>
                  </a:lnTo>
                  <a:lnTo>
                    <a:pt x="205" y="163"/>
                  </a:lnTo>
                  <a:lnTo>
                    <a:pt x="196" y="162"/>
                  </a:lnTo>
                  <a:lnTo>
                    <a:pt x="188" y="157"/>
                  </a:lnTo>
                  <a:lnTo>
                    <a:pt x="179" y="152"/>
                  </a:lnTo>
                  <a:lnTo>
                    <a:pt x="173" y="145"/>
                  </a:lnTo>
                  <a:lnTo>
                    <a:pt x="171" y="144"/>
                  </a:lnTo>
                  <a:lnTo>
                    <a:pt x="165" y="137"/>
                  </a:lnTo>
                  <a:lnTo>
                    <a:pt x="158" y="132"/>
                  </a:lnTo>
                  <a:lnTo>
                    <a:pt x="150" y="129"/>
                  </a:lnTo>
                  <a:lnTo>
                    <a:pt x="144" y="126"/>
                  </a:lnTo>
                  <a:lnTo>
                    <a:pt x="135" y="122"/>
                  </a:lnTo>
                  <a:lnTo>
                    <a:pt x="129" y="121"/>
                  </a:lnTo>
                  <a:lnTo>
                    <a:pt x="121" y="119"/>
                  </a:lnTo>
                  <a:lnTo>
                    <a:pt x="114" y="119"/>
                  </a:lnTo>
                  <a:lnTo>
                    <a:pt x="92" y="122"/>
                  </a:lnTo>
                  <a:lnTo>
                    <a:pt x="69" y="132"/>
                  </a:lnTo>
                  <a:lnTo>
                    <a:pt x="49" y="149"/>
                  </a:lnTo>
                  <a:lnTo>
                    <a:pt x="33" y="170"/>
                  </a:lnTo>
                  <a:lnTo>
                    <a:pt x="20" y="196"/>
                  </a:lnTo>
                  <a:lnTo>
                    <a:pt x="9" y="227"/>
                  </a:lnTo>
                  <a:lnTo>
                    <a:pt x="2" y="259"/>
                  </a:lnTo>
                  <a:lnTo>
                    <a:pt x="0" y="295"/>
                  </a:lnTo>
                  <a:lnTo>
                    <a:pt x="2" y="318"/>
                  </a:lnTo>
                  <a:lnTo>
                    <a:pt x="4" y="341"/>
                  </a:lnTo>
                  <a:lnTo>
                    <a:pt x="9" y="362"/>
                  </a:lnTo>
                  <a:lnTo>
                    <a:pt x="13" y="381"/>
                  </a:lnTo>
                  <a:lnTo>
                    <a:pt x="22" y="399"/>
                  </a:lnTo>
                  <a:lnTo>
                    <a:pt x="30" y="417"/>
                  </a:lnTo>
                  <a:lnTo>
                    <a:pt x="39" y="432"/>
                  </a:lnTo>
                  <a:lnTo>
                    <a:pt x="51" y="445"/>
                  </a:lnTo>
                  <a:lnTo>
                    <a:pt x="57" y="451"/>
                  </a:lnTo>
                  <a:lnTo>
                    <a:pt x="66" y="456"/>
                  </a:lnTo>
                  <a:lnTo>
                    <a:pt x="72" y="461"/>
                  </a:lnTo>
                  <a:lnTo>
                    <a:pt x="80" y="466"/>
                  </a:lnTo>
                  <a:lnTo>
                    <a:pt x="88" y="469"/>
                  </a:lnTo>
                  <a:lnTo>
                    <a:pt x="98" y="471"/>
                  </a:lnTo>
                  <a:lnTo>
                    <a:pt x="106" y="473"/>
                  </a:lnTo>
                  <a:lnTo>
                    <a:pt x="114" y="473"/>
                  </a:lnTo>
                  <a:lnTo>
                    <a:pt x="121" y="473"/>
                  </a:lnTo>
                  <a:lnTo>
                    <a:pt x="129" y="471"/>
                  </a:lnTo>
                  <a:lnTo>
                    <a:pt x="135" y="469"/>
                  </a:lnTo>
                  <a:lnTo>
                    <a:pt x="144" y="466"/>
                  </a:lnTo>
                  <a:lnTo>
                    <a:pt x="150" y="463"/>
                  </a:lnTo>
                  <a:lnTo>
                    <a:pt x="158" y="460"/>
                  </a:lnTo>
                  <a:lnTo>
                    <a:pt x="165" y="455"/>
                  </a:lnTo>
                  <a:lnTo>
                    <a:pt x="171" y="448"/>
                  </a:lnTo>
                  <a:lnTo>
                    <a:pt x="173" y="447"/>
                  </a:lnTo>
                  <a:lnTo>
                    <a:pt x="179" y="440"/>
                  </a:lnTo>
                  <a:lnTo>
                    <a:pt x="188" y="435"/>
                  </a:lnTo>
                  <a:lnTo>
                    <a:pt x="196" y="430"/>
                  </a:lnTo>
                  <a:lnTo>
                    <a:pt x="205" y="429"/>
                  </a:lnTo>
                  <a:lnTo>
                    <a:pt x="210" y="429"/>
                  </a:lnTo>
                  <a:lnTo>
                    <a:pt x="215" y="430"/>
                  </a:lnTo>
                  <a:lnTo>
                    <a:pt x="220" y="432"/>
                  </a:lnTo>
                  <a:lnTo>
                    <a:pt x="225" y="433"/>
                  </a:lnTo>
                  <a:lnTo>
                    <a:pt x="225" y="617"/>
                  </a:lnTo>
                  <a:lnTo>
                    <a:pt x="442" y="617"/>
                  </a:lnTo>
                  <a:lnTo>
                    <a:pt x="401" y="733"/>
                  </a:lnTo>
                  <a:lnTo>
                    <a:pt x="323" y="692"/>
                  </a:lnTo>
                  <a:lnTo>
                    <a:pt x="313" y="689"/>
                  </a:lnTo>
                  <a:lnTo>
                    <a:pt x="303" y="691"/>
                  </a:lnTo>
                  <a:lnTo>
                    <a:pt x="295" y="696"/>
                  </a:lnTo>
                  <a:lnTo>
                    <a:pt x="289" y="704"/>
                  </a:lnTo>
                  <a:lnTo>
                    <a:pt x="285" y="714"/>
                  </a:lnTo>
                  <a:lnTo>
                    <a:pt x="287" y="723"/>
                  </a:lnTo>
                  <a:lnTo>
                    <a:pt x="292" y="731"/>
                  </a:lnTo>
                  <a:lnTo>
                    <a:pt x="298" y="738"/>
                  </a:lnTo>
                  <a:lnTo>
                    <a:pt x="298" y="738"/>
                  </a:lnTo>
                  <a:lnTo>
                    <a:pt x="429" y="805"/>
                  </a:lnTo>
                  <a:lnTo>
                    <a:pt x="494" y="617"/>
                  </a:lnTo>
                  <a:lnTo>
                    <a:pt x="577" y="617"/>
                  </a:lnTo>
                  <a:lnTo>
                    <a:pt x="577" y="619"/>
                  </a:lnTo>
                  <a:lnTo>
                    <a:pt x="577" y="619"/>
                  </a:lnTo>
                  <a:lnTo>
                    <a:pt x="577" y="619"/>
                  </a:lnTo>
                  <a:lnTo>
                    <a:pt x="578" y="621"/>
                  </a:lnTo>
                  <a:lnTo>
                    <a:pt x="655" y="733"/>
                  </a:lnTo>
                  <a:lnTo>
                    <a:pt x="575" y="758"/>
                  </a:lnTo>
                  <a:lnTo>
                    <a:pt x="565" y="762"/>
                  </a:lnTo>
                  <a:lnTo>
                    <a:pt x="559" y="769"/>
                  </a:lnTo>
                  <a:lnTo>
                    <a:pt x="557" y="779"/>
                  </a:lnTo>
                  <a:lnTo>
                    <a:pt x="557" y="788"/>
                  </a:lnTo>
                  <a:lnTo>
                    <a:pt x="562" y="797"/>
                  </a:lnTo>
                  <a:lnTo>
                    <a:pt x="570" y="803"/>
                  </a:lnTo>
                  <a:lnTo>
                    <a:pt x="578" y="805"/>
                  </a:lnTo>
                  <a:lnTo>
                    <a:pt x="588" y="805"/>
                  </a:lnTo>
                  <a:lnTo>
                    <a:pt x="588" y="805"/>
                  </a:lnTo>
                  <a:lnTo>
                    <a:pt x="735" y="762"/>
                  </a:lnTo>
                  <a:lnTo>
                    <a:pt x="637" y="617"/>
                  </a:lnTo>
                  <a:lnTo>
                    <a:pt x="857" y="617"/>
                  </a:lnTo>
                  <a:lnTo>
                    <a:pt x="857" y="0"/>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14"/>
            <p:cNvSpPr>
              <a:spLocks/>
            </p:cNvSpPr>
            <p:nvPr/>
          </p:nvSpPr>
          <p:spPr bwMode="auto">
            <a:xfrm>
              <a:off x="5951538" y="3978275"/>
              <a:ext cx="160337" cy="155575"/>
            </a:xfrm>
            <a:custGeom>
              <a:avLst/>
              <a:gdLst>
                <a:gd name="T0" fmla="*/ 88 w 101"/>
                <a:gd name="T1" fmla="*/ 14 h 98"/>
                <a:gd name="T2" fmla="*/ 93 w 101"/>
                <a:gd name="T3" fmla="*/ 23 h 98"/>
                <a:gd name="T4" fmla="*/ 97 w 101"/>
                <a:gd name="T5" fmla="*/ 31 h 98"/>
                <a:gd name="T6" fmla="*/ 99 w 101"/>
                <a:gd name="T7" fmla="*/ 39 h 98"/>
                <a:gd name="T8" fmla="*/ 101 w 101"/>
                <a:gd name="T9" fmla="*/ 49 h 98"/>
                <a:gd name="T10" fmla="*/ 99 w 101"/>
                <a:gd name="T11" fmla="*/ 58 h 98"/>
                <a:gd name="T12" fmla="*/ 97 w 101"/>
                <a:gd name="T13" fmla="*/ 67 h 98"/>
                <a:gd name="T14" fmla="*/ 93 w 101"/>
                <a:gd name="T15" fmla="*/ 76 h 98"/>
                <a:gd name="T16" fmla="*/ 86 w 101"/>
                <a:gd name="T17" fmla="*/ 83 h 98"/>
                <a:gd name="T18" fmla="*/ 78 w 101"/>
                <a:gd name="T19" fmla="*/ 89 h 98"/>
                <a:gd name="T20" fmla="*/ 70 w 101"/>
                <a:gd name="T21" fmla="*/ 94 h 98"/>
                <a:gd name="T22" fmla="*/ 60 w 101"/>
                <a:gd name="T23" fmla="*/ 96 h 98"/>
                <a:gd name="T24" fmla="*/ 50 w 101"/>
                <a:gd name="T25" fmla="*/ 98 h 98"/>
                <a:gd name="T26" fmla="*/ 40 w 101"/>
                <a:gd name="T27" fmla="*/ 96 h 98"/>
                <a:gd name="T28" fmla="*/ 31 w 101"/>
                <a:gd name="T29" fmla="*/ 93 h 98"/>
                <a:gd name="T30" fmla="*/ 23 w 101"/>
                <a:gd name="T31" fmla="*/ 88 h 98"/>
                <a:gd name="T32" fmla="*/ 14 w 101"/>
                <a:gd name="T33" fmla="*/ 81 h 98"/>
                <a:gd name="T34" fmla="*/ 8 w 101"/>
                <a:gd name="T35" fmla="*/ 75 h 98"/>
                <a:gd name="T36" fmla="*/ 3 w 101"/>
                <a:gd name="T37" fmla="*/ 67 h 98"/>
                <a:gd name="T38" fmla="*/ 1 w 101"/>
                <a:gd name="T39" fmla="*/ 58 h 98"/>
                <a:gd name="T40" fmla="*/ 0 w 101"/>
                <a:gd name="T41" fmla="*/ 49 h 98"/>
                <a:gd name="T42" fmla="*/ 1 w 101"/>
                <a:gd name="T43" fmla="*/ 39 h 98"/>
                <a:gd name="T44" fmla="*/ 3 w 101"/>
                <a:gd name="T45" fmla="*/ 31 h 98"/>
                <a:gd name="T46" fmla="*/ 8 w 101"/>
                <a:gd name="T47" fmla="*/ 23 h 98"/>
                <a:gd name="T48" fmla="*/ 14 w 101"/>
                <a:gd name="T49" fmla="*/ 14 h 98"/>
                <a:gd name="T50" fmla="*/ 23 w 101"/>
                <a:gd name="T51" fmla="*/ 8 h 98"/>
                <a:gd name="T52" fmla="*/ 31 w 101"/>
                <a:gd name="T53" fmla="*/ 5 h 98"/>
                <a:gd name="T54" fmla="*/ 40 w 101"/>
                <a:gd name="T55" fmla="*/ 1 h 98"/>
                <a:gd name="T56" fmla="*/ 50 w 101"/>
                <a:gd name="T57" fmla="*/ 0 h 98"/>
                <a:gd name="T58" fmla="*/ 62 w 101"/>
                <a:gd name="T59" fmla="*/ 1 h 98"/>
                <a:gd name="T60" fmla="*/ 71 w 101"/>
                <a:gd name="T61" fmla="*/ 5 h 98"/>
                <a:gd name="T62" fmla="*/ 80 w 101"/>
                <a:gd name="T63" fmla="*/ 8 h 98"/>
                <a:gd name="T64" fmla="*/ 88 w 101"/>
                <a:gd name="T65"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8">
                  <a:moveTo>
                    <a:pt x="88" y="14"/>
                  </a:moveTo>
                  <a:lnTo>
                    <a:pt x="93" y="23"/>
                  </a:lnTo>
                  <a:lnTo>
                    <a:pt x="97" y="31"/>
                  </a:lnTo>
                  <a:lnTo>
                    <a:pt x="99" y="39"/>
                  </a:lnTo>
                  <a:lnTo>
                    <a:pt x="101" y="49"/>
                  </a:lnTo>
                  <a:lnTo>
                    <a:pt x="99" y="58"/>
                  </a:lnTo>
                  <a:lnTo>
                    <a:pt x="97" y="67"/>
                  </a:lnTo>
                  <a:lnTo>
                    <a:pt x="93" y="76"/>
                  </a:lnTo>
                  <a:lnTo>
                    <a:pt x="86" y="83"/>
                  </a:lnTo>
                  <a:lnTo>
                    <a:pt x="78" y="89"/>
                  </a:lnTo>
                  <a:lnTo>
                    <a:pt x="70" y="94"/>
                  </a:lnTo>
                  <a:lnTo>
                    <a:pt x="60" y="96"/>
                  </a:lnTo>
                  <a:lnTo>
                    <a:pt x="50" y="98"/>
                  </a:lnTo>
                  <a:lnTo>
                    <a:pt x="40" y="96"/>
                  </a:lnTo>
                  <a:lnTo>
                    <a:pt x="31" y="93"/>
                  </a:lnTo>
                  <a:lnTo>
                    <a:pt x="23" y="88"/>
                  </a:lnTo>
                  <a:lnTo>
                    <a:pt x="14" y="81"/>
                  </a:lnTo>
                  <a:lnTo>
                    <a:pt x="8" y="75"/>
                  </a:lnTo>
                  <a:lnTo>
                    <a:pt x="3" y="67"/>
                  </a:lnTo>
                  <a:lnTo>
                    <a:pt x="1" y="58"/>
                  </a:lnTo>
                  <a:lnTo>
                    <a:pt x="0" y="49"/>
                  </a:lnTo>
                  <a:lnTo>
                    <a:pt x="1" y="39"/>
                  </a:lnTo>
                  <a:lnTo>
                    <a:pt x="3" y="31"/>
                  </a:lnTo>
                  <a:lnTo>
                    <a:pt x="8" y="23"/>
                  </a:lnTo>
                  <a:lnTo>
                    <a:pt x="14" y="14"/>
                  </a:lnTo>
                  <a:lnTo>
                    <a:pt x="23" y="8"/>
                  </a:lnTo>
                  <a:lnTo>
                    <a:pt x="31" y="5"/>
                  </a:lnTo>
                  <a:lnTo>
                    <a:pt x="40" y="1"/>
                  </a:lnTo>
                  <a:lnTo>
                    <a:pt x="50" y="0"/>
                  </a:lnTo>
                  <a:lnTo>
                    <a:pt x="62" y="1"/>
                  </a:lnTo>
                  <a:lnTo>
                    <a:pt x="71" y="5"/>
                  </a:lnTo>
                  <a:lnTo>
                    <a:pt x="80" y="8"/>
                  </a:lnTo>
                  <a:lnTo>
                    <a:pt x="8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7" name="Freeform 15"/>
            <p:cNvSpPr>
              <a:spLocks/>
            </p:cNvSpPr>
            <p:nvPr/>
          </p:nvSpPr>
          <p:spPr bwMode="auto">
            <a:xfrm>
              <a:off x="5326063" y="3592513"/>
              <a:ext cx="1198562" cy="825500"/>
            </a:xfrm>
            <a:custGeom>
              <a:avLst/>
              <a:gdLst>
                <a:gd name="T0" fmla="*/ 224 w 755"/>
                <a:gd name="T1" fmla="*/ 362 h 520"/>
                <a:gd name="T2" fmla="*/ 203 w 755"/>
                <a:gd name="T3" fmla="*/ 344 h 520"/>
                <a:gd name="T4" fmla="*/ 179 w 755"/>
                <a:gd name="T5" fmla="*/ 332 h 520"/>
                <a:gd name="T6" fmla="*/ 154 w 755"/>
                <a:gd name="T7" fmla="*/ 329 h 520"/>
                <a:gd name="T8" fmla="*/ 127 w 755"/>
                <a:gd name="T9" fmla="*/ 334 h 520"/>
                <a:gd name="T10" fmla="*/ 101 w 755"/>
                <a:gd name="T11" fmla="*/ 349 h 520"/>
                <a:gd name="T12" fmla="*/ 80 w 755"/>
                <a:gd name="T13" fmla="*/ 368 h 520"/>
                <a:gd name="T14" fmla="*/ 62 w 755"/>
                <a:gd name="T15" fmla="*/ 373 h 520"/>
                <a:gd name="T16" fmla="*/ 42 w 755"/>
                <a:gd name="T17" fmla="*/ 365 h 520"/>
                <a:gd name="T18" fmla="*/ 10 w 755"/>
                <a:gd name="T19" fmla="*/ 313 h 520"/>
                <a:gd name="T20" fmla="*/ 1 w 755"/>
                <a:gd name="T21" fmla="*/ 212 h 520"/>
                <a:gd name="T22" fmla="*/ 36 w 755"/>
                <a:gd name="T23" fmla="*/ 134 h 520"/>
                <a:gd name="T24" fmla="*/ 55 w 755"/>
                <a:gd name="T25" fmla="*/ 122 h 520"/>
                <a:gd name="T26" fmla="*/ 73 w 755"/>
                <a:gd name="T27" fmla="*/ 124 h 520"/>
                <a:gd name="T28" fmla="*/ 94 w 755"/>
                <a:gd name="T29" fmla="*/ 140 h 520"/>
                <a:gd name="T30" fmla="*/ 119 w 755"/>
                <a:gd name="T31" fmla="*/ 157 h 520"/>
                <a:gd name="T32" fmla="*/ 145 w 755"/>
                <a:gd name="T33" fmla="*/ 165 h 520"/>
                <a:gd name="T34" fmla="*/ 171 w 755"/>
                <a:gd name="T35" fmla="*/ 163 h 520"/>
                <a:gd name="T36" fmla="*/ 195 w 755"/>
                <a:gd name="T37" fmla="*/ 153 h 520"/>
                <a:gd name="T38" fmla="*/ 218 w 755"/>
                <a:gd name="T39" fmla="*/ 135 h 520"/>
                <a:gd name="T40" fmla="*/ 350 w 755"/>
                <a:gd name="T41" fmla="*/ 0 h 520"/>
                <a:gd name="T42" fmla="*/ 358 w 755"/>
                <a:gd name="T43" fmla="*/ 15 h 520"/>
                <a:gd name="T44" fmla="*/ 351 w 755"/>
                <a:gd name="T45" fmla="*/ 39 h 520"/>
                <a:gd name="T46" fmla="*/ 338 w 755"/>
                <a:gd name="T47" fmla="*/ 56 h 520"/>
                <a:gd name="T48" fmla="*/ 316 w 755"/>
                <a:gd name="T49" fmla="*/ 98 h 520"/>
                <a:gd name="T50" fmla="*/ 321 w 755"/>
                <a:gd name="T51" fmla="*/ 145 h 520"/>
                <a:gd name="T52" fmla="*/ 348 w 755"/>
                <a:gd name="T53" fmla="*/ 183 h 520"/>
                <a:gd name="T54" fmla="*/ 374 w 755"/>
                <a:gd name="T55" fmla="*/ 199 h 520"/>
                <a:gd name="T56" fmla="*/ 404 w 755"/>
                <a:gd name="T57" fmla="*/ 212 h 520"/>
                <a:gd name="T58" fmla="*/ 392 w 755"/>
                <a:gd name="T59" fmla="*/ 228 h 520"/>
                <a:gd name="T60" fmla="*/ 369 w 755"/>
                <a:gd name="T61" fmla="*/ 256 h 520"/>
                <a:gd name="T62" fmla="*/ 361 w 755"/>
                <a:gd name="T63" fmla="*/ 292 h 520"/>
                <a:gd name="T64" fmla="*/ 374 w 755"/>
                <a:gd name="T65" fmla="*/ 337 h 520"/>
                <a:gd name="T66" fmla="*/ 397 w 755"/>
                <a:gd name="T67" fmla="*/ 360 h 520"/>
                <a:gd name="T68" fmla="*/ 420 w 755"/>
                <a:gd name="T69" fmla="*/ 370 h 520"/>
                <a:gd name="T70" fmla="*/ 444 w 755"/>
                <a:gd name="T71" fmla="*/ 373 h 520"/>
                <a:gd name="T72" fmla="*/ 469 w 755"/>
                <a:gd name="T73" fmla="*/ 370 h 520"/>
                <a:gd name="T74" fmla="*/ 491 w 755"/>
                <a:gd name="T75" fmla="*/ 360 h 520"/>
                <a:gd name="T76" fmla="*/ 514 w 755"/>
                <a:gd name="T77" fmla="*/ 337 h 520"/>
                <a:gd name="T78" fmla="*/ 529 w 755"/>
                <a:gd name="T79" fmla="*/ 292 h 520"/>
                <a:gd name="T80" fmla="*/ 514 w 755"/>
                <a:gd name="T81" fmla="*/ 246 h 520"/>
                <a:gd name="T82" fmla="*/ 500 w 755"/>
                <a:gd name="T83" fmla="*/ 230 h 520"/>
                <a:gd name="T84" fmla="*/ 516 w 755"/>
                <a:gd name="T85" fmla="*/ 225 h 520"/>
                <a:gd name="T86" fmla="*/ 576 w 755"/>
                <a:gd name="T87" fmla="*/ 212 h 520"/>
                <a:gd name="T88" fmla="*/ 625 w 755"/>
                <a:gd name="T89" fmla="*/ 187 h 520"/>
                <a:gd name="T90" fmla="*/ 659 w 755"/>
                <a:gd name="T91" fmla="*/ 145 h 520"/>
                <a:gd name="T92" fmla="*/ 664 w 755"/>
                <a:gd name="T93" fmla="*/ 98 h 520"/>
                <a:gd name="T94" fmla="*/ 643 w 755"/>
                <a:gd name="T95" fmla="*/ 56 h 520"/>
                <a:gd name="T96" fmla="*/ 628 w 755"/>
                <a:gd name="T97" fmla="*/ 39 h 520"/>
                <a:gd name="T98" fmla="*/ 622 w 755"/>
                <a:gd name="T99" fmla="*/ 16 h 520"/>
                <a:gd name="T100" fmla="*/ 630 w 755"/>
                <a:gd name="T101"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520">
                  <a:moveTo>
                    <a:pt x="755" y="520"/>
                  </a:moveTo>
                  <a:lnTo>
                    <a:pt x="224" y="520"/>
                  </a:lnTo>
                  <a:lnTo>
                    <a:pt x="224" y="362"/>
                  </a:lnTo>
                  <a:lnTo>
                    <a:pt x="216" y="354"/>
                  </a:lnTo>
                  <a:lnTo>
                    <a:pt x="210" y="349"/>
                  </a:lnTo>
                  <a:lnTo>
                    <a:pt x="203" y="344"/>
                  </a:lnTo>
                  <a:lnTo>
                    <a:pt x="195" y="339"/>
                  </a:lnTo>
                  <a:lnTo>
                    <a:pt x="187" y="336"/>
                  </a:lnTo>
                  <a:lnTo>
                    <a:pt x="179" y="332"/>
                  </a:lnTo>
                  <a:lnTo>
                    <a:pt x="171" y="331"/>
                  </a:lnTo>
                  <a:lnTo>
                    <a:pt x="163" y="329"/>
                  </a:lnTo>
                  <a:lnTo>
                    <a:pt x="154" y="329"/>
                  </a:lnTo>
                  <a:lnTo>
                    <a:pt x="145" y="329"/>
                  </a:lnTo>
                  <a:lnTo>
                    <a:pt x="135" y="331"/>
                  </a:lnTo>
                  <a:lnTo>
                    <a:pt x="127" y="334"/>
                  </a:lnTo>
                  <a:lnTo>
                    <a:pt x="119" y="337"/>
                  </a:lnTo>
                  <a:lnTo>
                    <a:pt x="109" y="342"/>
                  </a:lnTo>
                  <a:lnTo>
                    <a:pt x="101" y="349"/>
                  </a:lnTo>
                  <a:lnTo>
                    <a:pt x="94" y="355"/>
                  </a:lnTo>
                  <a:lnTo>
                    <a:pt x="86" y="363"/>
                  </a:lnTo>
                  <a:lnTo>
                    <a:pt x="80" y="368"/>
                  </a:lnTo>
                  <a:lnTo>
                    <a:pt x="73" y="371"/>
                  </a:lnTo>
                  <a:lnTo>
                    <a:pt x="67" y="373"/>
                  </a:lnTo>
                  <a:lnTo>
                    <a:pt x="62" y="373"/>
                  </a:lnTo>
                  <a:lnTo>
                    <a:pt x="55" y="371"/>
                  </a:lnTo>
                  <a:lnTo>
                    <a:pt x="49" y="370"/>
                  </a:lnTo>
                  <a:lnTo>
                    <a:pt x="42" y="365"/>
                  </a:lnTo>
                  <a:lnTo>
                    <a:pt x="36" y="360"/>
                  </a:lnTo>
                  <a:lnTo>
                    <a:pt x="21" y="339"/>
                  </a:lnTo>
                  <a:lnTo>
                    <a:pt x="10" y="313"/>
                  </a:lnTo>
                  <a:lnTo>
                    <a:pt x="1" y="280"/>
                  </a:lnTo>
                  <a:lnTo>
                    <a:pt x="0" y="246"/>
                  </a:lnTo>
                  <a:lnTo>
                    <a:pt x="1" y="212"/>
                  </a:lnTo>
                  <a:lnTo>
                    <a:pt x="10" y="181"/>
                  </a:lnTo>
                  <a:lnTo>
                    <a:pt x="21" y="155"/>
                  </a:lnTo>
                  <a:lnTo>
                    <a:pt x="36" y="134"/>
                  </a:lnTo>
                  <a:lnTo>
                    <a:pt x="42" y="129"/>
                  </a:lnTo>
                  <a:lnTo>
                    <a:pt x="49" y="124"/>
                  </a:lnTo>
                  <a:lnTo>
                    <a:pt x="55" y="122"/>
                  </a:lnTo>
                  <a:lnTo>
                    <a:pt x="62" y="121"/>
                  </a:lnTo>
                  <a:lnTo>
                    <a:pt x="67" y="121"/>
                  </a:lnTo>
                  <a:lnTo>
                    <a:pt x="73" y="124"/>
                  </a:lnTo>
                  <a:lnTo>
                    <a:pt x="80" y="127"/>
                  </a:lnTo>
                  <a:lnTo>
                    <a:pt x="86" y="132"/>
                  </a:lnTo>
                  <a:lnTo>
                    <a:pt x="94" y="140"/>
                  </a:lnTo>
                  <a:lnTo>
                    <a:pt x="101" y="147"/>
                  </a:lnTo>
                  <a:lnTo>
                    <a:pt x="109" y="152"/>
                  </a:lnTo>
                  <a:lnTo>
                    <a:pt x="119" y="157"/>
                  </a:lnTo>
                  <a:lnTo>
                    <a:pt x="127" y="160"/>
                  </a:lnTo>
                  <a:lnTo>
                    <a:pt x="135" y="163"/>
                  </a:lnTo>
                  <a:lnTo>
                    <a:pt x="145" y="165"/>
                  </a:lnTo>
                  <a:lnTo>
                    <a:pt x="154" y="165"/>
                  </a:lnTo>
                  <a:lnTo>
                    <a:pt x="163" y="165"/>
                  </a:lnTo>
                  <a:lnTo>
                    <a:pt x="171" y="163"/>
                  </a:lnTo>
                  <a:lnTo>
                    <a:pt x="179" y="160"/>
                  </a:lnTo>
                  <a:lnTo>
                    <a:pt x="187" y="157"/>
                  </a:lnTo>
                  <a:lnTo>
                    <a:pt x="195" y="153"/>
                  </a:lnTo>
                  <a:lnTo>
                    <a:pt x="203" y="148"/>
                  </a:lnTo>
                  <a:lnTo>
                    <a:pt x="210" y="142"/>
                  </a:lnTo>
                  <a:lnTo>
                    <a:pt x="218" y="135"/>
                  </a:lnTo>
                  <a:lnTo>
                    <a:pt x="224" y="127"/>
                  </a:lnTo>
                  <a:lnTo>
                    <a:pt x="224" y="0"/>
                  </a:lnTo>
                  <a:lnTo>
                    <a:pt x="350" y="0"/>
                  </a:lnTo>
                  <a:lnTo>
                    <a:pt x="353" y="5"/>
                  </a:lnTo>
                  <a:lnTo>
                    <a:pt x="356" y="10"/>
                  </a:lnTo>
                  <a:lnTo>
                    <a:pt x="358" y="15"/>
                  </a:lnTo>
                  <a:lnTo>
                    <a:pt x="358" y="21"/>
                  </a:lnTo>
                  <a:lnTo>
                    <a:pt x="356" y="31"/>
                  </a:lnTo>
                  <a:lnTo>
                    <a:pt x="351" y="39"/>
                  </a:lnTo>
                  <a:lnTo>
                    <a:pt x="347" y="46"/>
                  </a:lnTo>
                  <a:lnTo>
                    <a:pt x="340" y="52"/>
                  </a:lnTo>
                  <a:lnTo>
                    <a:pt x="338" y="56"/>
                  </a:lnTo>
                  <a:lnTo>
                    <a:pt x="327" y="69"/>
                  </a:lnTo>
                  <a:lnTo>
                    <a:pt x="321" y="83"/>
                  </a:lnTo>
                  <a:lnTo>
                    <a:pt x="316" y="98"/>
                  </a:lnTo>
                  <a:lnTo>
                    <a:pt x="314" y="113"/>
                  </a:lnTo>
                  <a:lnTo>
                    <a:pt x="316" y="129"/>
                  </a:lnTo>
                  <a:lnTo>
                    <a:pt x="321" y="145"/>
                  </a:lnTo>
                  <a:lnTo>
                    <a:pt x="330" y="161"/>
                  </a:lnTo>
                  <a:lnTo>
                    <a:pt x="342" y="176"/>
                  </a:lnTo>
                  <a:lnTo>
                    <a:pt x="348" y="183"/>
                  </a:lnTo>
                  <a:lnTo>
                    <a:pt x="356" y="189"/>
                  </a:lnTo>
                  <a:lnTo>
                    <a:pt x="364" y="194"/>
                  </a:lnTo>
                  <a:lnTo>
                    <a:pt x="374" y="199"/>
                  </a:lnTo>
                  <a:lnTo>
                    <a:pt x="384" y="204"/>
                  </a:lnTo>
                  <a:lnTo>
                    <a:pt x="394" y="209"/>
                  </a:lnTo>
                  <a:lnTo>
                    <a:pt x="404" y="212"/>
                  </a:lnTo>
                  <a:lnTo>
                    <a:pt x="413" y="215"/>
                  </a:lnTo>
                  <a:lnTo>
                    <a:pt x="402" y="220"/>
                  </a:lnTo>
                  <a:lnTo>
                    <a:pt x="392" y="228"/>
                  </a:lnTo>
                  <a:lnTo>
                    <a:pt x="384" y="236"/>
                  </a:lnTo>
                  <a:lnTo>
                    <a:pt x="376" y="246"/>
                  </a:lnTo>
                  <a:lnTo>
                    <a:pt x="369" y="256"/>
                  </a:lnTo>
                  <a:lnTo>
                    <a:pt x="364" y="267"/>
                  </a:lnTo>
                  <a:lnTo>
                    <a:pt x="363" y="279"/>
                  </a:lnTo>
                  <a:lnTo>
                    <a:pt x="361" y="292"/>
                  </a:lnTo>
                  <a:lnTo>
                    <a:pt x="363" y="308"/>
                  </a:lnTo>
                  <a:lnTo>
                    <a:pt x="368" y="323"/>
                  </a:lnTo>
                  <a:lnTo>
                    <a:pt x="374" y="337"/>
                  </a:lnTo>
                  <a:lnTo>
                    <a:pt x="384" y="349"/>
                  </a:lnTo>
                  <a:lnTo>
                    <a:pt x="391" y="355"/>
                  </a:lnTo>
                  <a:lnTo>
                    <a:pt x="397" y="360"/>
                  </a:lnTo>
                  <a:lnTo>
                    <a:pt x="404" y="363"/>
                  </a:lnTo>
                  <a:lnTo>
                    <a:pt x="412" y="367"/>
                  </a:lnTo>
                  <a:lnTo>
                    <a:pt x="420" y="370"/>
                  </a:lnTo>
                  <a:lnTo>
                    <a:pt x="428" y="371"/>
                  </a:lnTo>
                  <a:lnTo>
                    <a:pt x="436" y="373"/>
                  </a:lnTo>
                  <a:lnTo>
                    <a:pt x="444" y="373"/>
                  </a:lnTo>
                  <a:lnTo>
                    <a:pt x="452" y="373"/>
                  </a:lnTo>
                  <a:lnTo>
                    <a:pt x="461" y="371"/>
                  </a:lnTo>
                  <a:lnTo>
                    <a:pt x="469" y="370"/>
                  </a:lnTo>
                  <a:lnTo>
                    <a:pt x="477" y="367"/>
                  </a:lnTo>
                  <a:lnTo>
                    <a:pt x="485" y="363"/>
                  </a:lnTo>
                  <a:lnTo>
                    <a:pt x="491" y="360"/>
                  </a:lnTo>
                  <a:lnTo>
                    <a:pt x="498" y="355"/>
                  </a:lnTo>
                  <a:lnTo>
                    <a:pt x="504" y="349"/>
                  </a:lnTo>
                  <a:lnTo>
                    <a:pt x="514" y="337"/>
                  </a:lnTo>
                  <a:lnTo>
                    <a:pt x="522" y="323"/>
                  </a:lnTo>
                  <a:lnTo>
                    <a:pt x="527" y="308"/>
                  </a:lnTo>
                  <a:lnTo>
                    <a:pt x="529" y="292"/>
                  </a:lnTo>
                  <a:lnTo>
                    <a:pt x="527" y="275"/>
                  </a:lnTo>
                  <a:lnTo>
                    <a:pt x="522" y="261"/>
                  </a:lnTo>
                  <a:lnTo>
                    <a:pt x="514" y="246"/>
                  </a:lnTo>
                  <a:lnTo>
                    <a:pt x="504" y="235"/>
                  </a:lnTo>
                  <a:lnTo>
                    <a:pt x="503" y="233"/>
                  </a:lnTo>
                  <a:lnTo>
                    <a:pt x="500" y="230"/>
                  </a:lnTo>
                  <a:lnTo>
                    <a:pt x="498" y="228"/>
                  </a:lnTo>
                  <a:lnTo>
                    <a:pt x="495" y="227"/>
                  </a:lnTo>
                  <a:lnTo>
                    <a:pt x="516" y="225"/>
                  </a:lnTo>
                  <a:lnTo>
                    <a:pt x="537" y="222"/>
                  </a:lnTo>
                  <a:lnTo>
                    <a:pt x="558" y="218"/>
                  </a:lnTo>
                  <a:lnTo>
                    <a:pt x="576" y="212"/>
                  </a:lnTo>
                  <a:lnTo>
                    <a:pt x="594" y="205"/>
                  </a:lnTo>
                  <a:lnTo>
                    <a:pt x="610" y="197"/>
                  </a:lnTo>
                  <a:lnTo>
                    <a:pt x="625" y="187"/>
                  </a:lnTo>
                  <a:lnTo>
                    <a:pt x="638" y="176"/>
                  </a:lnTo>
                  <a:lnTo>
                    <a:pt x="651" y="161"/>
                  </a:lnTo>
                  <a:lnTo>
                    <a:pt x="659" y="145"/>
                  </a:lnTo>
                  <a:lnTo>
                    <a:pt x="664" y="129"/>
                  </a:lnTo>
                  <a:lnTo>
                    <a:pt x="666" y="113"/>
                  </a:lnTo>
                  <a:lnTo>
                    <a:pt x="664" y="98"/>
                  </a:lnTo>
                  <a:lnTo>
                    <a:pt x="661" y="83"/>
                  </a:lnTo>
                  <a:lnTo>
                    <a:pt x="653" y="69"/>
                  </a:lnTo>
                  <a:lnTo>
                    <a:pt x="643" y="56"/>
                  </a:lnTo>
                  <a:lnTo>
                    <a:pt x="641" y="54"/>
                  </a:lnTo>
                  <a:lnTo>
                    <a:pt x="635" y="47"/>
                  </a:lnTo>
                  <a:lnTo>
                    <a:pt x="628" y="39"/>
                  </a:lnTo>
                  <a:lnTo>
                    <a:pt x="623" y="31"/>
                  </a:lnTo>
                  <a:lnTo>
                    <a:pt x="622" y="21"/>
                  </a:lnTo>
                  <a:lnTo>
                    <a:pt x="622" y="16"/>
                  </a:lnTo>
                  <a:lnTo>
                    <a:pt x="623" y="12"/>
                  </a:lnTo>
                  <a:lnTo>
                    <a:pt x="627" y="7"/>
                  </a:lnTo>
                  <a:lnTo>
                    <a:pt x="630" y="0"/>
                  </a:lnTo>
                  <a:lnTo>
                    <a:pt x="755" y="0"/>
                  </a:lnTo>
                  <a:lnTo>
                    <a:pt x="755" y="520"/>
                  </a:lnTo>
                  <a:close/>
                </a:path>
              </a:pathLst>
            </a:custGeom>
            <a:solidFill>
              <a:srgbClr val="9E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8" name="Freeform 21"/>
            <p:cNvSpPr>
              <a:spLocks/>
            </p:cNvSpPr>
            <p:nvPr/>
          </p:nvSpPr>
          <p:spPr bwMode="auto">
            <a:xfrm>
              <a:off x="5803900" y="4029075"/>
              <a:ext cx="57150" cy="60325"/>
            </a:xfrm>
            <a:custGeom>
              <a:avLst/>
              <a:gdLst>
                <a:gd name="T0" fmla="*/ 18 w 36"/>
                <a:gd name="T1" fmla="*/ 0 h 38"/>
                <a:gd name="T2" fmla="*/ 24 w 36"/>
                <a:gd name="T3" fmla="*/ 2 h 38"/>
                <a:gd name="T4" fmla="*/ 31 w 36"/>
                <a:gd name="T5" fmla="*/ 5 h 38"/>
                <a:gd name="T6" fmla="*/ 34 w 36"/>
                <a:gd name="T7" fmla="*/ 12 h 38"/>
                <a:gd name="T8" fmla="*/ 36 w 36"/>
                <a:gd name="T9" fmla="*/ 20 h 38"/>
                <a:gd name="T10" fmla="*/ 34 w 36"/>
                <a:gd name="T11" fmla="*/ 26 h 38"/>
                <a:gd name="T12" fmla="*/ 31 w 36"/>
                <a:gd name="T13" fmla="*/ 33 h 38"/>
                <a:gd name="T14" fmla="*/ 24 w 36"/>
                <a:gd name="T15" fmla="*/ 36 h 38"/>
                <a:gd name="T16" fmla="*/ 18 w 36"/>
                <a:gd name="T17" fmla="*/ 38 h 38"/>
                <a:gd name="T18" fmla="*/ 11 w 36"/>
                <a:gd name="T19" fmla="*/ 36 h 38"/>
                <a:gd name="T20" fmla="*/ 5 w 36"/>
                <a:gd name="T21" fmla="*/ 33 h 38"/>
                <a:gd name="T22" fmla="*/ 2 w 36"/>
                <a:gd name="T23" fmla="*/ 26 h 38"/>
                <a:gd name="T24" fmla="*/ 0 w 36"/>
                <a:gd name="T25" fmla="*/ 20 h 38"/>
                <a:gd name="T26" fmla="*/ 2 w 36"/>
                <a:gd name="T27" fmla="*/ 12 h 38"/>
                <a:gd name="T28" fmla="*/ 5 w 36"/>
                <a:gd name="T29" fmla="*/ 5 h 38"/>
                <a:gd name="T30" fmla="*/ 11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24" y="2"/>
                  </a:lnTo>
                  <a:lnTo>
                    <a:pt x="31" y="5"/>
                  </a:lnTo>
                  <a:lnTo>
                    <a:pt x="34" y="12"/>
                  </a:lnTo>
                  <a:lnTo>
                    <a:pt x="36" y="20"/>
                  </a:lnTo>
                  <a:lnTo>
                    <a:pt x="34" y="26"/>
                  </a:lnTo>
                  <a:lnTo>
                    <a:pt x="31" y="33"/>
                  </a:lnTo>
                  <a:lnTo>
                    <a:pt x="24" y="36"/>
                  </a:lnTo>
                  <a:lnTo>
                    <a:pt x="18" y="38"/>
                  </a:lnTo>
                  <a:lnTo>
                    <a:pt x="11" y="36"/>
                  </a:lnTo>
                  <a:lnTo>
                    <a:pt x="5" y="33"/>
                  </a:lnTo>
                  <a:lnTo>
                    <a:pt x="2" y="26"/>
                  </a:lnTo>
                  <a:lnTo>
                    <a:pt x="0" y="20"/>
                  </a:lnTo>
                  <a:lnTo>
                    <a:pt x="2" y="12"/>
                  </a:lnTo>
                  <a:lnTo>
                    <a:pt x="5" y="5"/>
                  </a:lnTo>
                  <a:lnTo>
                    <a:pt x="11"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22"/>
            <p:cNvSpPr>
              <a:spLocks/>
            </p:cNvSpPr>
            <p:nvPr/>
          </p:nvSpPr>
          <p:spPr bwMode="auto">
            <a:xfrm>
              <a:off x="6002338" y="4027488"/>
              <a:ext cx="60325" cy="57150"/>
            </a:xfrm>
            <a:custGeom>
              <a:avLst/>
              <a:gdLst>
                <a:gd name="T0" fmla="*/ 18 w 38"/>
                <a:gd name="T1" fmla="*/ 0 h 36"/>
                <a:gd name="T2" fmla="*/ 25 w 38"/>
                <a:gd name="T3" fmla="*/ 1 h 36"/>
                <a:gd name="T4" fmla="*/ 31 w 38"/>
                <a:gd name="T5" fmla="*/ 5 h 36"/>
                <a:gd name="T6" fmla="*/ 36 w 38"/>
                <a:gd name="T7" fmla="*/ 11 h 36"/>
                <a:gd name="T8" fmla="*/ 38 w 38"/>
                <a:gd name="T9" fmla="*/ 18 h 36"/>
                <a:gd name="T10" fmla="*/ 36 w 38"/>
                <a:gd name="T11" fmla="*/ 24 h 36"/>
                <a:gd name="T12" fmla="*/ 31 w 38"/>
                <a:gd name="T13" fmla="*/ 31 h 36"/>
                <a:gd name="T14" fmla="*/ 25 w 38"/>
                <a:gd name="T15" fmla="*/ 34 h 36"/>
                <a:gd name="T16" fmla="*/ 18 w 38"/>
                <a:gd name="T17" fmla="*/ 36 h 36"/>
                <a:gd name="T18" fmla="*/ 12 w 38"/>
                <a:gd name="T19" fmla="*/ 34 h 36"/>
                <a:gd name="T20" fmla="*/ 5 w 38"/>
                <a:gd name="T21" fmla="*/ 31 h 36"/>
                <a:gd name="T22" fmla="*/ 2 w 38"/>
                <a:gd name="T23" fmla="*/ 24 h 36"/>
                <a:gd name="T24" fmla="*/ 0 w 38"/>
                <a:gd name="T25" fmla="*/ 18 h 36"/>
                <a:gd name="T26" fmla="*/ 2 w 38"/>
                <a:gd name="T27" fmla="*/ 11 h 36"/>
                <a:gd name="T28" fmla="*/ 5 w 38"/>
                <a:gd name="T29" fmla="*/ 5 h 36"/>
                <a:gd name="T30" fmla="*/ 12 w 38"/>
                <a:gd name="T31" fmla="*/ 1 h 36"/>
                <a:gd name="T32" fmla="*/ 18 w 3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6">
                  <a:moveTo>
                    <a:pt x="18" y="0"/>
                  </a:moveTo>
                  <a:lnTo>
                    <a:pt x="25" y="1"/>
                  </a:lnTo>
                  <a:lnTo>
                    <a:pt x="31" y="5"/>
                  </a:lnTo>
                  <a:lnTo>
                    <a:pt x="36" y="11"/>
                  </a:lnTo>
                  <a:lnTo>
                    <a:pt x="38" y="18"/>
                  </a:lnTo>
                  <a:lnTo>
                    <a:pt x="36" y="24"/>
                  </a:lnTo>
                  <a:lnTo>
                    <a:pt x="31" y="31"/>
                  </a:lnTo>
                  <a:lnTo>
                    <a:pt x="25" y="34"/>
                  </a:lnTo>
                  <a:lnTo>
                    <a:pt x="18" y="36"/>
                  </a:lnTo>
                  <a:lnTo>
                    <a:pt x="12" y="34"/>
                  </a:lnTo>
                  <a:lnTo>
                    <a:pt x="5" y="31"/>
                  </a:lnTo>
                  <a:lnTo>
                    <a:pt x="2" y="24"/>
                  </a:lnTo>
                  <a:lnTo>
                    <a:pt x="0" y="18"/>
                  </a:lnTo>
                  <a:lnTo>
                    <a:pt x="2" y="11"/>
                  </a:lnTo>
                  <a:lnTo>
                    <a:pt x="5" y="5"/>
                  </a:lnTo>
                  <a:lnTo>
                    <a:pt x="12"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23"/>
            <p:cNvSpPr>
              <a:spLocks/>
            </p:cNvSpPr>
            <p:nvPr/>
          </p:nvSpPr>
          <p:spPr bwMode="auto">
            <a:xfrm>
              <a:off x="5738813" y="4213225"/>
              <a:ext cx="452437" cy="123825"/>
            </a:xfrm>
            <a:custGeom>
              <a:avLst/>
              <a:gdLst>
                <a:gd name="T0" fmla="*/ 101 w 285"/>
                <a:gd name="T1" fmla="*/ 75 h 78"/>
                <a:gd name="T2" fmla="*/ 75 w 285"/>
                <a:gd name="T3" fmla="*/ 70 h 78"/>
                <a:gd name="T4" fmla="*/ 51 w 285"/>
                <a:gd name="T5" fmla="*/ 65 h 78"/>
                <a:gd name="T6" fmla="*/ 28 w 285"/>
                <a:gd name="T7" fmla="*/ 57 h 78"/>
                <a:gd name="T8" fmla="*/ 17 w 285"/>
                <a:gd name="T9" fmla="*/ 52 h 78"/>
                <a:gd name="T10" fmla="*/ 4 w 285"/>
                <a:gd name="T11" fmla="*/ 41 h 78"/>
                <a:gd name="T12" fmla="*/ 0 w 285"/>
                <a:gd name="T13" fmla="*/ 24 h 78"/>
                <a:gd name="T14" fmla="*/ 10 w 285"/>
                <a:gd name="T15" fmla="*/ 7 h 78"/>
                <a:gd name="T16" fmla="*/ 31 w 285"/>
                <a:gd name="T17" fmla="*/ 0 h 78"/>
                <a:gd name="T18" fmla="*/ 34 w 285"/>
                <a:gd name="T19" fmla="*/ 0 h 78"/>
                <a:gd name="T20" fmla="*/ 38 w 285"/>
                <a:gd name="T21" fmla="*/ 2 h 78"/>
                <a:gd name="T22" fmla="*/ 57 w 285"/>
                <a:gd name="T23" fmla="*/ 8 h 78"/>
                <a:gd name="T24" fmla="*/ 78 w 285"/>
                <a:gd name="T25" fmla="*/ 15 h 78"/>
                <a:gd name="T26" fmla="*/ 100 w 285"/>
                <a:gd name="T27" fmla="*/ 20 h 78"/>
                <a:gd name="T28" fmla="*/ 124 w 285"/>
                <a:gd name="T29" fmla="*/ 23 h 78"/>
                <a:gd name="T30" fmla="*/ 144 w 285"/>
                <a:gd name="T31" fmla="*/ 24 h 78"/>
                <a:gd name="T32" fmla="*/ 163 w 285"/>
                <a:gd name="T33" fmla="*/ 24 h 78"/>
                <a:gd name="T34" fmla="*/ 186 w 285"/>
                <a:gd name="T35" fmla="*/ 21 h 78"/>
                <a:gd name="T36" fmla="*/ 209 w 285"/>
                <a:gd name="T37" fmla="*/ 16 h 78"/>
                <a:gd name="T38" fmla="*/ 228 w 285"/>
                <a:gd name="T39" fmla="*/ 11 h 78"/>
                <a:gd name="T40" fmla="*/ 248 w 285"/>
                <a:gd name="T41" fmla="*/ 5 h 78"/>
                <a:gd name="T42" fmla="*/ 253 w 285"/>
                <a:gd name="T43" fmla="*/ 3 h 78"/>
                <a:gd name="T44" fmla="*/ 256 w 285"/>
                <a:gd name="T45" fmla="*/ 3 h 78"/>
                <a:gd name="T46" fmla="*/ 275 w 285"/>
                <a:gd name="T47" fmla="*/ 10 h 78"/>
                <a:gd name="T48" fmla="*/ 285 w 285"/>
                <a:gd name="T49" fmla="*/ 29 h 78"/>
                <a:gd name="T50" fmla="*/ 280 w 285"/>
                <a:gd name="T51" fmla="*/ 46 h 78"/>
                <a:gd name="T52" fmla="*/ 267 w 285"/>
                <a:gd name="T53" fmla="*/ 57 h 78"/>
                <a:gd name="T54" fmla="*/ 256 w 285"/>
                <a:gd name="T55" fmla="*/ 60 h 78"/>
                <a:gd name="T56" fmla="*/ 235 w 285"/>
                <a:gd name="T57" fmla="*/ 68 h 78"/>
                <a:gd name="T58" fmla="*/ 210 w 285"/>
                <a:gd name="T59" fmla="*/ 73 h 78"/>
                <a:gd name="T60" fmla="*/ 184 w 285"/>
                <a:gd name="T61" fmla="*/ 77 h 78"/>
                <a:gd name="T62" fmla="*/ 165 w 285"/>
                <a:gd name="T63" fmla="*/ 78 h 78"/>
                <a:gd name="T64" fmla="*/ 150 w 285"/>
                <a:gd name="T65" fmla="*/ 78 h 78"/>
                <a:gd name="T66" fmla="*/ 135 w 285"/>
                <a:gd name="T67" fmla="*/ 78 h 78"/>
                <a:gd name="T68" fmla="*/ 121 w 285"/>
                <a:gd name="T6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78">
                  <a:moveTo>
                    <a:pt x="114" y="77"/>
                  </a:moveTo>
                  <a:lnTo>
                    <a:pt x="101" y="75"/>
                  </a:lnTo>
                  <a:lnTo>
                    <a:pt x="88" y="73"/>
                  </a:lnTo>
                  <a:lnTo>
                    <a:pt x="75" y="70"/>
                  </a:lnTo>
                  <a:lnTo>
                    <a:pt x="62" y="68"/>
                  </a:lnTo>
                  <a:lnTo>
                    <a:pt x="51" y="65"/>
                  </a:lnTo>
                  <a:lnTo>
                    <a:pt x="39" y="60"/>
                  </a:lnTo>
                  <a:lnTo>
                    <a:pt x="28" y="57"/>
                  </a:lnTo>
                  <a:lnTo>
                    <a:pt x="18" y="52"/>
                  </a:lnTo>
                  <a:lnTo>
                    <a:pt x="17" y="52"/>
                  </a:lnTo>
                  <a:lnTo>
                    <a:pt x="10" y="47"/>
                  </a:lnTo>
                  <a:lnTo>
                    <a:pt x="4" y="41"/>
                  </a:lnTo>
                  <a:lnTo>
                    <a:pt x="0" y="33"/>
                  </a:lnTo>
                  <a:lnTo>
                    <a:pt x="0" y="24"/>
                  </a:lnTo>
                  <a:lnTo>
                    <a:pt x="4" y="15"/>
                  </a:lnTo>
                  <a:lnTo>
                    <a:pt x="10" y="7"/>
                  </a:lnTo>
                  <a:lnTo>
                    <a:pt x="20" y="2"/>
                  </a:lnTo>
                  <a:lnTo>
                    <a:pt x="31" y="0"/>
                  </a:lnTo>
                  <a:lnTo>
                    <a:pt x="33" y="0"/>
                  </a:lnTo>
                  <a:lnTo>
                    <a:pt x="34" y="0"/>
                  </a:lnTo>
                  <a:lnTo>
                    <a:pt x="36" y="0"/>
                  </a:lnTo>
                  <a:lnTo>
                    <a:pt x="38" y="2"/>
                  </a:lnTo>
                  <a:lnTo>
                    <a:pt x="48" y="5"/>
                  </a:lnTo>
                  <a:lnTo>
                    <a:pt x="57" y="8"/>
                  </a:lnTo>
                  <a:lnTo>
                    <a:pt x="67" y="11"/>
                  </a:lnTo>
                  <a:lnTo>
                    <a:pt x="78" y="15"/>
                  </a:lnTo>
                  <a:lnTo>
                    <a:pt x="88" y="18"/>
                  </a:lnTo>
                  <a:lnTo>
                    <a:pt x="100" y="20"/>
                  </a:lnTo>
                  <a:lnTo>
                    <a:pt x="113" y="21"/>
                  </a:lnTo>
                  <a:lnTo>
                    <a:pt x="124" y="23"/>
                  </a:lnTo>
                  <a:lnTo>
                    <a:pt x="134" y="24"/>
                  </a:lnTo>
                  <a:lnTo>
                    <a:pt x="144" y="24"/>
                  </a:lnTo>
                  <a:lnTo>
                    <a:pt x="153" y="24"/>
                  </a:lnTo>
                  <a:lnTo>
                    <a:pt x="163" y="24"/>
                  </a:lnTo>
                  <a:lnTo>
                    <a:pt x="174" y="23"/>
                  </a:lnTo>
                  <a:lnTo>
                    <a:pt x="186" y="21"/>
                  </a:lnTo>
                  <a:lnTo>
                    <a:pt x="197" y="20"/>
                  </a:lnTo>
                  <a:lnTo>
                    <a:pt x="209" y="16"/>
                  </a:lnTo>
                  <a:lnTo>
                    <a:pt x="218" y="15"/>
                  </a:lnTo>
                  <a:lnTo>
                    <a:pt x="228" y="11"/>
                  </a:lnTo>
                  <a:lnTo>
                    <a:pt x="238" y="8"/>
                  </a:lnTo>
                  <a:lnTo>
                    <a:pt x="248" y="5"/>
                  </a:lnTo>
                  <a:lnTo>
                    <a:pt x="249" y="3"/>
                  </a:lnTo>
                  <a:lnTo>
                    <a:pt x="253" y="3"/>
                  </a:lnTo>
                  <a:lnTo>
                    <a:pt x="254" y="3"/>
                  </a:lnTo>
                  <a:lnTo>
                    <a:pt x="256" y="3"/>
                  </a:lnTo>
                  <a:lnTo>
                    <a:pt x="266" y="5"/>
                  </a:lnTo>
                  <a:lnTo>
                    <a:pt x="275" y="10"/>
                  </a:lnTo>
                  <a:lnTo>
                    <a:pt x="282" y="18"/>
                  </a:lnTo>
                  <a:lnTo>
                    <a:pt x="285" y="29"/>
                  </a:lnTo>
                  <a:lnTo>
                    <a:pt x="284" y="37"/>
                  </a:lnTo>
                  <a:lnTo>
                    <a:pt x="280" y="46"/>
                  </a:lnTo>
                  <a:lnTo>
                    <a:pt x="275" y="52"/>
                  </a:lnTo>
                  <a:lnTo>
                    <a:pt x="267" y="57"/>
                  </a:lnTo>
                  <a:lnTo>
                    <a:pt x="267" y="57"/>
                  </a:lnTo>
                  <a:lnTo>
                    <a:pt x="256" y="60"/>
                  </a:lnTo>
                  <a:lnTo>
                    <a:pt x="246" y="65"/>
                  </a:lnTo>
                  <a:lnTo>
                    <a:pt x="235" y="68"/>
                  </a:lnTo>
                  <a:lnTo>
                    <a:pt x="222" y="70"/>
                  </a:lnTo>
                  <a:lnTo>
                    <a:pt x="210" y="73"/>
                  </a:lnTo>
                  <a:lnTo>
                    <a:pt x="197" y="75"/>
                  </a:lnTo>
                  <a:lnTo>
                    <a:pt x="184" y="77"/>
                  </a:lnTo>
                  <a:lnTo>
                    <a:pt x="171" y="78"/>
                  </a:lnTo>
                  <a:lnTo>
                    <a:pt x="165" y="78"/>
                  </a:lnTo>
                  <a:lnTo>
                    <a:pt x="157" y="78"/>
                  </a:lnTo>
                  <a:lnTo>
                    <a:pt x="150" y="78"/>
                  </a:lnTo>
                  <a:lnTo>
                    <a:pt x="142" y="78"/>
                  </a:lnTo>
                  <a:lnTo>
                    <a:pt x="135" y="78"/>
                  </a:lnTo>
                  <a:lnTo>
                    <a:pt x="127" y="78"/>
                  </a:lnTo>
                  <a:lnTo>
                    <a:pt x="121" y="77"/>
                  </a:lnTo>
                  <a:lnTo>
                    <a:pt x="114"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1" name="Freeform 25"/>
            <p:cNvSpPr>
              <a:spLocks/>
            </p:cNvSpPr>
            <p:nvPr/>
          </p:nvSpPr>
          <p:spPr bwMode="auto">
            <a:xfrm>
              <a:off x="5392738" y="3200400"/>
              <a:ext cx="57150" cy="223837"/>
            </a:xfrm>
            <a:custGeom>
              <a:avLst/>
              <a:gdLst>
                <a:gd name="T0" fmla="*/ 31 w 36"/>
                <a:gd name="T1" fmla="*/ 127 h 141"/>
                <a:gd name="T2" fmla="*/ 36 w 36"/>
                <a:gd name="T3" fmla="*/ 14 h 141"/>
                <a:gd name="T4" fmla="*/ 36 w 36"/>
                <a:gd name="T5" fmla="*/ 14 h 141"/>
                <a:gd name="T6" fmla="*/ 34 w 36"/>
                <a:gd name="T7" fmla="*/ 8 h 141"/>
                <a:gd name="T8" fmla="*/ 31 w 36"/>
                <a:gd name="T9" fmla="*/ 5 h 141"/>
                <a:gd name="T10" fmla="*/ 26 w 36"/>
                <a:gd name="T11" fmla="*/ 1 h 141"/>
                <a:gd name="T12" fmla="*/ 20 w 36"/>
                <a:gd name="T13" fmla="*/ 0 h 141"/>
                <a:gd name="T14" fmla="*/ 13 w 36"/>
                <a:gd name="T15" fmla="*/ 0 h 141"/>
                <a:gd name="T16" fmla="*/ 10 w 36"/>
                <a:gd name="T17" fmla="*/ 3 h 141"/>
                <a:gd name="T18" fmla="*/ 5 w 36"/>
                <a:gd name="T19" fmla="*/ 8 h 141"/>
                <a:gd name="T20" fmla="*/ 3 w 36"/>
                <a:gd name="T21" fmla="*/ 14 h 141"/>
                <a:gd name="T22" fmla="*/ 3 w 36"/>
                <a:gd name="T23" fmla="*/ 14 h 141"/>
                <a:gd name="T24" fmla="*/ 0 w 36"/>
                <a:gd name="T25" fmla="*/ 125 h 141"/>
                <a:gd name="T26" fmla="*/ 0 w 36"/>
                <a:gd name="T27" fmla="*/ 125 h 141"/>
                <a:gd name="T28" fmla="*/ 2 w 36"/>
                <a:gd name="T29" fmla="*/ 132 h 141"/>
                <a:gd name="T30" fmla="*/ 5 w 36"/>
                <a:gd name="T31" fmla="*/ 136 h 141"/>
                <a:gd name="T32" fmla="*/ 10 w 36"/>
                <a:gd name="T33" fmla="*/ 140 h 141"/>
                <a:gd name="T34" fmla="*/ 16 w 36"/>
                <a:gd name="T35" fmla="*/ 141 h 141"/>
                <a:gd name="T36" fmla="*/ 23 w 36"/>
                <a:gd name="T37" fmla="*/ 140 h 141"/>
                <a:gd name="T38" fmla="*/ 26 w 36"/>
                <a:gd name="T39" fmla="*/ 136 h 141"/>
                <a:gd name="T40" fmla="*/ 29 w 36"/>
                <a:gd name="T41" fmla="*/ 133 h 141"/>
                <a:gd name="T42" fmla="*/ 31 w 36"/>
                <a:gd name="T43" fmla="*/ 127 h 141"/>
                <a:gd name="T44" fmla="*/ 31 w 36"/>
                <a:gd name="T45" fmla="*/ 12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41">
                  <a:moveTo>
                    <a:pt x="31" y="127"/>
                  </a:moveTo>
                  <a:lnTo>
                    <a:pt x="36" y="14"/>
                  </a:lnTo>
                  <a:lnTo>
                    <a:pt x="36" y="14"/>
                  </a:lnTo>
                  <a:lnTo>
                    <a:pt x="34" y="8"/>
                  </a:lnTo>
                  <a:lnTo>
                    <a:pt x="31" y="5"/>
                  </a:lnTo>
                  <a:lnTo>
                    <a:pt x="26" y="1"/>
                  </a:lnTo>
                  <a:lnTo>
                    <a:pt x="20" y="0"/>
                  </a:lnTo>
                  <a:lnTo>
                    <a:pt x="13" y="0"/>
                  </a:lnTo>
                  <a:lnTo>
                    <a:pt x="10" y="3"/>
                  </a:lnTo>
                  <a:lnTo>
                    <a:pt x="5" y="8"/>
                  </a:lnTo>
                  <a:lnTo>
                    <a:pt x="3" y="14"/>
                  </a:lnTo>
                  <a:lnTo>
                    <a:pt x="3" y="14"/>
                  </a:lnTo>
                  <a:lnTo>
                    <a:pt x="0" y="125"/>
                  </a:lnTo>
                  <a:lnTo>
                    <a:pt x="0" y="125"/>
                  </a:lnTo>
                  <a:lnTo>
                    <a:pt x="2" y="132"/>
                  </a:lnTo>
                  <a:lnTo>
                    <a:pt x="5" y="136"/>
                  </a:lnTo>
                  <a:lnTo>
                    <a:pt x="10" y="140"/>
                  </a:lnTo>
                  <a:lnTo>
                    <a:pt x="16" y="141"/>
                  </a:lnTo>
                  <a:lnTo>
                    <a:pt x="23" y="140"/>
                  </a:lnTo>
                  <a:lnTo>
                    <a:pt x="26" y="136"/>
                  </a:lnTo>
                  <a:lnTo>
                    <a:pt x="29" y="133"/>
                  </a:lnTo>
                  <a:lnTo>
                    <a:pt x="31" y="127"/>
                  </a:lnTo>
                  <a:lnTo>
                    <a:pt x="3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2" name="Freeform 26"/>
            <p:cNvSpPr>
              <a:spLocks/>
            </p:cNvSpPr>
            <p:nvPr/>
          </p:nvSpPr>
          <p:spPr bwMode="auto">
            <a:xfrm>
              <a:off x="5486400" y="3308350"/>
              <a:ext cx="139700" cy="193675"/>
            </a:xfrm>
            <a:custGeom>
              <a:avLst/>
              <a:gdLst>
                <a:gd name="T0" fmla="*/ 29 w 88"/>
                <a:gd name="T1" fmla="*/ 116 h 122"/>
                <a:gd name="T2" fmla="*/ 84 w 88"/>
                <a:gd name="T3" fmla="*/ 25 h 122"/>
                <a:gd name="T4" fmla="*/ 84 w 88"/>
                <a:gd name="T5" fmla="*/ 25 h 122"/>
                <a:gd name="T6" fmla="*/ 88 w 88"/>
                <a:gd name="T7" fmla="*/ 18 h 122"/>
                <a:gd name="T8" fmla="*/ 88 w 88"/>
                <a:gd name="T9" fmla="*/ 11 h 122"/>
                <a:gd name="T10" fmla="*/ 84 w 88"/>
                <a:gd name="T11" fmla="*/ 7 h 122"/>
                <a:gd name="T12" fmla="*/ 80 w 88"/>
                <a:gd name="T13" fmla="*/ 3 h 122"/>
                <a:gd name="T14" fmla="*/ 75 w 88"/>
                <a:gd name="T15" fmla="*/ 0 h 122"/>
                <a:gd name="T16" fmla="*/ 68 w 88"/>
                <a:gd name="T17" fmla="*/ 0 h 122"/>
                <a:gd name="T18" fmla="*/ 63 w 88"/>
                <a:gd name="T19" fmla="*/ 3 h 122"/>
                <a:gd name="T20" fmla="*/ 58 w 88"/>
                <a:gd name="T21" fmla="*/ 8 h 122"/>
                <a:gd name="T22" fmla="*/ 58 w 88"/>
                <a:gd name="T23" fmla="*/ 8 h 122"/>
                <a:gd name="T24" fmla="*/ 1 w 88"/>
                <a:gd name="T25" fmla="*/ 98 h 122"/>
                <a:gd name="T26" fmla="*/ 1 w 88"/>
                <a:gd name="T27" fmla="*/ 98 h 122"/>
                <a:gd name="T28" fmla="*/ 0 w 88"/>
                <a:gd name="T29" fmla="*/ 104 h 122"/>
                <a:gd name="T30" fmla="*/ 0 w 88"/>
                <a:gd name="T31" fmla="*/ 111 h 122"/>
                <a:gd name="T32" fmla="*/ 1 w 88"/>
                <a:gd name="T33" fmla="*/ 116 h 122"/>
                <a:gd name="T34" fmla="*/ 6 w 88"/>
                <a:gd name="T35" fmla="*/ 121 h 122"/>
                <a:gd name="T36" fmla="*/ 13 w 88"/>
                <a:gd name="T37" fmla="*/ 122 h 122"/>
                <a:gd name="T38" fmla="*/ 19 w 88"/>
                <a:gd name="T39" fmla="*/ 122 h 122"/>
                <a:gd name="T40" fmla="*/ 24 w 88"/>
                <a:gd name="T41" fmla="*/ 119 h 122"/>
                <a:gd name="T42" fmla="*/ 29 w 88"/>
                <a:gd name="T43" fmla="*/ 116 h 122"/>
                <a:gd name="T44" fmla="*/ 29 w 88"/>
                <a:gd name="T45"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22">
                  <a:moveTo>
                    <a:pt x="29" y="116"/>
                  </a:moveTo>
                  <a:lnTo>
                    <a:pt x="84" y="25"/>
                  </a:lnTo>
                  <a:lnTo>
                    <a:pt x="84" y="25"/>
                  </a:lnTo>
                  <a:lnTo>
                    <a:pt x="88" y="18"/>
                  </a:lnTo>
                  <a:lnTo>
                    <a:pt x="88" y="11"/>
                  </a:lnTo>
                  <a:lnTo>
                    <a:pt x="84" y="7"/>
                  </a:lnTo>
                  <a:lnTo>
                    <a:pt x="80" y="3"/>
                  </a:lnTo>
                  <a:lnTo>
                    <a:pt x="75" y="0"/>
                  </a:lnTo>
                  <a:lnTo>
                    <a:pt x="68" y="0"/>
                  </a:lnTo>
                  <a:lnTo>
                    <a:pt x="63" y="3"/>
                  </a:lnTo>
                  <a:lnTo>
                    <a:pt x="58" y="8"/>
                  </a:lnTo>
                  <a:lnTo>
                    <a:pt x="58" y="8"/>
                  </a:lnTo>
                  <a:lnTo>
                    <a:pt x="1" y="98"/>
                  </a:lnTo>
                  <a:lnTo>
                    <a:pt x="1" y="98"/>
                  </a:lnTo>
                  <a:lnTo>
                    <a:pt x="0" y="104"/>
                  </a:lnTo>
                  <a:lnTo>
                    <a:pt x="0" y="111"/>
                  </a:lnTo>
                  <a:lnTo>
                    <a:pt x="1" y="116"/>
                  </a:lnTo>
                  <a:lnTo>
                    <a:pt x="6" y="121"/>
                  </a:lnTo>
                  <a:lnTo>
                    <a:pt x="13" y="122"/>
                  </a:lnTo>
                  <a:lnTo>
                    <a:pt x="19" y="122"/>
                  </a:lnTo>
                  <a:lnTo>
                    <a:pt x="24" y="119"/>
                  </a:lnTo>
                  <a:lnTo>
                    <a:pt x="29" y="116"/>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3" name="Freeform 27"/>
            <p:cNvSpPr>
              <a:spLocks/>
            </p:cNvSpPr>
            <p:nvPr/>
          </p:nvSpPr>
          <p:spPr bwMode="auto">
            <a:xfrm>
              <a:off x="5222875" y="3254375"/>
              <a:ext cx="115887" cy="193675"/>
            </a:xfrm>
            <a:custGeom>
              <a:avLst/>
              <a:gdLst>
                <a:gd name="T0" fmla="*/ 71 w 73"/>
                <a:gd name="T1" fmla="*/ 99 h 122"/>
                <a:gd name="T2" fmla="*/ 29 w 73"/>
                <a:gd name="T3" fmla="*/ 8 h 122"/>
                <a:gd name="T4" fmla="*/ 29 w 73"/>
                <a:gd name="T5" fmla="*/ 8 h 122"/>
                <a:gd name="T6" fmla="*/ 26 w 73"/>
                <a:gd name="T7" fmla="*/ 3 h 122"/>
                <a:gd name="T8" fmla="*/ 21 w 73"/>
                <a:gd name="T9" fmla="*/ 2 h 122"/>
                <a:gd name="T10" fmla="*/ 14 w 73"/>
                <a:gd name="T11" fmla="*/ 0 h 122"/>
                <a:gd name="T12" fmla="*/ 10 w 73"/>
                <a:gd name="T13" fmla="*/ 2 h 122"/>
                <a:gd name="T14" fmla="*/ 5 w 73"/>
                <a:gd name="T15" fmla="*/ 5 h 122"/>
                <a:gd name="T16" fmla="*/ 1 w 73"/>
                <a:gd name="T17" fmla="*/ 10 h 122"/>
                <a:gd name="T18" fmla="*/ 0 w 73"/>
                <a:gd name="T19" fmla="*/ 16 h 122"/>
                <a:gd name="T20" fmla="*/ 1 w 73"/>
                <a:gd name="T21" fmla="*/ 21 h 122"/>
                <a:gd name="T22" fmla="*/ 1 w 73"/>
                <a:gd name="T23" fmla="*/ 21 h 122"/>
                <a:gd name="T24" fmla="*/ 44 w 73"/>
                <a:gd name="T25" fmla="*/ 112 h 122"/>
                <a:gd name="T26" fmla="*/ 44 w 73"/>
                <a:gd name="T27" fmla="*/ 112 h 122"/>
                <a:gd name="T28" fmla="*/ 47 w 73"/>
                <a:gd name="T29" fmla="*/ 117 h 122"/>
                <a:gd name="T30" fmla="*/ 52 w 73"/>
                <a:gd name="T31" fmla="*/ 120 h 122"/>
                <a:gd name="T32" fmla="*/ 57 w 73"/>
                <a:gd name="T33" fmla="*/ 122 h 122"/>
                <a:gd name="T34" fmla="*/ 63 w 73"/>
                <a:gd name="T35" fmla="*/ 120 h 122"/>
                <a:gd name="T36" fmla="*/ 68 w 73"/>
                <a:gd name="T37" fmla="*/ 116 h 122"/>
                <a:gd name="T38" fmla="*/ 71 w 73"/>
                <a:gd name="T39" fmla="*/ 111 h 122"/>
                <a:gd name="T40" fmla="*/ 73 w 73"/>
                <a:gd name="T41" fmla="*/ 106 h 122"/>
                <a:gd name="T42" fmla="*/ 71 w 73"/>
                <a:gd name="T43" fmla="*/ 99 h 122"/>
                <a:gd name="T44" fmla="*/ 71 w 73"/>
                <a:gd name="T45" fmla="*/ 9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122">
                  <a:moveTo>
                    <a:pt x="71" y="99"/>
                  </a:moveTo>
                  <a:lnTo>
                    <a:pt x="29" y="8"/>
                  </a:lnTo>
                  <a:lnTo>
                    <a:pt x="29" y="8"/>
                  </a:lnTo>
                  <a:lnTo>
                    <a:pt x="26" y="3"/>
                  </a:lnTo>
                  <a:lnTo>
                    <a:pt x="21" y="2"/>
                  </a:lnTo>
                  <a:lnTo>
                    <a:pt x="14" y="0"/>
                  </a:lnTo>
                  <a:lnTo>
                    <a:pt x="10" y="2"/>
                  </a:lnTo>
                  <a:lnTo>
                    <a:pt x="5" y="5"/>
                  </a:lnTo>
                  <a:lnTo>
                    <a:pt x="1" y="10"/>
                  </a:lnTo>
                  <a:lnTo>
                    <a:pt x="0" y="16"/>
                  </a:lnTo>
                  <a:lnTo>
                    <a:pt x="1" y="21"/>
                  </a:lnTo>
                  <a:lnTo>
                    <a:pt x="1" y="21"/>
                  </a:lnTo>
                  <a:lnTo>
                    <a:pt x="44" y="112"/>
                  </a:lnTo>
                  <a:lnTo>
                    <a:pt x="44" y="112"/>
                  </a:lnTo>
                  <a:lnTo>
                    <a:pt x="47" y="117"/>
                  </a:lnTo>
                  <a:lnTo>
                    <a:pt x="52" y="120"/>
                  </a:lnTo>
                  <a:lnTo>
                    <a:pt x="57" y="122"/>
                  </a:lnTo>
                  <a:lnTo>
                    <a:pt x="63" y="120"/>
                  </a:lnTo>
                  <a:lnTo>
                    <a:pt x="68" y="116"/>
                  </a:lnTo>
                  <a:lnTo>
                    <a:pt x="71" y="111"/>
                  </a:lnTo>
                  <a:lnTo>
                    <a:pt x="73" y="106"/>
                  </a:lnTo>
                  <a:lnTo>
                    <a:pt x="71" y="99"/>
                  </a:lnTo>
                  <a:lnTo>
                    <a:pt x="71"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64" name="组合 63"/>
          <p:cNvGrpSpPr/>
          <p:nvPr/>
        </p:nvGrpSpPr>
        <p:grpSpPr>
          <a:xfrm>
            <a:off x="5057825" y="4365750"/>
            <a:ext cx="1382712" cy="1592262"/>
            <a:chOff x="7421140" y="1031874"/>
            <a:chExt cx="1382712" cy="1592262"/>
          </a:xfrm>
        </p:grpSpPr>
        <p:sp>
          <p:nvSpPr>
            <p:cNvPr id="65" name="Freeform 13"/>
            <p:cNvSpPr>
              <a:spLocks/>
            </p:cNvSpPr>
            <p:nvPr/>
          </p:nvSpPr>
          <p:spPr bwMode="auto">
            <a:xfrm>
              <a:off x="7443365" y="1346199"/>
              <a:ext cx="1360487" cy="1277937"/>
            </a:xfrm>
            <a:custGeom>
              <a:avLst/>
              <a:gdLst>
                <a:gd name="T0" fmla="*/ 650 w 857"/>
                <a:gd name="T1" fmla="*/ 9 h 805"/>
                <a:gd name="T2" fmla="*/ 642 w 857"/>
                <a:gd name="T3" fmla="*/ 20 h 805"/>
                <a:gd name="T4" fmla="*/ 625 w 857"/>
                <a:gd name="T5" fmla="*/ 57 h 805"/>
                <a:gd name="T6" fmla="*/ 632 w 857"/>
                <a:gd name="T7" fmla="*/ 106 h 805"/>
                <a:gd name="T8" fmla="*/ 661 w 857"/>
                <a:gd name="T9" fmla="*/ 145 h 805"/>
                <a:gd name="T10" fmla="*/ 668 w 857"/>
                <a:gd name="T11" fmla="*/ 162 h 805"/>
                <a:gd name="T12" fmla="*/ 647 w 857"/>
                <a:gd name="T13" fmla="*/ 196 h 805"/>
                <a:gd name="T14" fmla="*/ 593 w 857"/>
                <a:gd name="T15" fmla="*/ 220 h 805"/>
                <a:gd name="T16" fmla="*/ 523 w 857"/>
                <a:gd name="T17" fmla="*/ 225 h 805"/>
                <a:gd name="T18" fmla="*/ 476 w 857"/>
                <a:gd name="T19" fmla="*/ 215 h 805"/>
                <a:gd name="T20" fmla="*/ 438 w 857"/>
                <a:gd name="T21" fmla="*/ 197 h 805"/>
                <a:gd name="T22" fmla="*/ 415 w 857"/>
                <a:gd name="T23" fmla="*/ 163 h 805"/>
                <a:gd name="T24" fmla="*/ 440 w 857"/>
                <a:gd name="T25" fmla="*/ 124 h 805"/>
                <a:gd name="T26" fmla="*/ 459 w 857"/>
                <a:gd name="T27" fmla="*/ 70 h 805"/>
                <a:gd name="T28" fmla="*/ 442 w 857"/>
                <a:gd name="T29" fmla="*/ 22 h 805"/>
                <a:gd name="T30" fmla="*/ 225 w 857"/>
                <a:gd name="T31" fmla="*/ 0 h 805"/>
                <a:gd name="T32" fmla="*/ 215 w 857"/>
                <a:gd name="T33" fmla="*/ 162 h 805"/>
                <a:gd name="T34" fmla="*/ 196 w 857"/>
                <a:gd name="T35" fmla="*/ 162 h 805"/>
                <a:gd name="T36" fmla="*/ 173 w 857"/>
                <a:gd name="T37" fmla="*/ 145 h 805"/>
                <a:gd name="T38" fmla="*/ 158 w 857"/>
                <a:gd name="T39" fmla="*/ 132 h 805"/>
                <a:gd name="T40" fmla="*/ 135 w 857"/>
                <a:gd name="T41" fmla="*/ 122 h 805"/>
                <a:gd name="T42" fmla="*/ 114 w 857"/>
                <a:gd name="T43" fmla="*/ 119 h 805"/>
                <a:gd name="T44" fmla="*/ 49 w 857"/>
                <a:gd name="T45" fmla="*/ 149 h 805"/>
                <a:gd name="T46" fmla="*/ 9 w 857"/>
                <a:gd name="T47" fmla="*/ 227 h 805"/>
                <a:gd name="T48" fmla="*/ 2 w 857"/>
                <a:gd name="T49" fmla="*/ 318 h 805"/>
                <a:gd name="T50" fmla="*/ 13 w 857"/>
                <a:gd name="T51" fmla="*/ 381 h 805"/>
                <a:gd name="T52" fmla="*/ 39 w 857"/>
                <a:gd name="T53" fmla="*/ 432 h 805"/>
                <a:gd name="T54" fmla="*/ 66 w 857"/>
                <a:gd name="T55" fmla="*/ 456 h 805"/>
                <a:gd name="T56" fmla="*/ 88 w 857"/>
                <a:gd name="T57" fmla="*/ 469 h 805"/>
                <a:gd name="T58" fmla="*/ 114 w 857"/>
                <a:gd name="T59" fmla="*/ 473 h 805"/>
                <a:gd name="T60" fmla="*/ 135 w 857"/>
                <a:gd name="T61" fmla="*/ 469 h 805"/>
                <a:gd name="T62" fmla="*/ 158 w 857"/>
                <a:gd name="T63" fmla="*/ 460 h 805"/>
                <a:gd name="T64" fmla="*/ 173 w 857"/>
                <a:gd name="T65" fmla="*/ 447 h 805"/>
                <a:gd name="T66" fmla="*/ 196 w 857"/>
                <a:gd name="T67" fmla="*/ 430 h 805"/>
                <a:gd name="T68" fmla="*/ 215 w 857"/>
                <a:gd name="T69" fmla="*/ 430 h 805"/>
                <a:gd name="T70" fmla="*/ 225 w 857"/>
                <a:gd name="T71" fmla="*/ 617 h 805"/>
                <a:gd name="T72" fmla="*/ 323 w 857"/>
                <a:gd name="T73" fmla="*/ 692 h 805"/>
                <a:gd name="T74" fmla="*/ 295 w 857"/>
                <a:gd name="T75" fmla="*/ 696 h 805"/>
                <a:gd name="T76" fmla="*/ 287 w 857"/>
                <a:gd name="T77" fmla="*/ 723 h 805"/>
                <a:gd name="T78" fmla="*/ 298 w 857"/>
                <a:gd name="T79" fmla="*/ 738 h 805"/>
                <a:gd name="T80" fmla="*/ 577 w 857"/>
                <a:gd name="T81" fmla="*/ 617 h 805"/>
                <a:gd name="T82" fmla="*/ 577 w 857"/>
                <a:gd name="T83" fmla="*/ 619 h 805"/>
                <a:gd name="T84" fmla="*/ 575 w 857"/>
                <a:gd name="T85" fmla="*/ 758 h 805"/>
                <a:gd name="T86" fmla="*/ 557 w 857"/>
                <a:gd name="T87" fmla="*/ 779 h 805"/>
                <a:gd name="T88" fmla="*/ 570 w 857"/>
                <a:gd name="T89" fmla="*/ 803 h 805"/>
                <a:gd name="T90" fmla="*/ 588 w 857"/>
                <a:gd name="T91" fmla="*/ 805 h 805"/>
                <a:gd name="T92" fmla="*/ 857 w 857"/>
                <a:gd name="T93" fmla="*/ 617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7" h="805">
                  <a:moveTo>
                    <a:pt x="661" y="0"/>
                  </a:moveTo>
                  <a:lnTo>
                    <a:pt x="655" y="5"/>
                  </a:lnTo>
                  <a:lnTo>
                    <a:pt x="650" y="9"/>
                  </a:lnTo>
                  <a:lnTo>
                    <a:pt x="645" y="13"/>
                  </a:lnTo>
                  <a:lnTo>
                    <a:pt x="642" y="18"/>
                  </a:lnTo>
                  <a:lnTo>
                    <a:pt x="642" y="20"/>
                  </a:lnTo>
                  <a:lnTo>
                    <a:pt x="634" y="33"/>
                  </a:lnTo>
                  <a:lnTo>
                    <a:pt x="629" y="44"/>
                  </a:lnTo>
                  <a:lnTo>
                    <a:pt x="625" y="57"/>
                  </a:lnTo>
                  <a:lnTo>
                    <a:pt x="624" y="70"/>
                  </a:lnTo>
                  <a:lnTo>
                    <a:pt x="625" y="90"/>
                  </a:lnTo>
                  <a:lnTo>
                    <a:pt x="632" y="106"/>
                  </a:lnTo>
                  <a:lnTo>
                    <a:pt x="642" y="124"/>
                  </a:lnTo>
                  <a:lnTo>
                    <a:pt x="656" y="139"/>
                  </a:lnTo>
                  <a:lnTo>
                    <a:pt x="661" y="145"/>
                  </a:lnTo>
                  <a:lnTo>
                    <a:pt x="665" y="150"/>
                  </a:lnTo>
                  <a:lnTo>
                    <a:pt x="668" y="157"/>
                  </a:lnTo>
                  <a:lnTo>
                    <a:pt x="668" y="162"/>
                  </a:lnTo>
                  <a:lnTo>
                    <a:pt x="666" y="173"/>
                  </a:lnTo>
                  <a:lnTo>
                    <a:pt x="658" y="184"/>
                  </a:lnTo>
                  <a:lnTo>
                    <a:pt x="647" y="196"/>
                  </a:lnTo>
                  <a:lnTo>
                    <a:pt x="632" y="206"/>
                  </a:lnTo>
                  <a:lnTo>
                    <a:pt x="614" y="214"/>
                  </a:lnTo>
                  <a:lnTo>
                    <a:pt x="593" y="220"/>
                  </a:lnTo>
                  <a:lnTo>
                    <a:pt x="569" y="223"/>
                  </a:lnTo>
                  <a:lnTo>
                    <a:pt x="541" y="225"/>
                  </a:lnTo>
                  <a:lnTo>
                    <a:pt x="523" y="225"/>
                  </a:lnTo>
                  <a:lnTo>
                    <a:pt x="507" y="223"/>
                  </a:lnTo>
                  <a:lnTo>
                    <a:pt x="490" y="220"/>
                  </a:lnTo>
                  <a:lnTo>
                    <a:pt x="476" y="215"/>
                  </a:lnTo>
                  <a:lnTo>
                    <a:pt x="461" y="210"/>
                  </a:lnTo>
                  <a:lnTo>
                    <a:pt x="450" y="204"/>
                  </a:lnTo>
                  <a:lnTo>
                    <a:pt x="438" y="197"/>
                  </a:lnTo>
                  <a:lnTo>
                    <a:pt x="429" y="189"/>
                  </a:lnTo>
                  <a:lnTo>
                    <a:pt x="419" y="176"/>
                  </a:lnTo>
                  <a:lnTo>
                    <a:pt x="415" y="163"/>
                  </a:lnTo>
                  <a:lnTo>
                    <a:pt x="417" y="152"/>
                  </a:lnTo>
                  <a:lnTo>
                    <a:pt x="425" y="139"/>
                  </a:lnTo>
                  <a:lnTo>
                    <a:pt x="440" y="124"/>
                  </a:lnTo>
                  <a:lnTo>
                    <a:pt x="451" y="106"/>
                  </a:lnTo>
                  <a:lnTo>
                    <a:pt x="458" y="90"/>
                  </a:lnTo>
                  <a:lnTo>
                    <a:pt x="459" y="70"/>
                  </a:lnTo>
                  <a:lnTo>
                    <a:pt x="458" y="54"/>
                  </a:lnTo>
                  <a:lnTo>
                    <a:pt x="451" y="36"/>
                  </a:lnTo>
                  <a:lnTo>
                    <a:pt x="442" y="22"/>
                  </a:lnTo>
                  <a:lnTo>
                    <a:pt x="429" y="7"/>
                  </a:lnTo>
                  <a:lnTo>
                    <a:pt x="422" y="0"/>
                  </a:lnTo>
                  <a:lnTo>
                    <a:pt x="225" y="0"/>
                  </a:lnTo>
                  <a:lnTo>
                    <a:pt x="225" y="155"/>
                  </a:lnTo>
                  <a:lnTo>
                    <a:pt x="220" y="158"/>
                  </a:lnTo>
                  <a:lnTo>
                    <a:pt x="215" y="162"/>
                  </a:lnTo>
                  <a:lnTo>
                    <a:pt x="210" y="163"/>
                  </a:lnTo>
                  <a:lnTo>
                    <a:pt x="205" y="163"/>
                  </a:lnTo>
                  <a:lnTo>
                    <a:pt x="196" y="162"/>
                  </a:lnTo>
                  <a:lnTo>
                    <a:pt x="188" y="157"/>
                  </a:lnTo>
                  <a:lnTo>
                    <a:pt x="179" y="152"/>
                  </a:lnTo>
                  <a:lnTo>
                    <a:pt x="173" y="145"/>
                  </a:lnTo>
                  <a:lnTo>
                    <a:pt x="171" y="144"/>
                  </a:lnTo>
                  <a:lnTo>
                    <a:pt x="165" y="137"/>
                  </a:lnTo>
                  <a:lnTo>
                    <a:pt x="158" y="132"/>
                  </a:lnTo>
                  <a:lnTo>
                    <a:pt x="150" y="129"/>
                  </a:lnTo>
                  <a:lnTo>
                    <a:pt x="144" y="126"/>
                  </a:lnTo>
                  <a:lnTo>
                    <a:pt x="135" y="122"/>
                  </a:lnTo>
                  <a:lnTo>
                    <a:pt x="129" y="121"/>
                  </a:lnTo>
                  <a:lnTo>
                    <a:pt x="121" y="119"/>
                  </a:lnTo>
                  <a:lnTo>
                    <a:pt x="114" y="119"/>
                  </a:lnTo>
                  <a:lnTo>
                    <a:pt x="92" y="122"/>
                  </a:lnTo>
                  <a:lnTo>
                    <a:pt x="69" y="132"/>
                  </a:lnTo>
                  <a:lnTo>
                    <a:pt x="49" y="149"/>
                  </a:lnTo>
                  <a:lnTo>
                    <a:pt x="33" y="170"/>
                  </a:lnTo>
                  <a:lnTo>
                    <a:pt x="20" y="196"/>
                  </a:lnTo>
                  <a:lnTo>
                    <a:pt x="9" y="227"/>
                  </a:lnTo>
                  <a:lnTo>
                    <a:pt x="2" y="259"/>
                  </a:lnTo>
                  <a:lnTo>
                    <a:pt x="0" y="295"/>
                  </a:lnTo>
                  <a:lnTo>
                    <a:pt x="2" y="318"/>
                  </a:lnTo>
                  <a:lnTo>
                    <a:pt x="4" y="341"/>
                  </a:lnTo>
                  <a:lnTo>
                    <a:pt x="9" y="362"/>
                  </a:lnTo>
                  <a:lnTo>
                    <a:pt x="13" y="381"/>
                  </a:lnTo>
                  <a:lnTo>
                    <a:pt x="22" y="399"/>
                  </a:lnTo>
                  <a:lnTo>
                    <a:pt x="30" y="417"/>
                  </a:lnTo>
                  <a:lnTo>
                    <a:pt x="39" y="432"/>
                  </a:lnTo>
                  <a:lnTo>
                    <a:pt x="51" y="445"/>
                  </a:lnTo>
                  <a:lnTo>
                    <a:pt x="57" y="451"/>
                  </a:lnTo>
                  <a:lnTo>
                    <a:pt x="66" y="456"/>
                  </a:lnTo>
                  <a:lnTo>
                    <a:pt x="72" y="461"/>
                  </a:lnTo>
                  <a:lnTo>
                    <a:pt x="80" y="466"/>
                  </a:lnTo>
                  <a:lnTo>
                    <a:pt x="88" y="469"/>
                  </a:lnTo>
                  <a:lnTo>
                    <a:pt x="98" y="471"/>
                  </a:lnTo>
                  <a:lnTo>
                    <a:pt x="106" y="473"/>
                  </a:lnTo>
                  <a:lnTo>
                    <a:pt x="114" y="473"/>
                  </a:lnTo>
                  <a:lnTo>
                    <a:pt x="121" y="473"/>
                  </a:lnTo>
                  <a:lnTo>
                    <a:pt x="129" y="471"/>
                  </a:lnTo>
                  <a:lnTo>
                    <a:pt x="135" y="469"/>
                  </a:lnTo>
                  <a:lnTo>
                    <a:pt x="144" y="466"/>
                  </a:lnTo>
                  <a:lnTo>
                    <a:pt x="150" y="463"/>
                  </a:lnTo>
                  <a:lnTo>
                    <a:pt x="158" y="460"/>
                  </a:lnTo>
                  <a:lnTo>
                    <a:pt x="165" y="455"/>
                  </a:lnTo>
                  <a:lnTo>
                    <a:pt x="171" y="448"/>
                  </a:lnTo>
                  <a:lnTo>
                    <a:pt x="173" y="447"/>
                  </a:lnTo>
                  <a:lnTo>
                    <a:pt x="179" y="440"/>
                  </a:lnTo>
                  <a:lnTo>
                    <a:pt x="188" y="435"/>
                  </a:lnTo>
                  <a:lnTo>
                    <a:pt x="196" y="430"/>
                  </a:lnTo>
                  <a:lnTo>
                    <a:pt x="205" y="429"/>
                  </a:lnTo>
                  <a:lnTo>
                    <a:pt x="210" y="429"/>
                  </a:lnTo>
                  <a:lnTo>
                    <a:pt x="215" y="430"/>
                  </a:lnTo>
                  <a:lnTo>
                    <a:pt x="220" y="432"/>
                  </a:lnTo>
                  <a:lnTo>
                    <a:pt x="225" y="433"/>
                  </a:lnTo>
                  <a:lnTo>
                    <a:pt x="225" y="617"/>
                  </a:lnTo>
                  <a:lnTo>
                    <a:pt x="442" y="617"/>
                  </a:lnTo>
                  <a:lnTo>
                    <a:pt x="401" y="733"/>
                  </a:lnTo>
                  <a:lnTo>
                    <a:pt x="323" y="692"/>
                  </a:lnTo>
                  <a:lnTo>
                    <a:pt x="313" y="689"/>
                  </a:lnTo>
                  <a:lnTo>
                    <a:pt x="303" y="691"/>
                  </a:lnTo>
                  <a:lnTo>
                    <a:pt x="295" y="696"/>
                  </a:lnTo>
                  <a:lnTo>
                    <a:pt x="289" y="704"/>
                  </a:lnTo>
                  <a:lnTo>
                    <a:pt x="285" y="714"/>
                  </a:lnTo>
                  <a:lnTo>
                    <a:pt x="287" y="723"/>
                  </a:lnTo>
                  <a:lnTo>
                    <a:pt x="292" y="731"/>
                  </a:lnTo>
                  <a:lnTo>
                    <a:pt x="298" y="738"/>
                  </a:lnTo>
                  <a:lnTo>
                    <a:pt x="298" y="738"/>
                  </a:lnTo>
                  <a:lnTo>
                    <a:pt x="429" y="805"/>
                  </a:lnTo>
                  <a:lnTo>
                    <a:pt x="494" y="617"/>
                  </a:lnTo>
                  <a:lnTo>
                    <a:pt x="577" y="617"/>
                  </a:lnTo>
                  <a:lnTo>
                    <a:pt x="577" y="619"/>
                  </a:lnTo>
                  <a:lnTo>
                    <a:pt x="577" y="619"/>
                  </a:lnTo>
                  <a:lnTo>
                    <a:pt x="577" y="619"/>
                  </a:lnTo>
                  <a:lnTo>
                    <a:pt x="578" y="621"/>
                  </a:lnTo>
                  <a:lnTo>
                    <a:pt x="655" y="733"/>
                  </a:lnTo>
                  <a:lnTo>
                    <a:pt x="575" y="758"/>
                  </a:lnTo>
                  <a:lnTo>
                    <a:pt x="565" y="762"/>
                  </a:lnTo>
                  <a:lnTo>
                    <a:pt x="559" y="769"/>
                  </a:lnTo>
                  <a:lnTo>
                    <a:pt x="557" y="779"/>
                  </a:lnTo>
                  <a:lnTo>
                    <a:pt x="557" y="788"/>
                  </a:lnTo>
                  <a:lnTo>
                    <a:pt x="562" y="797"/>
                  </a:lnTo>
                  <a:lnTo>
                    <a:pt x="570" y="803"/>
                  </a:lnTo>
                  <a:lnTo>
                    <a:pt x="578" y="805"/>
                  </a:lnTo>
                  <a:lnTo>
                    <a:pt x="588" y="805"/>
                  </a:lnTo>
                  <a:lnTo>
                    <a:pt x="588" y="805"/>
                  </a:lnTo>
                  <a:lnTo>
                    <a:pt x="735" y="762"/>
                  </a:lnTo>
                  <a:lnTo>
                    <a:pt x="637" y="617"/>
                  </a:lnTo>
                  <a:lnTo>
                    <a:pt x="857" y="617"/>
                  </a:lnTo>
                  <a:lnTo>
                    <a:pt x="857" y="0"/>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6" name="Freeform 14"/>
            <p:cNvSpPr>
              <a:spLocks/>
            </p:cNvSpPr>
            <p:nvPr/>
          </p:nvSpPr>
          <p:spPr bwMode="auto">
            <a:xfrm>
              <a:off x="8149803" y="1809749"/>
              <a:ext cx="160337" cy="155575"/>
            </a:xfrm>
            <a:custGeom>
              <a:avLst/>
              <a:gdLst>
                <a:gd name="T0" fmla="*/ 88 w 101"/>
                <a:gd name="T1" fmla="*/ 14 h 98"/>
                <a:gd name="T2" fmla="*/ 93 w 101"/>
                <a:gd name="T3" fmla="*/ 23 h 98"/>
                <a:gd name="T4" fmla="*/ 97 w 101"/>
                <a:gd name="T5" fmla="*/ 31 h 98"/>
                <a:gd name="T6" fmla="*/ 99 w 101"/>
                <a:gd name="T7" fmla="*/ 39 h 98"/>
                <a:gd name="T8" fmla="*/ 101 w 101"/>
                <a:gd name="T9" fmla="*/ 49 h 98"/>
                <a:gd name="T10" fmla="*/ 99 w 101"/>
                <a:gd name="T11" fmla="*/ 58 h 98"/>
                <a:gd name="T12" fmla="*/ 97 w 101"/>
                <a:gd name="T13" fmla="*/ 67 h 98"/>
                <a:gd name="T14" fmla="*/ 93 w 101"/>
                <a:gd name="T15" fmla="*/ 76 h 98"/>
                <a:gd name="T16" fmla="*/ 86 w 101"/>
                <a:gd name="T17" fmla="*/ 83 h 98"/>
                <a:gd name="T18" fmla="*/ 78 w 101"/>
                <a:gd name="T19" fmla="*/ 89 h 98"/>
                <a:gd name="T20" fmla="*/ 70 w 101"/>
                <a:gd name="T21" fmla="*/ 94 h 98"/>
                <a:gd name="T22" fmla="*/ 60 w 101"/>
                <a:gd name="T23" fmla="*/ 96 h 98"/>
                <a:gd name="T24" fmla="*/ 50 w 101"/>
                <a:gd name="T25" fmla="*/ 98 h 98"/>
                <a:gd name="T26" fmla="*/ 40 w 101"/>
                <a:gd name="T27" fmla="*/ 96 h 98"/>
                <a:gd name="T28" fmla="*/ 31 w 101"/>
                <a:gd name="T29" fmla="*/ 93 h 98"/>
                <a:gd name="T30" fmla="*/ 23 w 101"/>
                <a:gd name="T31" fmla="*/ 88 h 98"/>
                <a:gd name="T32" fmla="*/ 14 w 101"/>
                <a:gd name="T33" fmla="*/ 81 h 98"/>
                <a:gd name="T34" fmla="*/ 8 w 101"/>
                <a:gd name="T35" fmla="*/ 75 h 98"/>
                <a:gd name="T36" fmla="*/ 3 w 101"/>
                <a:gd name="T37" fmla="*/ 67 h 98"/>
                <a:gd name="T38" fmla="*/ 1 w 101"/>
                <a:gd name="T39" fmla="*/ 58 h 98"/>
                <a:gd name="T40" fmla="*/ 0 w 101"/>
                <a:gd name="T41" fmla="*/ 49 h 98"/>
                <a:gd name="T42" fmla="*/ 1 w 101"/>
                <a:gd name="T43" fmla="*/ 39 h 98"/>
                <a:gd name="T44" fmla="*/ 3 w 101"/>
                <a:gd name="T45" fmla="*/ 31 h 98"/>
                <a:gd name="T46" fmla="*/ 8 w 101"/>
                <a:gd name="T47" fmla="*/ 23 h 98"/>
                <a:gd name="T48" fmla="*/ 14 w 101"/>
                <a:gd name="T49" fmla="*/ 14 h 98"/>
                <a:gd name="T50" fmla="*/ 23 w 101"/>
                <a:gd name="T51" fmla="*/ 8 h 98"/>
                <a:gd name="T52" fmla="*/ 31 w 101"/>
                <a:gd name="T53" fmla="*/ 5 h 98"/>
                <a:gd name="T54" fmla="*/ 40 w 101"/>
                <a:gd name="T55" fmla="*/ 1 h 98"/>
                <a:gd name="T56" fmla="*/ 50 w 101"/>
                <a:gd name="T57" fmla="*/ 0 h 98"/>
                <a:gd name="T58" fmla="*/ 62 w 101"/>
                <a:gd name="T59" fmla="*/ 1 h 98"/>
                <a:gd name="T60" fmla="*/ 71 w 101"/>
                <a:gd name="T61" fmla="*/ 5 h 98"/>
                <a:gd name="T62" fmla="*/ 80 w 101"/>
                <a:gd name="T63" fmla="*/ 8 h 98"/>
                <a:gd name="T64" fmla="*/ 88 w 101"/>
                <a:gd name="T65"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98">
                  <a:moveTo>
                    <a:pt x="88" y="14"/>
                  </a:moveTo>
                  <a:lnTo>
                    <a:pt x="93" y="23"/>
                  </a:lnTo>
                  <a:lnTo>
                    <a:pt x="97" y="31"/>
                  </a:lnTo>
                  <a:lnTo>
                    <a:pt x="99" y="39"/>
                  </a:lnTo>
                  <a:lnTo>
                    <a:pt x="101" y="49"/>
                  </a:lnTo>
                  <a:lnTo>
                    <a:pt x="99" y="58"/>
                  </a:lnTo>
                  <a:lnTo>
                    <a:pt x="97" y="67"/>
                  </a:lnTo>
                  <a:lnTo>
                    <a:pt x="93" y="76"/>
                  </a:lnTo>
                  <a:lnTo>
                    <a:pt x="86" y="83"/>
                  </a:lnTo>
                  <a:lnTo>
                    <a:pt x="78" y="89"/>
                  </a:lnTo>
                  <a:lnTo>
                    <a:pt x="70" y="94"/>
                  </a:lnTo>
                  <a:lnTo>
                    <a:pt x="60" y="96"/>
                  </a:lnTo>
                  <a:lnTo>
                    <a:pt x="50" y="98"/>
                  </a:lnTo>
                  <a:lnTo>
                    <a:pt x="40" y="96"/>
                  </a:lnTo>
                  <a:lnTo>
                    <a:pt x="31" y="93"/>
                  </a:lnTo>
                  <a:lnTo>
                    <a:pt x="23" y="88"/>
                  </a:lnTo>
                  <a:lnTo>
                    <a:pt x="14" y="81"/>
                  </a:lnTo>
                  <a:lnTo>
                    <a:pt x="8" y="75"/>
                  </a:lnTo>
                  <a:lnTo>
                    <a:pt x="3" y="67"/>
                  </a:lnTo>
                  <a:lnTo>
                    <a:pt x="1" y="58"/>
                  </a:lnTo>
                  <a:lnTo>
                    <a:pt x="0" y="49"/>
                  </a:lnTo>
                  <a:lnTo>
                    <a:pt x="1" y="39"/>
                  </a:lnTo>
                  <a:lnTo>
                    <a:pt x="3" y="31"/>
                  </a:lnTo>
                  <a:lnTo>
                    <a:pt x="8" y="23"/>
                  </a:lnTo>
                  <a:lnTo>
                    <a:pt x="14" y="14"/>
                  </a:lnTo>
                  <a:lnTo>
                    <a:pt x="23" y="8"/>
                  </a:lnTo>
                  <a:lnTo>
                    <a:pt x="31" y="5"/>
                  </a:lnTo>
                  <a:lnTo>
                    <a:pt x="40" y="1"/>
                  </a:lnTo>
                  <a:lnTo>
                    <a:pt x="50" y="0"/>
                  </a:lnTo>
                  <a:lnTo>
                    <a:pt x="62" y="1"/>
                  </a:lnTo>
                  <a:lnTo>
                    <a:pt x="71" y="5"/>
                  </a:lnTo>
                  <a:lnTo>
                    <a:pt x="80" y="8"/>
                  </a:lnTo>
                  <a:lnTo>
                    <a:pt x="8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7" name="Freeform 15"/>
            <p:cNvSpPr>
              <a:spLocks/>
            </p:cNvSpPr>
            <p:nvPr/>
          </p:nvSpPr>
          <p:spPr bwMode="auto">
            <a:xfrm>
              <a:off x="7524328" y="1423987"/>
              <a:ext cx="1198562" cy="825500"/>
            </a:xfrm>
            <a:custGeom>
              <a:avLst/>
              <a:gdLst>
                <a:gd name="T0" fmla="*/ 224 w 755"/>
                <a:gd name="T1" fmla="*/ 362 h 520"/>
                <a:gd name="T2" fmla="*/ 203 w 755"/>
                <a:gd name="T3" fmla="*/ 344 h 520"/>
                <a:gd name="T4" fmla="*/ 179 w 755"/>
                <a:gd name="T5" fmla="*/ 332 h 520"/>
                <a:gd name="T6" fmla="*/ 154 w 755"/>
                <a:gd name="T7" fmla="*/ 329 h 520"/>
                <a:gd name="T8" fmla="*/ 127 w 755"/>
                <a:gd name="T9" fmla="*/ 334 h 520"/>
                <a:gd name="T10" fmla="*/ 101 w 755"/>
                <a:gd name="T11" fmla="*/ 349 h 520"/>
                <a:gd name="T12" fmla="*/ 80 w 755"/>
                <a:gd name="T13" fmla="*/ 368 h 520"/>
                <a:gd name="T14" fmla="*/ 62 w 755"/>
                <a:gd name="T15" fmla="*/ 373 h 520"/>
                <a:gd name="T16" fmla="*/ 42 w 755"/>
                <a:gd name="T17" fmla="*/ 365 h 520"/>
                <a:gd name="T18" fmla="*/ 10 w 755"/>
                <a:gd name="T19" fmla="*/ 313 h 520"/>
                <a:gd name="T20" fmla="*/ 1 w 755"/>
                <a:gd name="T21" fmla="*/ 212 h 520"/>
                <a:gd name="T22" fmla="*/ 36 w 755"/>
                <a:gd name="T23" fmla="*/ 134 h 520"/>
                <a:gd name="T24" fmla="*/ 55 w 755"/>
                <a:gd name="T25" fmla="*/ 122 h 520"/>
                <a:gd name="T26" fmla="*/ 73 w 755"/>
                <a:gd name="T27" fmla="*/ 124 h 520"/>
                <a:gd name="T28" fmla="*/ 94 w 755"/>
                <a:gd name="T29" fmla="*/ 140 h 520"/>
                <a:gd name="T30" fmla="*/ 119 w 755"/>
                <a:gd name="T31" fmla="*/ 157 h 520"/>
                <a:gd name="T32" fmla="*/ 145 w 755"/>
                <a:gd name="T33" fmla="*/ 165 h 520"/>
                <a:gd name="T34" fmla="*/ 171 w 755"/>
                <a:gd name="T35" fmla="*/ 163 h 520"/>
                <a:gd name="T36" fmla="*/ 195 w 755"/>
                <a:gd name="T37" fmla="*/ 153 h 520"/>
                <a:gd name="T38" fmla="*/ 218 w 755"/>
                <a:gd name="T39" fmla="*/ 135 h 520"/>
                <a:gd name="T40" fmla="*/ 350 w 755"/>
                <a:gd name="T41" fmla="*/ 0 h 520"/>
                <a:gd name="T42" fmla="*/ 358 w 755"/>
                <a:gd name="T43" fmla="*/ 15 h 520"/>
                <a:gd name="T44" fmla="*/ 351 w 755"/>
                <a:gd name="T45" fmla="*/ 39 h 520"/>
                <a:gd name="T46" fmla="*/ 338 w 755"/>
                <a:gd name="T47" fmla="*/ 56 h 520"/>
                <a:gd name="T48" fmla="*/ 316 w 755"/>
                <a:gd name="T49" fmla="*/ 98 h 520"/>
                <a:gd name="T50" fmla="*/ 321 w 755"/>
                <a:gd name="T51" fmla="*/ 145 h 520"/>
                <a:gd name="T52" fmla="*/ 348 w 755"/>
                <a:gd name="T53" fmla="*/ 183 h 520"/>
                <a:gd name="T54" fmla="*/ 374 w 755"/>
                <a:gd name="T55" fmla="*/ 199 h 520"/>
                <a:gd name="T56" fmla="*/ 404 w 755"/>
                <a:gd name="T57" fmla="*/ 212 h 520"/>
                <a:gd name="T58" fmla="*/ 392 w 755"/>
                <a:gd name="T59" fmla="*/ 228 h 520"/>
                <a:gd name="T60" fmla="*/ 369 w 755"/>
                <a:gd name="T61" fmla="*/ 256 h 520"/>
                <a:gd name="T62" fmla="*/ 361 w 755"/>
                <a:gd name="T63" fmla="*/ 292 h 520"/>
                <a:gd name="T64" fmla="*/ 374 w 755"/>
                <a:gd name="T65" fmla="*/ 337 h 520"/>
                <a:gd name="T66" fmla="*/ 397 w 755"/>
                <a:gd name="T67" fmla="*/ 360 h 520"/>
                <a:gd name="T68" fmla="*/ 420 w 755"/>
                <a:gd name="T69" fmla="*/ 370 h 520"/>
                <a:gd name="T70" fmla="*/ 444 w 755"/>
                <a:gd name="T71" fmla="*/ 373 h 520"/>
                <a:gd name="T72" fmla="*/ 469 w 755"/>
                <a:gd name="T73" fmla="*/ 370 h 520"/>
                <a:gd name="T74" fmla="*/ 491 w 755"/>
                <a:gd name="T75" fmla="*/ 360 h 520"/>
                <a:gd name="T76" fmla="*/ 514 w 755"/>
                <a:gd name="T77" fmla="*/ 337 h 520"/>
                <a:gd name="T78" fmla="*/ 529 w 755"/>
                <a:gd name="T79" fmla="*/ 292 h 520"/>
                <a:gd name="T80" fmla="*/ 514 w 755"/>
                <a:gd name="T81" fmla="*/ 246 h 520"/>
                <a:gd name="T82" fmla="*/ 500 w 755"/>
                <a:gd name="T83" fmla="*/ 230 h 520"/>
                <a:gd name="T84" fmla="*/ 516 w 755"/>
                <a:gd name="T85" fmla="*/ 225 h 520"/>
                <a:gd name="T86" fmla="*/ 576 w 755"/>
                <a:gd name="T87" fmla="*/ 212 h 520"/>
                <a:gd name="T88" fmla="*/ 625 w 755"/>
                <a:gd name="T89" fmla="*/ 187 h 520"/>
                <a:gd name="T90" fmla="*/ 659 w 755"/>
                <a:gd name="T91" fmla="*/ 145 h 520"/>
                <a:gd name="T92" fmla="*/ 664 w 755"/>
                <a:gd name="T93" fmla="*/ 98 h 520"/>
                <a:gd name="T94" fmla="*/ 643 w 755"/>
                <a:gd name="T95" fmla="*/ 56 h 520"/>
                <a:gd name="T96" fmla="*/ 628 w 755"/>
                <a:gd name="T97" fmla="*/ 39 h 520"/>
                <a:gd name="T98" fmla="*/ 622 w 755"/>
                <a:gd name="T99" fmla="*/ 16 h 520"/>
                <a:gd name="T100" fmla="*/ 630 w 755"/>
                <a:gd name="T101"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520">
                  <a:moveTo>
                    <a:pt x="755" y="520"/>
                  </a:moveTo>
                  <a:lnTo>
                    <a:pt x="224" y="520"/>
                  </a:lnTo>
                  <a:lnTo>
                    <a:pt x="224" y="362"/>
                  </a:lnTo>
                  <a:lnTo>
                    <a:pt x="216" y="354"/>
                  </a:lnTo>
                  <a:lnTo>
                    <a:pt x="210" y="349"/>
                  </a:lnTo>
                  <a:lnTo>
                    <a:pt x="203" y="344"/>
                  </a:lnTo>
                  <a:lnTo>
                    <a:pt x="195" y="339"/>
                  </a:lnTo>
                  <a:lnTo>
                    <a:pt x="187" y="336"/>
                  </a:lnTo>
                  <a:lnTo>
                    <a:pt x="179" y="332"/>
                  </a:lnTo>
                  <a:lnTo>
                    <a:pt x="171" y="331"/>
                  </a:lnTo>
                  <a:lnTo>
                    <a:pt x="163" y="329"/>
                  </a:lnTo>
                  <a:lnTo>
                    <a:pt x="154" y="329"/>
                  </a:lnTo>
                  <a:lnTo>
                    <a:pt x="145" y="329"/>
                  </a:lnTo>
                  <a:lnTo>
                    <a:pt x="135" y="331"/>
                  </a:lnTo>
                  <a:lnTo>
                    <a:pt x="127" y="334"/>
                  </a:lnTo>
                  <a:lnTo>
                    <a:pt x="119" y="337"/>
                  </a:lnTo>
                  <a:lnTo>
                    <a:pt x="109" y="342"/>
                  </a:lnTo>
                  <a:lnTo>
                    <a:pt x="101" y="349"/>
                  </a:lnTo>
                  <a:lnTo>
                    <a:pt x="94" y="355"/>
                  </a:lnTo>
                  <a:lnTo>
                    <a:pt x="86" y="363"/>
                  </a:lnTo>
                  <a:lnTo>
                    <a:pt x="80" y="368"/>
                  </a:lnTo>
                  <a:lnTo>
                    <a:pt x="73" y="371"/>
                  </a:lnTo>
                  <a:lnTo>
                    <a:pt x="67" y="373"/>
                  </a:lnTo>
                  <a:lnTo>
                    <a:pt x="62" y="373"/>
                  </a:lnTo>
                  <a:lnTo>
                    <a:pt x="55" y="371"/>
                  </a:lnTo>
                  <a:lnTo>
                    <a:pt x="49" y="370"/>
                  </a:lnTo>
                  <a:lnTo>
                    <a:pt x="42" y="365"/>
                  </a:lnTo>
                  <a:lnTo>
                    <a:pt x="36" y="360"/>
                  </a:lnTo>
                  <a:lnTo>
                    <a:pt x="21" y="339"/>
                  </a:lnTo>
                  <a:lnTo>
                    <a:pt x="10" y="313"/>
                  </a:lnTo>
                  <a:lnTo>
                    <a:pt x="1" y="280"/>
                  </a:lnTo>
                  <a:lnTo>
                    <a:pt x="0" y="246"/>
                  </a:lnTo>
                  <a:lnTo>
                    <a:pt x="1" y="212"/>
                  </a:lnTo>
                  <a:lnTo>
                    <a:pt x="10" y="181"/>
                  </a:lnTo>
                  <a:lnTo>
                    <a:pt x="21" y="155"/>
                  </a:lnTo>
                  <a:lnTo>
                    <a:pt x="36" y="134"/>
                  </a:lnTo>
                  <a:lnTo>
                    <a:pt x="42" y="129"/>
                  </a:lnTo>
                  <a:lnTo>
                    <a:pt x="49" y="124"/>
                  </a:lnTo>
                  <a:lnTo>
                    <a:pt x="55" y="122"/>
                  </a:lnTo>
                  <a:lnTo>
                    <a:pt x="62" y="121"/>
                  </a:lnTo>
                  <a:lnTo>
                    <a:pt x="67" y="121"/>
                  </a:lnTo>
                  <a:lnTo>
                    <a:pt x="73" y="124"/>
                  </a:lnTo>
                  <a:lnTo>
                    <a:pt x="80" y="127"/>
                  </a:lnTo>
                  <a:lnTo>
                    <a:pt x="86" y="132"/>
                  </a:lnTo>
                  <a:lnTo>
                    <a:pt x="94" y="140"/>
                  </a:lnTo>
                  <a:lnTo>
                    <a:pt x="101" y="147"/>
                  </a:lnTo>
                  <a:lnTo>
                    <a:pt x="109" y="152"/>
                  </a:lnTo>
                  <a:lnTo>
                    <a:pt x="119" y="157"/>
                  </a:lnTo>
                  <a:lnTo>
                    <a:pt x="127" y="160"/>
                  </a:lnTo>
                  <a:lnTo>
                    <a:pt x="135" y="163"/>
                  </a:lnTo>
                  <a:lnTo>
                    <a:pt x="145" y="165"/>
                  </a:lnTo>
                  <a:lnTo>
                    <a:pt x="154" y="165"/>
                  </a:lnTo>
                  <a:lnTo>
                    <a:pt x="163" y="165"/>
                  </a:lnTo>
                  <a:lnTo>
                    <a:pt x="171" y="163"/>
                  </a:lnTo>
                  <a:lnTo>
                    <a:pt x="179" y="160"/>
                  </a:lnTo>
                  <a:lnTo>
                    <a:pt x="187" y="157"/>
                  </a:lnTo>
                  <a:lnTo>
                    <a:pt x="195" y="153"/>
                  </a:lnTo>
                  <a:lnTo>
                    <a:pt x="203" y="148"/>
                  </a:lnTo>
                  <a:lnTo>
                    <a:pt x="210" y="142"/>
                  </a:lnTo>
                  <a:lnTo>
                    <a:pt x="218" y="135"/>
                  </a:lnTo>
                  <a:lnTo>
                    <a:pt x="224" y="127"/>
                  </a:lnTo>
                  <a:lnTo>
                    <a:pt x="224" y="0"/>
                  </a:lnTo>
                  <a:lnTo>
                    <a:pt x="350" y="0"/>
                  </a:lnTo>
                  <a:lnTo>
                    <a:pt x="353" y="5"/>
                  </a:lnTo>
                  <a:lnTo>
                    <a:pt x="356" y="10"/>
                  </a:lnTo>
                  <a:lnTo>
                    <a:pt x="358" y="15"/>
                  </a:lnTo>
                  <a:lnTo>
                    <a:pt x="358" y="21"/>
                  </a:lnTo>
                  <a:lnTo>
                    <a:pt x="356" y="31"/>
                  </a:lnTo>
                  <a:lnTo>
                    <a:pt x="351" y="39"/>
                  </a:lnTo>
                  <a:lnTo>
                    <a:pt x="347" y="46"/>
                  </a:lnTo>
                  <a:lnTo>
                    <a:pt x="340" y="52"/>
                  </a:lnTo>
                  <a:lnTo>
                    <a:pt x="338" y="56"/>
                  </a:lnTo>
                  <a:lnTo>
                    <a:pt x="327" y="69"/>
                  </a:lnTo>
                  <a:lnTo>
                    <a:pt x="321" y="83"/>
                  </a:lnTo>
                  <a:lnTo>
                    <a:pt x="316" y="98"/>
                  </a:lnTo>
                  <a:lnTo>
                    <a:pt x="314" y="113"/>
                  </a:lnTo>
                  <a:lnTo>
                    <a:pt x="316" y="129"/>
                  </a:lnTo>
                  <a:lnTo>
                    <a:pt x="321" y="145"/>
                  </a:lnTo>
                  <a:lnTo>
                    <a:pt x="330" y="161"/>
                  </a:lnTo>
                  <a:lnTo>
                    <a:pt x="342" y="176"/>
                  </a:lnTo>
                  <a:lnTo>
                    <a:pt x="348" y="183"/>
                  </a:lnTo>
                  <a:lnTo>
                    <a:pt x="356" y="189"/>
                  </a:lnTo>
                  <a:lnTo>
                    <a:pt x="364" y="194"/>
                  </a:lnTo>
                  <a:lnTo>
                    <a:pt x="374" y="199"/>
                  </a:lnTo>
                  <a:lnTo>
                    <a:pt x="384" y="204"/>
                  </a:lnTo>
                  <a:lnTo>
                    <a:pt x="394" y="209"/>
                  </a:lnTo>
                  <a:lnTo>
                    <a:pt x="404" y="212"/>
                  </a:lnTo>
                  <a:lnTo>
                    <a:pt x="413" y="215"/>
                  </a:lnTo>
                  <a:lnTo>
                    <a:pt x="402" y="220"/>
                  </a:lnTo>
                  <a:lnTo>
                    <a:pt x="392" y="228"/>
                  </a:lnTo>
                  <a:lnTo>
                    <a:pt x="384" y="236"/>
                  </a:lnTo>
                  <a:lnTo>
                    <a:pt x="376" y="246"/>
                  </a:lnTo>
                  <a:lnTo>
                    <a:pt x="369" y="256"/>
                  </a:lnTo>
                  <a:lnTo>
                    <a:pt x="364" y="267"/>
                  </a:lnTo>
                  <a:lnTo>
                    <a:pt x="363" y="279"/>
                  </a:lnTo>
                  <a:lnTo>
                    <a:pt x="361" y="292"/>
                  </a:lnTo>
                  <a:lnTo>
                    <a:pt x="363" y="308"/>
                  </a:lnTo>
                  <a:lnTo>
                    <a:pt x="368" y="323"/>
                  </a:lnTo>
                  <a:lnTo>
                    <a:pt x="374" y="337"/>
                  </a:lnTo>
                  <a:lnTo>
                    <a:pt x="384" y="349"/>
                  </a:lnTo>
                  <a:lnTo>
                    <a:pt x="391" y="355"/>
                  </a:lnTo>
                  <a:lnTo>
                    <a:pt x="397" y="360"/>
                  </a:lnTo>
                  <a:lnTo>
                    <a:pt x="404" y="363"/>
                  </a:lnTo>
                  <a:lnTo>
                    <a:pt x="412" y="367"/>
                  </a:lnTo>
                  <a:lnTo>
                    <a:pt x="420" y="370"/>
                  </a:lnTo>
                  <a:lnTo>
                    <a:pt x="428" y="371"/>
                  </a:lnTo>
                  <a:lnTo>
                    <a:pt x="436" y="373"/>
                  </a:lnTo>
                  <a:lnTo>
                    <a:pt x="444" y="373"/>
                  </a:lnTo>
                  <a:lnTo>
                    <a:pt x="452" y="373"/>
                  </a:lnTo>
                  <a:lnTo>
                    <a:pt x="461" y="371"/>
                  </a:lnTo>
                  <a:lnTo>
                    <a:pt x="469" y="370"/>
                  </a:lnTo>
                  <a:lnTo>
                    <a:pt x="477" y="367"/>
                  </a:lnTo>
                  <a:lnTo>
                    <a:pt x="485" y="363"/>
                  </a:lnTo>
                  <a:lnTo>
                    <a:pt x="491" y="360"/>
                  </a:lnTo>
                  <a:lnTo>
                    <a:pt x="498" y="355"/>
                  </a:lnTo>
                  <a:lnTo>
                    <a:pt x="504" y="349"/>
                  </a:lnTo>
                  <a:lnTo>
                    <a:pt x="514" y="337"/>
                  </a:lnTo>
                  <a:lnTo>
                    <a:pt x="522" y="323"/>
                  </a:lnTo>
                  <a:lnTo>
                    <a:pt x="527" y="308"/>
                  </a:lnTo>
                  <a:lnTo>
                    <a:pt x="529" y="292"/>
                  </a:lnTo>
                  <a:lnTo>
                    <a:pt x="527" y="275"/>
                  </a:lnTo>
                  <a:lnTo>
                    <a:pt x="522" y="261"/>
                  </a:lnTo>
                  <a:lnTo>
                    <a:pt x="514" y="246"/>
                  </a:lnTo>
                  <a:lnTo>
                    <a:pt x="504" y="235"/>
                  </a:lnTo>
                  <a:lnTo>
                    <a:pt x="503" y="233"/>
                  </a:lnTo>
                  <a:lnTo>
                    <a:pt x="500" y="230"/>
                  </a:lnTo>
                  <a:lnTo>
                    <a:pt x="498" y="228"/>
                  </a:lnTo>
                  <a:lnTo>
                    <a:pt x="495" y="227"/>
                  </a:lnTo>
                  <a:lnTo>
                    <a:pt x="516" y="225"/>
                  </a:lnTo>
                  <a:lnTo>
                    <a:pt x="537" y="222"/>
                  </a:lnTo>
                  <a:lnTo>
                    <a:pt x="558" y="218"/>
                  </a:lnTo>
                  <a:lnTo>
                    <a:pt x="576" y="212"/>
                  </a:lnTo>
                  <a:lnTo>
                    <a:pt x="594" y="205"/>
                  </a:lnTo>
                  <a:lnTo>
                    <a:pt x="610" y="197"/>
                  </a:lnTo>
                  <a:lnTo>
                    <a:pt x="625" y="187"/>
                  </a:lnTo>
                  <a:lnTo>
                    <a:pt x="638" y="176"/>
                  </a:lnTo>
                  <a:lnTo>
                    <a:pt x="651" y="161"/>
                  </a:lnTo>
                  <a:lnTo>
                    <a:pt x="659" y="145"/>
                  </a:lnTo>
                  <a:lnTo>
                    <a:pt x="664" y="129"/>
                  </a:lnTo>
                  <a:lnTo>
                    <a:pt x="666" y="113"/>
                  </a:lnTo>
                  <a:lnTo>
                    <a:pt x="664" y="98"/>
                  </a:lnTo>
                  <a:lnTo>
                    <a:pt x="661" y="83"/>
                  </a:lnTo>
                  <a:lnTo>
                    <a:pt x="653" y="69"/>
                  </a:lnTo>
                  <a:lnTo>
                    <a:pt x="643" y="56"/>
                  </a:lnTo>
                  <a:lnTo>
                    <a:pt x="641" y="54"/>
                  </a:lnTo>
                  <a:lnTo>
                    <a:pt x="635" y="47"/>
                  </a:lnTo>
                  <a:lnTo>
                    <a:pt x="628" y="39"/>
                  </a:lnTo>
                  <a:lnTo>
                    <a:pt x="623" y="31"/>
                  </a:lnTo>
                  <a:lnTo>
                    <a:pt x="622" y="21"/>
                  </a:lnTo>
                  <a:lnTo>
                    <a:pt x="622" y="16"/>
                  </a:lnTo>
                  <a:lnTo>
                    <a:pt x="623" y="12"/>
                  </a:lnTo>
                  <a:lnTo>
                    <a:pt x="627" y="7"/>
                  </a:lnTo>
                  <a:lnTo>
                    <a:pt x="630" y="0"/>
                  </a:lnTo>
                  <a:lnTo>
                    <a:pt x="755" y="0"/>
                  </a:lnTo>
                  <a:lnTo>
                    <a:pt x="755" y="5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Freeform 21"/>
            <p:cNvSpPr>
              <a:spLocks/>
            </p:cNvSpPr>
            <p:nvPr/>
          </p:nvSpPr>
          <p:spPr bwMode="auto">
            <a:xfrm>
              <a:off x="8002165" y="1860549"/>
              <a:ext cx="57150" cy="60325"/>
            </a:xfrm>
            <a:custGeom>
              <a:avLst/>
              <a:gdLst>
                <a:gd name="T0" fmla="*/ 18 w 36"/>
                <a:gd name="T1" fmla="*/ 0 h 38"/>
                <a:gd name="T2" fmla="*/ 24 w 36"/>
                <a:gd name="T3" fmla="*/ 2 h 38"/>
                <a:gd name="T4" fmla="*/ 31 w 36"/>
                <a:gd name="T5" fmla="*/ 5 h 38"/>
                <a:gd name="T6" fmla="*/ 34 w 36"/>
                <a:gd name="T7" fmla="*/ 12 h 38"/>
                <a:gd name="T8" fmla="*/ 36 w 36"/>
                <a:gd name="T9" fmla="*/ 20 h 38"/>
                <a:gd name="T10" fmla="*/ 34 w 36"/>
                <a:gd name="T11" fmla="*/ 26 h 38"/>
                <a:gd name="T12" fmla="*/ 31 w 36"/>
                <a:gd name="T13" fmla="*/ 33 h 38"/>
                <a:gd name="T14" fmla="*/ 24 w 36"/>
                <a:gd name="T15" fmla="*/ 36 h 38"/>
                <a:gd name="T16" fmla="*/ 18 w 36"/>
                <a:gd name="T17" fmla="*/ 38 h 38"/>
                <a:gd name="T18" fmla="*/ 11 w 36"/>
                <a:gd name="T19" fmla="*/ 36 h 38"/>
                <a:gd name="T20" fmla="*/ 5 w 36"/>
                <a:gd name="T21" fmla="*/ 33 h 38"/>
                <a:gd name="T22" fmla="*/ 2 w 36"/>
                <a:gd name="T23" fmla="*/ 26 h 38"/>
                <a:gd name="T24" fmla="*/ 0 w 36"/>
                <a:gd name="T25" fmla="*/ 20 h 38"/>
                <a:gd name="T26" fmla="*/ 2 w 36"/>
                <a:gd name="T27" fmla="*/ 12 h 38"/>
                <a:gd name="T28" fmla="*/ 5 w 36"/>
                <a:gd name="T29" fmla="*/ 5 h 38"/>
                <a:gd name="T30" fmla="*/ 11 w 36"/>
                <a:gd name="T31" fmla="*/ 2 h 38"/>
                <a:gd name="T32" fmla="*/ 18 w 3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8">
                  <a:moveTo>
                    <a:pt x="18" y="0"/>
                  </a:moveTo>
                  <a:lnTo>
                    <a:pt x="24" y="2"/>
                  </a:lnTo>
                  <a:lnTo>
                    <a:pt x="31" y="5"/>
                  </a:lnTo>
                  <a:lnTo>
                    <a:pt x="34" y="12"/>
                  </a:lnTo>
                  <a:lnTo>
                    <a:pt x="36" y="20"/>
                  </a:lnTo>
                  <a:lnTo>
                    <a:pt x="34" y="26"/>
                  </a:lnTo>
                  <a:lnTo>
                    <a:pt x="31" y="33"/>
                  </a:lnTo>
                  <a:lnTo>
                    <a:pt x="24" y="36"/>
                  </a:lnTo>
                  <a:lnTo>
                    <a:pt x="18" y="38"/>
                  </a:lnTo>
                  <a:lnTo>
                    <a:pt x="11" y="36"/>
                  </a:lnTo>
                  <a:lnTo>
                    <a:pt x="5" y="33"/>
                  </a:lnTo>
                  <a:lnTo>
                    <a:pt x="2" y="26"/>
                  </a:lnTo>
                  <a:lnTo>
                    <a:pt x="0" y="20"/>
                  </a:lnTo>
                  <a:lnTo>
                    <a:pt x="2" y="12"/>
                  </a:lnTo>
                  <a:lnTo>
                    <a:pt x="5" y="5"/>
                  </a:lnTo>
                  <a:lnTo>
                    <a:pt x="11" y="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9" name="Freeform 22"/>
            <p:cNvSpPr>
              <a:spLocks/>
            </p:cNvSpPr>
            <p:nvPr/>
          </p:nvSpPr>
          <p:spPr bwMode="auto">
            <a:xfrm>
              <a:off x="8200603" y="1858962"/>
              <a:ext cx="60325" cy="57150"/>
            </a:xfrm>
            <a:custGeom>
              <a:avLst/>
              <a:gdLst>
                <a:gd name="T0" fmla="*/ 18 w 38"/>
                <a:gd name="T1" fmla="*/ 0 h 36"/>
                <a:gd name="T2" fmla="*/ 25 w 38"/>
                <a:gd name="T3" fmla="*/ 1 h 36"/>
                <a:gd name="T4" fmla="*/ 31 w 38"/>
                <a:gd name="T5" fmla="*/ 5 h 36"/>
                <a:gd name="T6" fmla="*/ 36 w 38"/>
                <a:gd name="T7" fmla="*/ 11 h 36"/>
                <a:gd name="T8" fmla="*/ 38 w 38"/>
                <a:gd name="T9" fmla="*/ 18 h 36"/>
                <a:gd name="T10" fmla="*/ 36 w 38"/>
                <a:gd name="T11" fmla="*/ 24 h 36"/>
                <a:gd name="T12" fmla="*/ 31 w 38"/>
                <a:gd name="T13" fmla="*/ 31 h 36"/>
                <a:gd name="T14" fmla="*/ 25 w 38"/>
                <a:gd name="T15" fmla="*/ 34 h 36"/>
                <a:gd name="T16" fmla="*/ 18 w 38"/>
                <a:gd name="T17" fmla="*/ 36 h 36"/>
                <a:gd name="T18" fmla="*/ 12 w 38"/>
                <a:gd name="T19" fmla="*/ 34 h 36"/>
                <a:gd name="T20" fmla="*/ 5 w 38"/>
                <a:gd name="T21" fmla="*/ 31 h 36"/>
                <a:gd name="T22" fmla="*/ 2 w 38"/>
                <a:gd name="T23" fmla="*/ 24 h 36"/>
                <a:gd name="T24" fmla="*/ 0 w 38"/>
                <a:gd name="T25" fmla="*/ 18 h 36"/>
                <a:gd name="T26" fmla="*/ 2 w 38"/>
                <a:gd name="T27" fmla="*/ 11 h 36"/>
                <a:gd name="T28" fmla="*/ 5 w 38"/>
                <a:gd name="T29" fmla="*/ 5 h 36"/>
                <a:gd name="T30" fmla="*/ 12 w 38"/>
                <a:gd name="T31" fmla="*/ 1 h 36"/>
                <a:gd name="T32" fmla="*/ 18 w 3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6">
                  <a:moveTo>
                    <a:pt x="18" y="0"/>
                  </a:moveTo>
                  <a:lnTo>
                    <a:pt x="25" y="1"/>
                  </a:lnTo>
                  <a:lnTo>
                    <a:pt x="31" y="5"/>
                  </a:lnTo>
                  <a:lnTo>
                    <a:pt x="36" y="11"/>
                  </a:lnTo>
                  <a:lnTo>
                    <a:pt x="38" y="18"/>
                  </a:lnTo>
                  <a:lnTo>
                    <a:pt x="36" y="24"/>
                  </a:lnTo>
                  <a:lnTo>
                    <a:pt x="31" y="31"/>
                  </a:lnTo>
                  <a:lnTo>
                    <a:pt x="25" y="34"/>
                  </a:lnTo>
                  <a:lnTo>
                    <a:pt x="18" y="36"/>
                  </a:lnTo>
                  <a:lnTo>
                    <a:pt x="12" y="34"/>
                  </a:lnTo>
                  <a:lnTo>
                    <a:pt x="5" y="31"/>
                  </a:lnTo>
                  <a:lnTo>
                    <a:pt x="2" y="24"/>
                  </a:lnTo>
                  <a:lnTo>
                    <a:pt x="0" y="18"/>
                  </a:lnTo>
                  <a:lnTo>
                    <a:pt x="2" y="11"/>
                  </a:lnTo>
                  <a:lnTo>
                    <a:pt x="5" y="5"/>
                  </a:lnTo>
                  <a:lnTo>
                    <a:pt x="12"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23"/>
            <p:cNvSpPr>
              <a:spLocks/>
            </p:cNvSpPr>
            <p:nvPr/>
          </p:nvSpPr>
          <p:spPr bwMode="auto">
            <a:xfrm>
              <a:off x="7937078" y="2044699"/>
              <a:ext cx="452437" cy="123825"/>
            </a:xfrm>
            <a:custGeom>
              <a:avLst/>
              <a:gdLst>
                <a:gd name="T0" fmla="*/ 101 w 285"/>
                <a:gd name="T1" fmla="*/ 75 h 78"/>
                <a:gd name="T2" fmla="*/ 75 w 285"/>
                <a:gd name="T3" fmla="*/ 70 h 78"/>
                <a:gd name="T4" fmla="*/ 51 w 285"/>
                <a:gd name="T5" fmla="*/ 65 h 78"/>
                <a:gd name="T6" fmla="*/ 28 w 285"/>
                <a:gd name="T7" fmla="*/ 57 h 78"/>
                <a:gd name="T8" fmla="*/ 17 w 285"/>
                <a:gd name="T9" fmla="*/ 52 h 78"/>
                <a:gd name="T10" fmla="*/ 4 w 285"/>
                <a:gd name="T11" fmla="*/ 41 h 78"/>
                <a:gd name="T12" fmla="*/ 0 w 285"/>
                <a:gd name="T13" fmla="*/ 24 h 78"/>
                <a:gd name="T14" fmla="*/ 10 w 285"/>
                <a:gd name="T15" fmla="*/ 7 h 78"/>
                <a:gd name="T16" fmla="*/ 31 w 285"/>
                <a:gd name="T17" fmla="*/ 0 h 78"/>
                <a:gd name="T18" fmla="*/ 34 w 285"/>
                <a:gd name="T19" fmla="*/ 0 h 78"/>
                <a:gd name="T20" fmla="*/ 38 w 285"/>
                <a:gd name="T21" fmla="*/ 2 h 78"/>
                <a:gd name="T22" fmla="*/ 57 w 285"/>
                <a:gd name="T23" fmla="*/ 8 h 78"/>
                <a:gd name="T24" fmla="*/ 78 w 285"/>
                <a:gd name="T25" fmla="*/ 15 h 78"/>
                <a:gd name="T26" fmla="*/ 100 w 285"/>
                <a:gd name="T27" fmla="*/ 20 h 78"/>
                <a:gd name="T28" fmla="*/ 124 w 285"/>
                <a:gd name="T29" fmla="*/ 23 h 78"/>
                <a:gd name="T30" fmla="*/ 144 w 285"/>
                <a:gd name="T31" fmla="*/ 24 h 78"/>
                <a:gd name="T32" fmla="*/ 163 w 285"/>
                <a:gd name="T33" fmla="*/ 24 h 78"/>
                <a:gd name="T34" fmla="*/ 186 w 285"/>
                <a:gd name="T35" fmla="*/ 21 h 78"/>
                <a:gd name="T36" fmla="*/ 209 w 285"/>
                <a:gd name="T37" fmla="*/ 16 h 78"/>
                <a:gd name="T38" fmla="*/ 228 w 285"/>
                <a:gd name="T39" fmla="*/ 11 h 78"/>
                <a:gd name="T40" fmla="*/ 248 w 285"/>
                <a:gd name="T41" fmla="*/ 5 h 78"/>
                <a:gd name="T42" fmla="*/ 253 w 285"/>
                <a:gd name="T43" fmla="*/ 3 h 78"/>
                <a:gd name="T44" fmla="*/ 256 w 285"/>
                <a:gd name="T45" fmla="*/ 3 h 78"/>
                <a:gd name="T46" fmla="*/ 275 w 285"/>
                <a:gd name="T47" fmla="*/ 10 h 78"/>
                <a:gd name="T48" fmla="*/ 285 w 285"/>
                <a:gd name="T49" fmla="*/ 29 h 78"/>
                <a:gd name="T50" fmla="*/ 280 w 285"/>
                <a:gd name="T51" fmla="*/ 46 h 78"/>
                <a:gd name="T52" fmla="*/ 267 w 285"/>
                <a:gd name="T53" fmla="*/ 57 h 78"/>
                <a:gd name="T54" fmla="*/ 256 w 285"/>
                <a:gd name="T55" fmla="*/ 60 h 78"/>
                <a:gd name="T56" fmla="*/ 235 w 285"/>
                <a:gd name="T57" fmla="*/ 68 h 78"/>
                <a:gd name="T58" fmla="*/ 210 w 285"/>
                <a:gd name="T59" fmla="*/ 73 h 78"/>
                <a:gd name="T60" fmla="*/ 184 w 285"/>
                <a:gd name="T61" fmla="*/ 77 h 78"/>
                <a:gd name="T62" fmla="*/ 165 w 285"/>
                <a:gd name="T63" fmla="*/ 78 h 78"/>
                <a:gd name="T64" fmla="*/ 150 w 285"/>
                <a:gd name="T65" fmla="*/ 78 h 78"/>
                <a:gd name="T66" fmla="*/ 135 w 285"/>
                <a:gd name="T67" fmla="*/ 78 h 78"/>
                <a:gd name="T68" fmla="*/ 121 w 285"/>
                <a:gd name="T6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78">
                  <a:moveTo>
                    <a:pt x="114" y="77"/>
                  </a:moveTo>
                  <a:lnTo>
                    <a:pt x="101" y="75"/>
                  </a:lnTo>
                  <a:lnTo>
                    <a:pt x="88" y="73"/>
                  </a:lnTo>
                  <a:lnTo>
                    <a:pt x="75" y="70"/>
                  </a:lnTo>
                  <a:lnTo>
                    <a:pt x="62" y="68"/>
                  </a:lnTo>
                  <a:lnTo>
                    <a:pt x="51" y="65"/>
                  </a:lnTo>
                  <a:lnTo>
                    <a:pt x="39" y="60"/>
                  </a:lnTo>
                  <a:lnTo>
                    <a:pt x="28" y="57"/>
                  </a:lnTo>
                  <a:lnTo>
                    <a:pt x="18" y="52"/>
                  </a:lnTo>
                  <a:lnTo>
                    <a:pt x="17" y="52"/>
                  </a:lnTo>
                  <a:lnTo>
                    <a:pt x="10" y="47"/>
                  </a:lnTo>
                  <a:lnTo>
                    <a:pt x="4" y="41"/>
                  </a:lnTo>
                  <a:lnTo>
                    <a:pt x="0" y="33"/>
                  </a:lnTo>
                  <a:lnTo>
                    <a:pt x="0" y="24"/>
                  </a:lnTo>
                  <a:lnTo>
                    <a:pt x="4" y="15"/>
                  </a:lnTo>
                  <a:lnTo>
                    <a:pt x="10" y="7"/>
                  </a:lnTo>
                  <a:lnTo>
                    <a:pt x="20" y="2"/>
                  </a:lnTo>
                  <a:lnTo>
                    <a:pt x="31" y="0"/>
                  </a:lnTo>
                  <a:lnTo>
                    <a:pt x="33" y="0"/>
                  </a:lnTo>
                  <a:lnTo>
                    <a:pt x="34" y="0"/>
                  </a:lnTo>
                  <a:lnTo>
                    <a:pt x="36" y="0"/>
                  </a:lnTo>
                  <a:lnTo>
                    <a:pt x="38" y="2"/>
                  </a:lnTo>
                  <a:lnTo>
                    <a:pt x="48" y="5"/>
                  </a:lnTo>
                  <a:lnTo>
                    <a:pt x="57" y="8"/>
                  </a:lnTo>
                  <a:lnTo>
                    <a:pt x="67" y="11"/>
                  </a:lnTo>
                  <a:lnTo>
                    <a:pt x="78" y="15"/>
                  </a:lnTo>
                  <a:lnTo>
                    <a:pt x="88" y="18"/>
                  </a:lnTo>
                  <a:lnTo>
                    <a:pt x="100" y="20"/>
                  </a:lnTo>
                  <a:lnTo>
                    <a:pt x="113" y="21"/>
                  </a:lnTo>
                  <a:lnTo>
                    <a:pt x="124" y="23"/>
                  </a:lnTo>
                  <a:lnTo>
                    <a:pt x="134" y="24"/>
                  </a:lnTo>
                  <a:lnTo>
                    <a:pt x="144" y="24"/>
                  </a:lnTo>
                  <a:lnTo>
                    <a:pt x="153" y="24"/>
                  </a:lnTo>
                  <a:lnTo>
                    <a:pt x="163" y="24"/>
                  </a:lnTo>
                  <a:lnTo>
                    <a:pt x="174" y="23"/>
                  </a:lnTo>
                  <a:lnTo>
                    <a:pt x="186" y="21"/>
                  </a:lnTo>
                  <a:lnTo>
                    <a:pt x="197" y="20"/>
                  </a:lnTo>
                  <a:lnTo>
                    <a:pt x="209" y="16"/>
                  </a:lnTo>
                  <a:lnTo>
                    <a:pt x="218" y="15"/>
                  </a:lnTo>
                  <a:lnTo>
                    <a:pt x="228" y="11"/>
                  </a:lnTo>
                  <a:lnTo>
                    <a:pt x="238" y="8"/>
                  </a:lnTo>
                  <a:lnTo>
                    <a:pt x="248" y="5"/>
                  </a:lnTo>
                  <a:lnTo>
                    <a:pt x="249" y="3"/>
                  </a:lnTo>
                  <a:lnTo>
                    <a:pt x="253" y="3"/>
                  </a:lnTo>
                  <a:lnTo>
                    <a:pt x="254" y="3"/>
                  </a:lnTo>
                  <a:lnTo>
                    <a:pt x="256" y="3"/>
                  </a:lnTo>
                  <a:lnTo>
                    <a:pt x="266" y="5"/>
                  </a:lnTo>
                  <a:lnTo>
                    <a:pt x="275" y="10"/>
                  </a:lnTo>
                  <a:lnTo>
                    <a:pt x="282" y="18"/>
                  </a:lnTo>
                  <a:lnTo>
                    <a:pt x="285" y="29"/>
                  </a:lnTo>
                  <a:lnTo>
                    <a:pt x="284" y="37"/>
                  </a:lnTo>
                  <a:lnTo>
                    <a:pt x="280" y="46"/>
                  </a:lnTo>
                  <a:lnTo>
                    <a:pt x="275" y="52"/>
                  </a:lnTo>
                  <a:lnTo>
                    <a:pt x="267" y="57"/>
                  </a:lnTo>
                  <a:lnTo>
                    <a:pt x="267" y="57"/>
                  </a:lnTo>
                  <a:lnTo>
                    <a:pt x="256" y="60"/>
                  </a:lnTo>
                  <a:lnTo>
                    <a:pt x="246" y="65"/>
                  </a:lnTo>
                  <a:lnTo>
                    <a:pt x="235" y="68"/>
                  </a:lnTo>
                  <a:lnTo>
                    <a:pt x="222" y="70"/>
                  </a:lnTo>
                  <a:lnTo>
                    <a:pt x="210" y="73"/>
                  </a:lnTo>
                  <a:lnTo>
                    <a:pt x="197" y="75"/>
                  </a:lnTo>
                  <a:lnTo>
                    <a:pt x="184" y="77"/>
                  </a:lnTo>
                  <a:lnTo>
                    <a:pt x="171" y="78"/>
                  </a:lnTo>
                  <a:lnTo>
                    <a:pt x="165" y="78"/>
                  </a:lnTo>
                  <a:lnTo>
                    <a:pt x="157" y="78"/>
                  </a:lnTo>
                  <a:lnTo>
                    <a:pt x="150" y="78"/>
                  </a:lnTo>
                  <a:lnTo>
                    <a:pt x="142" y="78"/>
                  </a:lnTo>
                  <a:lnTo>
                    <a:pt x="135" y="78"/>
                  </a:lnTo>
                  <a:lnTo>
                    <a:pt x="127" y="78"/>
                  </a:lnTo>
                  <a:lnTo>
                    <a:pt x="121" y="77"/>
                  </a:lnTo>
                  <a:lnTo>
                    <a:pt x="114"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25"/>
            <p:cNvSpPr>
              <a:spLocks/>
            </p:cNvSpPr>
            <p:nvPr/>
          </p:nvSpPr>
          <p:spPr bwMode="auto">
            <a:xfrm>
              <a:off x="7591003" y="1031874"/>
              <a:ext cx="57150" cy="223837"/>
            </a:xfrm>
            <a:custGeom>
              <a:avLst/>
              <a:gdLst>
                <a:gd name="T0" fmla="*/ 31 w 36"/>
                <a:gd name="T1" fmla="*/ 127 h 141"/>
                <a:gd name="T2" fmla="*/ 36 w 36"/>
                <a:gd name="T3" fmla="*/ 14 h 141"/>
                <a:gd name="T4" fmla="*/ 36 w 36"/>
                <a:gd name="T5" fmla="*/ 14 h 141"/>
                <a:gd name="T6" fmla="*/ 34 w 36"/>
                <a:gd name="T7" fmla="*/ 8 h 141"/>
                <a:gd name="T8" fmla="*/ 31 w 36"/>
                <a:gd name="T9" fmla="*/ 5 h 141"/>
                <a:gd name="T10" fmla="*/ 26 w 36"/>
                <a:gd name="T11" fmla="*/ 1 h 141"/>
                <a:gd name="T12" fmla="*/ 20 w 36"/>
                <a:gd name="T13" fmla="*/ 0 h 141"/>
                <a:gd name="T14" fmla="*/ 13 w 36"/>
                <a:gd name="T15" fmla="*/ 0 h 141"/>
                <a:gd name="T16" fmla="*/ 10 w 36"/>
                <a:gd name="T17" fmla="*/ 3 h 141"/>
                <a:gd name="T18" fmla="*/ 5 w 36"/>
                <a:gd name="T19" fmla="*/ 8 h 141"/>
                <a:gd name="T20" fmla="*/ 3 w 36"/>
                <a:gd name="T21" fmla="*/ 14 h 141"/>
                <a:gd name="T22" fmla="*/ 3 w 36"/>
                <a:gd name="T23" fmla="*/ 14 h 141"/>
                <a:gd name="T24" fmla="*/ 0 w 36"/>
                <a:gd name="T25" fmla="*/ 125 h 141"/>
                <a:gd name="T26" fmla="*/ 0 w 36"/>
                <a:gd name="T27" fmla="*/ 125 h 141"/>
                <a:gd name="T28" fmla="*/ 2 w 36"/>
                <a:gd name="T29" fmla="*/ 132 h 141"/>
                <a:gd name="T30" fmla="*/ 5 w 36"/>
                <a:gd name="T31" fmla="*/ 136 h 141"/>
                <a:gd name="T32" fmla="*/ 10 w 36"/>
                <a:gd name="T33" fmla="*/ 140 h 141"/>
                <a:gd name="T34" fmla="*/ 16 w 36"/>
                <a:gd name="T35" fmla="*/ 141 h 141"/>
                <a:gd name="T36" fmla="*/ 23 w 36"/>
                <a:gd name="T37" fmla="*/ 140 h 141"/>
                <a:gd name="T38" fmla="*/ 26 w 36"/>
                <a:gd name="T39" fmla="*/ 136 h 141"/>
                <a:gd name="T40" fmla="*/ 29 w 36"/>
                <a:gd name="T41" fmla="*/ 133 h 141"/>
                <a:gd name="T42" fmla="*/ 31 w 36"/>
                <a:gd name="T43" fmla="*/ 127 h 141"/>
                <a:gd name="T44" fmla="*/ 31 w 36"/>
                <a:gd name="T45" fmla="*/ 12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41">
                  <a:moveTo>
                    <a:pt x="31" y="127"/>
                  </a:moveTo>
                  <a:lnTo>
                    <a:pt x="36" y="14"/>
                  </a:lnTo>
                  <a:lnTo>
                    <a:pt x="36" y="14"/>
                  </a:lnTo>
                  <a:lnTo>
                    <a:pt x="34" y="8"/>
                  </a:lnTo>
                  <a:lnTo>
                    <a:pt x="31" y="5"/>
                  </a:lnTo>
                  <a:lnTo>
                    <a:pt x="26" y="1"/>
                  </a:lnTo>
                  <a:lnTo>
                    <a:pt x="20" y="0"/>
                  </a:lnTo>
                  <a:lnTo>
                    <a:pt x="13" y="0"/>
                  </a:lnTo>
                  <a:lnTo>
                    <a:pt x="10" y="3"/>
                  </a:lnTo>
                  <a:lnTo>
                    <a:pt x="5" y="8"/>
                  </a:lnTo>
                  <a:lnTo>
                    <a:pt x="3" y="14"/>
                  </a:lnTo>
                  <a:lnTo>
                    <a:pt x="3" y="14"/>
                  </a:lnTo>
                  <a:lnTo>
                    <a:pt x="0" y="125"/>
                  </a:lnTo>
                  <a:lnTo>
                    <a:pt x="0" y="125"/>
                  </a:lnTo>
                  <a:lnTo>
                    <a:pt x="2" y="132"/>
                  </a:lnTo>
                  <a:lnTo>
                    <a:pt x="5" y="136"/>
                  </a:lnTo>
                  <a:lnTo>
                    <a:pt x="10" y="140"/>
                  </a:lnTo>
                  <a:lnTo>
                    <a:pt x="16" y="141"/>
                  </a:lnTo>
                  <a:lnTo>
                    <a:pt x="23" y="140"/>
                  </a:lnTo>
                  <a:lnTo>
                    <a:pt x="26" y="136"/>
                  </a:lnTo>
                  <a:lnTo>
                    <a:pt x="29" y="133"/>
                  </a:lnTo>
                  <a:lnTo>
                    <a:pt x="31" y="127"/>
                  </a:lnTo>
                  <a:lnTo>
                    <a:pt x="31"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26"/>
            <p:cNvSpPr>
              <a:spLocks/>
            </p:cNvSpPr>
            <p:nvPr/>
          </p:nvSpPr>
          <p:spPr bwMode="auto">
            <a:xfrm>
              <a:off x="7684665" y="1139824"/>
              <a:ext cx="139700" cy="193675"/>
            </a:xfrm>
            <a:custGeom>
              <a:avLst/>
              <a:gdLst>
                <a:gd name="T0" fmla="*/ 29 w 88"/>
                <a:gd name="T1" fmla="*/ 116 h 122"/>
                <a:gd name="T2" fmla="*/ 84 w 88"/>
                <a:gd name="T3" fmla="*/ 25 h 122"/>
                <a:gd name="T4" fmla="*/ 84 w 88"/>
                <a:gd name="T5" fmla="*/ 25 h 122"/>
                <a:gd name="T6" fmla="*/ 88 w 88"/>
                <a:gd name="T7" fmla="*/ 18 h 122"/>
                <a:gd name="T8" fmla="*/ 88 w 88"/>
                <a:gd name="T9" fmla="*/ 11 h 122"/>
                <a:gd name="T10" fmla="*/ 84 w 88"/>
                <a:gd name="T11" fmla="*/ 7 h 122"/>
                <a:gd name="T12" fmla="*/ 80 w 88"/>
                <a:gd name="T13" fmla="*/ 3 h 122"/>
                <a:gd name="T14" fmla="*/ 75 w 88"/>
                <a:gd name="T15" fmla="*/ 0 h 122"/>
                <a:gd name="T16" fmla="*/ 68 w 88"/>
                <a:gd name="T17" fmla="*/ 0 h 122"/>
                <a:gd name="T18" fmla="*/ 63 w 88"/>
                <a:gd name="T19" fmla="*/ 3 h 122"/>
                <a:gd name="T20" fmla="*/ 58 w 88"/>
                <a:gd name="T21" fmla="*/ 8 h 122"/>
                <a:gd name="T22" fmla="*/ 58 w 88"/>
                <a:gd name="T23" fmla="*/ 8 h 122"/>
                <a:gd name="T24" fmla="*/ 1 w 88"/>
                <a:gd name="T25" fmla="*/ 98 h 122"/>
                <a:gd name="T26" fmla="*/ 1 w 88"/>
                <a:gd name="T27" fmla="*/ 98 h 122"/>
                <a:gd name="T28" fmla="*/ 0 w 88"/>
                <a:gd name="T29" fmla="*/ 104 h 122"/>
                <a:gd name="T30" fmla="*/ 0 w 88"/>
                <a:gd name="T31" fmla="*/ 111 h 122"/>
                <a:gd name="T32" fmla="*/ 1 w 88"/>
                <a:gd name="T33" fmla="*/ 116 h 122"/>
                <a:gd name="T34" fmla="*/ 6 w 88"/>
                <a:gd name="T35" fmla="*/ 121 h 122"/>
                <a:gd name="T36" fmla="*/ 13 w 88"/>
                <a:gd name="T37" fmla="*/ 122 h 122"/>
                <a:gd name="T38" fmla="*/ 19 w 88"/>
                <a:gd name="T39" fmla="*/ 122 h 122"/>
                <a:gd name="T40" fmla="*/ 24 w 88"/>
                <a:gd name="T41" fmla="*/ 119 h 122"/>
                <a:gd name="T42" fmla="*/ 29 w 88"/>
                <a:gd name="T43" fmla="*/ 116 h 122"/>
                <a:gd name="T44" fmla="*/ 29 w 88"/>
                <a:gd name="T45"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22">
                  <a:moveTo>
                    <a:pt x="29" y="116"/>
                  </a:moveTo>
                  <a:lnTo>
                    <a:pt x="84" y="25"/>
                  </a:lnTo>
                  <a:lnTo>
                    <a:pt x="84" y="25"/>
                  </a:lnTo>
                  <a:lnTo>
                    <a:pt x="88" y="18"/>
                  </a:lnTo>
                  <a:lnTo>
                    <a:pt x="88" y="11"/>
                  </a:lnTo>
                  <a:lnTo>
                    <a:pt x="84" y="7"/>
                  </a:lnTo>
                  <a:lnTo>
                    <a:pt x="80" y="3"/>
                  </a:lnTo>
                  <a:lnTo>
                    <a:pt x="75" y="0"/>
                  </a:lnTo>
                  <a:lnTo>
                    <a:pt x="68" y="0"/>
                  </a:lnTo>
                  <a:lnTo>
                    <a:pt x="63" y="3"/>
                  </a:lnTo>
                  <a:lnTo>
                    <a:pt x="58" y="8"/>
                  </a:lnTo>
                  <a:lnTo>
                    <a:pt x="58" y="8"/>
                  </a:lnTo>
                  <a:lnTo>
                    <a:pt x="1" y="98"/>
                  </a:lnTo>
                  <a:lnTo>
                    <a:pt x="1" y="98"/>
                  </a:lnTo>
                  <a:lnTo>
                    <a:pt x="0" y="104"/>
                  </a:lnTo>
                  <a:lnTo>
                    <a:pt x="0" y="111"/>
                  </a:lnTo>
                  <a:lnTo>
                    <a:pt x="1" y="116"/>
                  </a:lnTo>
                  <a:lnTo>
                    <a:pt x="6" y="121"/>
                  </a:lnTo>
                  <a:lnTo>
                    <a:pt x="13" y="122"/>
                  </a:lnTo>
                  <a:lnTo>
                    <a:pt x="19" y="122"/>
                  </a:lnTo>
                  <a:lnTo>
                    <a:pt x="24" y="119"/>
                  </a:lnTo>
                  <a:lnTo>
                    <a:pt x="29" y="116"/>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3" name="Freeform 27"/>
            <p:cNvSpPr>
              <a:spLocks/>
            </p:cNvSpPr>
            <p:nvPr/>
          </p:nvSpPr>
          <p:spPr bwMode="auto">
            <a:xfrm>
              <a:off x="7421140" y="1085849"/>
              <a:ext cx="115887" cy="193675"/>
            </a:xfrm>
            <a:custGeom>
              <a:avLst/>
              <a:gdLst>
                <a:gd name="T0" fmla="*/ 71 w 73"/>
                <a:gd name="T1" fmla="*/ 99 h 122"/>
                <a:gd name="T2" fmla="*/ 29 w 73"/>
                <a:gd name="T3" fmla="*/ 8 h 122"/>
                <a:gd name="T4" fmla="*/ 29 w 73"/>
                <a:gd name="T5" fmla="*/ 8 h 122"/>
                <a:gd name="T6" fmla="*/ 26 w 73"/>
                <a:gd name="T7" fmla="*/ 3 h 122"/>
                <a:gd name="T8" fmla="*/ 21 w 73"/>
                <a:gd name="T9" fmla="*/ 2 h 122"/>
                <a:gd name="T10" fmla="*/ 14 w 73"/>
                <a:gd name="T11" fmla="*/ 0 h 122"/>
                <a:gd name="T12" fmla="*/ 10 w 73"/>
                <a:gd name="T13" fmla="*/ 2 h 122"/>
                <a:gd name="T14" fmla="*/ 5 w 73"/>
                <a:gd name="T15" fmla="*/ 5 h 122"/>
                <a:gd name="T16" fmla="*/ 1 w 73"/>
                <a:gd name="T17" fmla="*/ 10 h 122"/>
                <a:gd name="T18" fmla="*/ 0 w 73"/>
                <a:gd name="T19" fmla="*/ 16 h 122"/>
                <a:gd name="T20" fmla="*/ 1 w 73"/>
                <a:gd name="T21" fmla="*/ 21 h 122"/>
                <a:gd name="T22" fmla="*/ 1 w 73"/>
                <a:gd name="T23" fmla="*/ 21 h 122"/>
                <a:gd name="T24" fmla="*/ 44 w 73"/>
                <a:gd name="T25" fmla="*/ 112 h 122"/>
                <a:gd name="T26" fmla="*/ 44 w 73"/>
                <a:gd name="T27" fmla="*/ 112 h 122"/>
                <a:gd name="T28" fmla="*/ 47 w 73"/>
                <a:gd name="T29" fmla="*/ 117 h 122"/>
                <a:gd name="T30" fmla="*/ 52 w 73"/>
                <a:gd name="T31" fmla="*/ 120 h 122"/>
                <a:gd name="T32" fmla="*/ 57 w 73"/>
                <a:gd name="T33" fmla="*/ 122 h 122"/>
                <a:gd name="T34" fmla="*/ 63 w 73"/>
                <a:gd name="T35" fmla="*/ 120 h 122"/>
                <a:gd name="T36" fmla="*/ 68 w 73"/>
                <a:gd name="T37" fmla="*/ 116 h 122"/>
                <a:gd name="T38" fmla="*/ 71 w 73"/>
                <a:gd name="T39" fmla="*/ 111 h 122"/>
                <a:gd name="T40" fmla="*/ 73 w 73"/>
                <a:gd name="T41" fmla="*/ 106 h 122"/>
                <a:gd name="T42" fmla="*/ 71 w 73"/>
                <a:gd name="T43" fmla="*/ 99 h 122"/>
                <a:gd name="T44" fmla="*/ 71 w 73"/>
                <a:gd name="T45" fmla="*/ 9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122">
                  <a:moveTo>
                    <a:pt x="71" y="99"/>
                  </a:moveTo>
                  <a:lnTo>
                    <a:pt x="29" y="8"/>
                  </a:lnTo>
                  <a:lnTo>
                    <a:pt x="29" y="8"/>
                  </a:lnTo>
                  <a:lnTo>
                    <a:pt x="26" y="3"/>
                  </a:lnTo>
                  <a:lnTo>
                    <a:pt x="21" y="2"/>
                  </a:lnTo>
                  <a:lnTo>
                    <a:pt x="14" y="0"/>
                  </a:lnTo>
                  <a:lnTo>
                    <a:pt x="10" y="2"/>
                  </a:lnTo>
                  <a:lnTo>
                    <a:pt x="5" y="5"/>
                  </a:lnTo>
                  <a:lnTo>
                    <a:pt x="1" y="10"/>
                  </a:lnTo>
                  <a:lnTo>
                    <a:pt x="0" y="16"/>
                  </a:lnTo>
                  <a:lnTo>
                    <a:pt x="1" y="21"/>
                  </a:lnTo>
                  <a:lnTo>
                    <a:pt x="1" y="21"/>
                  </a:lnTo>
                  <a:lnTo>
                    <a:pt x="44" y="112"/>
                  </a:lnTo>
                  <a:lnTo>
                    <a:pt x="44" y="112"/>
                  </a:lnTo>
                  <a:lnTo>
                    <a:pt x="47" y="117"/>
                  </a:lnTo>
                  <a:lnTo>
                    <a:pt x="52" y="120"/>
                  </a:lnTo>
                  <a:lnTo>
                    <a:pt x="57" y="122"/>
                  </a:lnTo>
                  <a:lnTo>
                    <a:pt x="63" y="120"/>
                  </a:lnTo>
                  <a:lnTo>
                    <a:pt x="68" y="116"/>
                  </a:lnTo>
                  <a:lnTo>
                    <a:pt x="71" y="111"/>
                  </a:lnTo>
                  <a:lnTo>
                    <a:pt x="73" y="106"/>
                  </a:lnTo>
                  <a:lnTo>
                    <a:pt x="71" y="99"/>
                  </a:lnTo>
                  <a:lnTo>
                    <a:pt x="71"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74" name="TextBox 73"/>
          <p:cNvSpPr txBox="1"/>
          <p:nvPr/>
        </p:nvSpPr>
        <p:spPr>
          <a:xfrm>
            <a:off x="6734015" y="2260748"/>
            <a:ext cx="1124340" cy="400110"/>
          </a:xfrm>
          <a:prstGeom prst="rect">
            <a:avLst/>
          </a:prstGeom>
          <a:noFill/>
        </p:spPr>
        <p:txBody>
          <a:bodyPr wrap="square" rtlCol="0">
            <a:spAutoFit/>
          </a:bodyPr>
          <a:lstStyle/>
          <a:p>
            <a:r>
              <a:rPr lang="en-US" altLang="zh-CN" sz="2000" b="1" dirty="0">
                <a:solidFill>
                  <a:prstClr val="black"/>
                </a:solidFill>
              </a:rPr>
              <a:t>API</a:t>
            </a:r>
            <a:r>
              <a:rPr lang="zh-CN" altLang="en-US" sz="2000" b="1" dirty="0">
                <a:solidFill>
                  <a:prstClr val="black"/>
                </a:solidFill>
              </a:rPr>
              <a:t>规约</a:t>
            </a:r>
          </a:p>
        </p:txBody>
      </p:sp>
      <p:sp>
        <p:nvSpPr>
          <p:cNvPr id="75" name="TextBox 74"/>
          <p:cNvSpPr txBox="1"/>
          <p:nvPr/>
        </p:nvSpPr>
        <p:spPr>
          <a:xfrm>
            <a:off x="6660232" y="4956368"/>
            <a:ext cx="1271906" cy="707886"/>
          </a:xfrm>
          <a:prstGeom prst="rect">
            <a:avLst/>
          </a:prstGeom>
          <a:noFill/>
        </p:spPr>
        <p:txBody>
          <a:bodyPr wrap="square" rtlCol="0">
            <a:spAutoFit/>
          </a:bodyPr>
          <a:lstStyle/>
          <a:p>
            <a:r>
              <a:rPr lang="zh-CN" altLang="en-US" sz="2000" b="1" dirty="0">
                <a:solidFill>
                  <a:prstClr val="black"/>
                </a:solidFill>
              </a:rPr>
              <a:t>系统实现</a:t>
            </a:r>
            <a:endParaRPr lang="en-US" altLang="zh-CN" sz="2000" b="1" dirty="0">
              <a:solidFill>
                <a:prstClr val="black"/>
              </a:solidFill>
            </a:endParaRPr>
          </a:p>
          <a:p>
            <a:r>
              <a:rPr lang="zh-CN" altLang="en-US" sz="2000" b="1" dirty="0">
                <a:solidFill>
                  <a:prstClr val="black"/>
                </a:solidFill>
              </a:rPr>
              <a:t>（代码）</a:t>
            </a:r>
          </a:p>
        </p:txBody>
      </p:sp>
      <p:sp>
        <p:nvSpPr>
          <p:cNvPr id="76" name="TextBox 75"/>
          <p:cNvSpPr txBox="1"/>
          <p:nvPr/>
        </p:nvSpPr>
        <p:spPr>
          <a:xfrm rot="5400000">
            <a:off x="3416412" y="3017780"/>
            <a:ext cx="558800" cy="830997"/>
          </a:xfrm>
          <a:prstGeom prst="rect">
            <a:avLst/>
          </a:prstGeom>
          <a:noFill/>
        </p:spPr>
        <p:txBody>
          <a:bodyPr wrap="square" rtlCol="0">
            <a:spAutoFit/>
          </a:bodyPr>
          <a:lstStyle/>
          <a:p>
            <a:r>
              <a:rPr lang="en-US" altLang="zh-CN" sz="4800" b="1" dirty="0">
                <a:solidFill>
                  <a:srgbClr val="C00000"/>
                </a:solidFill>
                <a:sym typeface="Symbol"/>
              </a:rPr>
              <a:t></a:t>
            </a:r>
            <a:endParaRPr lang="zh-CN" altLang="en-US" sz="4800" b="1" dirty="0">
              <a:solidFill>
                <a:srgbClr val="C00000"/>
              </a:solidFill>
            </a:endParaRPr>
          </a:p>
        </p:txBody>
      </p:sp>
      <p:sp>
        <p:nvSpPr>
          <p:cNvPr id="77" name="矩形 76"/>
          <p:cNvSpPr/>
          <p:nvPr/>
        </p:nvSpPr>
        <p:spPr>
          <a:xfrm>
            <a:off x="4644008" y="1484784"/>
            <a:ext cx="3456384"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右箭头 82"/>
          <p:cNvSpPr/>
          <p:nvPr/>
        </p:nvSpPr>
        <p:spPr>
          <a:xfrm rot="20634629">
            <a:off x="2835040" y="2488599"/>
            <a:ext cx="1721547" cy="180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TextBox 83"/>
          <p:cNvSpPr txBox="1"/>
          <p:nvPr/>
        </p:nvSpPr>
        <p:spPr>
          <a:xfrm rot="20595473">
            <a:off x="2891910" y="2166127"/>
            <a:ext cx="1289756" cy="400110"/>
          </a:xfrm>
          <a:prstGeom prst="rect">
            <a:avLst/>
          </a:prstGeom>
          <a:noFill/>
        </p:spPr>
        <p:txBody>
          <a:bodyPr wrap="square" rtlCol="0">
            <a:spAutoFit/>
          </a:bodyPr>
          <a:lstStyle/>
          <a:p>
            <a:r>
              <a:rPr lang="zh-CN" altLang="en-US" sz="2000" b="1" dirty="0">
                <a:solidFill>
                  <a:prstClr val="black"/>
                </a:solidFill>
              </a:rPr>
              <a:t>系统调用</a:t>
            </a:r>
          </a:p>
        </p:txBody>
      </p:sp>
      <p:sp>
        <p:nvSpPr>
          <p:cNvPr id="85" name="右箭头 84"/>
          <p:cNvSpPr/>
          <p:nvPr/>
        </p:nvSpPr>
        <p:spPr>
          <a:xfrm rot="1155337">
            <a:off x="2760580" y="4070220"/>
            <a:ext cx="1826897" cy="194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TextBox 85"/>
          <p:cNvSpPr txBox="1"/>
          <p:nvPr/>
        </p:nvSpPr>
        <p:spPr>
          <a:xfrm rot="1349584">
            <a:off x="2943293" y="4165695"/>
            <a:ext cx="1289756" cy="400110"/>
          </a:xfrm>
          <a:prstGeom prst="rect">
            <a:avLst/>
          </a:prstGeom>
          <a:noFill/>
        </p:spPr>
        <p:txBody>
          <a:bodyPr wrap="square" rtlCol="0">
            <a:spAutoFit/>
          </a:bodyPr>
          <a:lstStyle/>
          <a:p>
            <a:r>
              <a:rPr lang="zh-CN" altLang="en-US" sz="2000" b="1" dirty="0">
                <a:solidFill>
                  <a:prstClr val="black"/>
                </a:solidFill>
              </a:rPr>
              <a:t>系统调用</a:t>
            </a:r>
          </a:p>
        </p:txBody>
      </p:sp>
      <p:sp>
        <p:nvSpPr>
          <p:cNvPr id="78" name="TextBox 48"/>
          <p:cNvSpPr txBox="1">
            <a:spLocks noChangeArrowheads="1"/>
          </p:cNvSpPr>
          <p:nvPr/>
        </p:nvSpPr>
        <p:spPr bwMode="auto">
          <a:xfrm>
            <a:off x="5496719" y="6308725"/>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CN" altLang="en-US" sz="2000" b="1" dirty="0" smtClean="0">
                <a:ea typeface="宋体" panose="02010600030101010101" pitchFamily="2" charset="-122"/>
              </a:rPr>
              <a:t>系统</a:t>
            </a:r>
            <a:r>
              <a:rPr lang="en-US" altLang="zh-CN" sz="2000" b="1" dirty="0" smtClean="0">
                <a:ea typeface="宋体" panose="02010600030101010101" pitchFamily="2" charset="-122"/>
              </a:rPr>
              <a:t>API</a:t>
            </a:r>
            <a:endParaRPr lang="zh-CN" altLang="en-US" sz="2000" b="1" dirty="0">
              <a:ea typeface="宋体" panose="02010600030101010101" pitchFamily="2" charset="-122"/>
            </a:endParaRPr>
          </a:p>
        </p:txBody>
      </p:sp>
    </p:spTree>
    <p:custDataLst>
      <p:tags r:id="rId1"/>
    </p:custDataLst>
    <p:extLst>
      <p:ext uri="{BB962C8B-B14F-4D97-AF65-F5344CB8AC3E}">
        <p14:creationId xmlns:p14="http://schemas.microsoft.com/office/powerpoint/2010/main" val="3857328798"/>
      </p:ext>
    </p:extLst>
  </p:cSld>
  <p:clrMapOvr>
    <a:masterClrMapping/>
  </p:clrMapOvr>
  <mc:AlternateContent xmlns:mc="http://schemas.openxmlformats.org/markup-compatibility/2006" xmlns:p14="http://schemas.microsoft.com/office/powerpoint/2010/main">
    <mc:Choice Requires="p14">
      <p:transition spd="slow" p14:dur="2000" advTm="26620"/>
    </mc:Choice>
    <mc:Fallback xmlns="">
      <p:transition spd="slow" advTm="26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a:t>操作系统内核正确性：上下文精化</a:t>
            </a:r>
            <a:endParaRPr lang="zh-CN" altLang="en-US" sz="4000" dirty="0"/>
          </a:p>
        </p:txBody>
      </p:sp>
      <p:sp>
        <p:nvSpPr>
          <p:cNvPr id="3" name="内容占位符 2"/>
          <p:cNvSpPr>
            <a:spLocks noGrp="1"/>
          </p:cNvSpPr>
          <p:nvPr>
            <p:ph idx="1"/>
          </p:nvPr>
        </p:nvSpPr>
        <p:spPr/>
        <p:txBody>
          <a:bodyPr/>
          <a:lstStyle/>
          <a:p>
            <a:pPr marL="0" indent="0">
              <a:buNone/>
            </a:pPr>
            <a:endParaRPr lang="en-US" altLang="zh-CN" b="1" dirty="0" smtClean="0">
              <a:latin typeface="华文楷体" panose="02010600040101010101" pitchFamily="2" charset="-122"/>
              <a:ea typeface="华文楷体" panose="02010600040101010101" pitchFamily="2" charset="-122"/>
            </a:endParaRPr>
          </a:p>
          <a:p>
            <a:pPr marL="0" indent="0">
              <a:buNone/>
            </a:pPr>
            <a:r>
              <a:rPr lang="zh-CN" altLang="en-US" b="1" spc="180" dirty="0" smtClean="0">
                <a:latin typeface="华文楷体" panose="02010600040101010101" pitchFamily="2" charset="-122"/>
                <a:ea typeface="华文楷体" panose="02010600040101010101" pitchFamily="2" charset="-122"/>
              </a:rPr>
              <a:t>从</a:t>
            </a:r>
            <a:r>
              <a:rPr lang="zh-CN" altLang="en-US" sz="3600" b="1" spc="180" dirty="0" smtClean="0">
                <a:latin typeface="华文楷体" panose="02010600040101010101" pitchFamily="2" charset="-122"/>
                <a:ea typeface="华文楷体" panose="02010600040101010101" pitchFamily="2" charset="-122"/>
              </a:rPr>
              <a:t>所有</a:t>
            </a:r>
            <a:r>
              <a:rPr lang="zh-CN" altLang="en-US" b="1" spc="180" dirty="0" smtClean="0">
                <a:latin typeface="华文楷体" panose="02010600040101010101" pitchFamily="2" charset="-122"/>
                <a:ea typeface="华文楷体" panose="02010600040101010101" pitchFamily="2" charset="-122"/>
              </a:rPr>
              <a:t>应用程序（上下文）的角度看，系统</a:t>
            </a:r>
            <a:r>
              <a:rPr lang="en-US" altLang="zh-CN" b="1" spc="180" dirty="0" smtClean="0">
                <a:latin typeface="华文楷体" panose="02010600040101010101" pitchFamily="2" charset="-122"/>
                <a:ea typeface="华文楷体" panose="02010600040101010101" pitchFamily="2" charset="-122"/>
              </a:rPr>
              <a:t>API</a:t>
            </a:r>
            <a:r>
              <a:rPr lang="zh-CN" altLang="en-US" b="1" spc="180" dirty="0" smtClean="0">
                <a:latin typeface="华文楷体" panose="02010600040101010101" pitchFamily="2" charset="-122"/>
                <a:ea typeface="华文楷体" panose="02010600040101010101" pitchFamily="2" charset="-122"/>
              </a:rPr>
              <a:t>调用的时候执行</a:t>
            </a:r>
            <a:r>
              <a:rPr lang="zh-CN" altLang="en-US" b="1" spc="180" dirty="0" smtClean="0">
                <a:solidFill>
                  <a:srgbClr val="0000FF"/>
                </a:solidFill>
                <a:latin typeface="华文楷体" panose="02010600040101010101" pitchFamily="2" charset="-122"/>
                <a:ea typeface="华文楷体" panose="02010600040101010101" pitchFamily="2" charset="-122"/>
              </a:rPr>
              <a:t>具体的代码实现</a:t>
            </a:r>
            <a:r>
              <a:rPr lang="zh-CN" altLang="en-US" b="1" spc="180" dirty="0" smtClean="0">
                <a:latin typeface="华文楷体" panose="02010600040101010101" pitchFamily="2" charset="-122"/>
                <a:ea typeface="华文楷体" panose="02010600040101010101" pitchFamily="2" charset="-122"/>
              </a:rPr>
              <a:t>和</a:t>
            </a:r>
            <a:r>
              <a:rPr lang="zh-CN" altLang="en-US" b="1" spc="180" dirty="0" smtClean="0">
                <a:solidFill>
                  <a:srgbClr val="FF0000"/>
                </a:solidFill>
                <a:latin typeface="华文楷体" panose="02010600040101010101" pitchFamily="2" charset="-122"/>
                <a:ea typeface="华文楷体" panose="02010600040101010101" pitchFamily="2" charset="-122"/>
              </a:rPr>
              <a:t>执行抽象的规约</a:t>
            </a:r>
            <a:r>
              <a:rPr lang="zh-CN" altLang="en-US" b="1" spc="180" dirty="0" smtClean="0">
                <a:latin typeface="华文楷体" panose="02010600040101010101" pitchFamily="2" charset="-122"/>
                <a:ea typeface="华文楷体" panose="02010600040101010101" pitchFamily="2" charset="-122"/>
              </a:rPr>
              <a:t>相比，不会产生新的行为。</a:t>
            </a:r>
            <a:endParaRPr lang="zh-CN" altLang="en-US" b="1" spc="18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38825240"/>
      </p:ext>
    </p:extLst>
  </p:cSld>
  <p:clrMapOvr>
    <a:masterClrMapping/>
  </p:clrMapOvr>
  <mc:AlternateContent xmlns:mc="http://schemas.openxmlformats.org/markup-compatibility/2006" xmlns:p14="http://schemas.microsoft.com/office/powerpoint/2010/main">
    <mc:Choice Requires="p14">
      <p:transition spd="slow" p14:dur="2000" advTm="17823"/>
    </mc:Choice>
    <mc:Fallback xmlns="">
      <p:transition spd="slow" advTm="1782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1"/>
          <p:cNvSpPr>
            <a:spLocks noGrp="1"/>
          </p:cNvSpPr>
          <p:nvPr>
            <p:ph type="title"/>
          </p:nvPr>
        </p:nvSpPr>
        <p:spPr>
          <a:xfrm>
            <a:off x="457200" y="261760"/>
            <a:ext cx="8435280" cy="1143000"/>
          </a:xfrm>
        </p:spPr>
        <p:txBody>
          <a:bodyPr>
            <a:normAutofit fontScale="90000"/>
          </a:bodyPr>
          <a:lstStyle/>
          <a:p>
            <a:r>
              <a:rPr lang="zh-CN" altLang="en-US" b="1" dirty="0" smtClean="0"/>
              <a:t>操作系统内核正确性：上下文精化</a:t>
            </a:r>
            <a:endParaRPr lang="zh-CN" altLang="en-US" b="1" dirty="0"/>
          </a:p>
        </p:txBody>
      </p:sp>
      <p:sp>
        <p:nvSpPr>
          <p:cNvPr id="54" name="矩形 53"/>
          <p:cNvSpPr/>
          <p:nvPr/>
        </p:nvSpPr>
        <p:spPr>
          <a:xfrm>
            <a:off x="2158400" y="3550052"/>
            <a:ext cx="6336704" cy="646331"/>
          </a:xfrm>
          <a:prstGeom prst="rect">
            <a:avLst/>
          </a:prstGeom>
        </p:spPr>
        <p:txBody>
          <a:bodyPr wrap="square">
            <a:spAutoFit/>
          </a:bodyPr>
          <a:lstStyle/>
          <a:p>
            <a:pPr>
              <a:spcBef>
                <a:spcPts val="1000"/>
              </a:spcBef>
            </a:pPr>
            <a:r>
              <a:rPr lang="en-US" altLang="zh-CN" sz="3600" dirty="0" err="1" smtClean="0">
                <a:solidFill>
                  <a:prstClr val="black"/>
                </a:solidFill>
                <a:sym typeface="Symbol"/>
              </a:rPr>
              <a:t>ObsBeh</a:t>
            </a:r>
            <a:r>
              <a:rPr lang="en-US" altLang="zh-CN" sz="3600" dirty="0" smtClean="0">
                <a:solidFill>
                  <a:prstClr val="black"/>
                </a:solidFill>
                <a:sym typeface="Symbol"/>
              </a:rPr>
              <a:t>(</a:t>
            </a:r>
            <a:r>
              <a:rPr lang="en-US" altLang="zh-CN" sz="3600" dirty="0" smtClean="0">
                <a:solidFill>
                  <a:srgbClr val="00B050"/>
                </a:solidFill>
                <a:latin typeface="Monotype Corsiva" panose="03010101010201010101" pitchFamily="66" charset="0"/>
                <a:sym typeface="Symbol"/>
              </a:rPr>
              <a:t>A</a:t>
            </a:r>
            <a:r>
              <a:rPr lang="en-US" altLang="zh-CN" sz="3600" dirty="0" smtClean="0">
                <a:solidFill>
                  <a:prstClr val="black"/>
                </a:solidFill>
                <a:sym typeface="Symbol"/>
              </a:rPr>
              <a:t>[</a:t>
            </a:r>
            <a:r>
              <a:rPr lang="en-US" altLang="zh-CN" sz="3600" dirty="0" smtClean="0">
                <a:solidFill>
                  <a:srgbClr val="0000FF"/>
                </a:solidFill>
                <a:latin typeface="Monotype Corsiva" panose="03010101010201010101" pitchFamily="66" charset="0"/>
                <a:sym typeface="Symbol"/>
              </a:rPr>
              <a:t>O</a:t>
            </a:r>
            <a:r>
              <a:rPr lang="en-US" altLang="zh-CN" sz="3600" dirty="0" smtClean="0">
                <a:solidFill>
                  <a:prstClr val="black"/>
                </a:solidFill>
                <a:sym typeface="Symbol"/>
              </a:rPr>
              <a:t>]) </a:t>
            </a:r>
            <a:r>
              <a:rPr lang="en-US" altLang="zh-CN" sz="3600" b="1" dirty="0">
                <a:solidFill>
                  <a:prstClr val="black"/>
                </a:solidFill>
                <a:sym typeface="Symbol"/>
              </a:rPr>
              <a:t></a:t>
            </a:r>
            <a:r>
              <a:rPr lang="en-US" altLang="zh-CN" sz="3600" dirty="0">
                <a:solidFill>
                  <a:prstClr val="black"/>
                </a:solidFill>
                <a:sym typeface="Symbol"/>
              </a:rPr>
              <a:t> </a:t>
            </a:r>
            <a:r>
              <a:rPr lang="en-US" altLang="zh-CN" sz="3600" dirty="0" err="1" smtClean="0">
                <a:solidFill>
                  <a:prstClr val="black"/>
                </a:solidFill>
                <a:sym typeface="Symbol"/>
              </a:rPr>
              <a:t>ObsBeh</a:t>
            </a:r>
            <a:r>
              <a:rPr lang="en-US" altLang="zh-CN" sz="3600" dirty="0" smtClean="0">
                <a:solidFill>
                  <a:prstClr val="black"/>
                </a:solidFill>
                <a:sym typeface="Symbol"/>
              </a:rPr>
              <a:t>(</a:t>
            </a:r>
            <a:r>
              <a:rPr lang="en-US" altLang="zh-CN" sz="3600" dirty="0" smtClean="0">
                <a:solidFill>
                  <a:srgbClr val="00B050"/>
                </a:solidFill>
                <a:latin typeface="Monotype Corsiva" panose="03010101010201010101" pitchFamily="66" charset="0"/>
                <a:sym typeface="Symbol"/>
              </a:rPr>
              <a:t>A</a:t>
            </a:r>
            <a:r>
              <a:rPr lang="en-US" altLang="zh-CN" sz="3600" dirty="0" smtClean="0">
                <a:solidFill>
                  <a:prstClr val="black"/>
                </a:solidFill>
                <a:sym typeface="Symbol"/>
              </a:rPr>
              <a:t>[</a:t>
            </a:r>
            <a:r>
              <a:rPr lang="en-US" altLang="zh-CN" sz="3600" dirty="0" smtClean="0">
                <a:solidFill>
                  <a:srgbClr val="FF0000"/>
                </a:solidFill>
                <a:latin typeface="Monotype Corsiva" panose="03010101010201010101" pitchFamily="66" charset="0"/>
                <a:sym typeface="Symbol"/>
              </a:rPr>
              <a:t>S</a:t>
            </a:r>
            <a:r>
              <a:rPr lang="en-US" altLang="zh-CN" sz="3600" dirty="0">
                <a:solidFill>
                  <a:prstClr val="black"/>
                </a:solidFill>
                <a:sym typeface="Symbol"/>
              </a:rPr>
              <a:t>])</a:t>
            </a:r>
            <a:endParaRPr lang="zh-CN" altLang="en-US" sz="3600" dirty="0">
              <a:solidFill>
                <a:prstClr val="black"/>
              </a:solidFill>
            </a:endParaRPr>
          </a:p>
        </p:txBody>
      </p:sp>
      <p:sp>
        <p:nvSpPr>
          <p:cNvPr id="55" name="TextBox 54"/>
          <p:cNvSpPr txBox="1"/>
          <p:nvPr/>
        </p:nvSpPr>
        <p:spPr>
          <a:xfrm>
            <a:off x="1198328" y="2833771"/>
            <a:ext cx="960071" cy="646331"/>
          </a:xfrm>
          <a:prstGeom prst="rect">
            <a:avLst/>
          </a:prstGeom>
          <a:solidFill>
            <a:schemeClr val="bg1"/>
          </a:solidFill>
        </p:spPr>
        <p:txBody>
          <a:bodyPr wrap="square" rtlCol="0">
            <a:spAutoFit/>
          </a:bodyPr>
          <a:lstStyle/>
          <a:p>
            <a:r>
              <a:rPr lang="en-US" altLang="zh-CN" sz="3600" b="1" dirty="0" smtClean="0">
                <a:solidFill>
                  <a:prstClr val="black"/>
                </a:solidFill>
                <a:sym typeface="Symbol"/>
              </a:rPr>
              <a:t></a:t>
            </a:r>
            <a:r>
              <a:rPr lang="en-US" altLang="zh-CN" sz="3600" b="1" dirty="0" smtClean="0">
                <a:solidFill>
                  <a:srgbClr val="00B050"/>
                </a:solidFill>
                <a:latin typeface="Monotype Corsiva" panose="03010101010201010101" pitchFamily="66" charset="0"/>
                <a:sym typeface="Symbol"/>
              </a:rPr>
              <a:t>A</a:t>
            </a:r>
            <a:r>
              <a:rPr lang="en-US" altLang="zh-CN" sz="3600" b="1" dirty="0" smtClean="0">
                <a:solidFill>
                  <a:prstClr val="black"/>
                </a:solidFill>
                <a:sym typeface="Symbol"/>
              </a:rPr>
              <a:t>.</a:t>
            </a:r>
            <a:endParaRPr lang="zh-CN" altLang="en-US" sz="2000" b="1" dirty="0">
              <a:solidFill>
                <a:prstClr val="black"/>
              </a:solidFill>
            </a:endParaRPr>
          </a:p>
        </p:txBody>
      </p:sp>
      <p:sp>
        <p:nvSpPr>
          <p:cNvPr id="56" name="矩形标注 55"/>
          <p:cNvSpPr/>
          <p:nvPr/>
        </p:nvSpPr>
        <p:spPr>
          <a:xfrm>
            <a:off x="3786585" y="4558164"/>
            <a:ext cx="2980327" cy="864096"/>
          </a:xfrm>
          <a:prstGeom prst="wedgeRectCallout">
            <a:avLst>
              <a:gd name="adj1" fmla="val -72226"/>
              <a:gd name="adj2" fmla="val -857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black"/>
                </a:solidFill>
              </a:rPr>
              <a:t>可观察行为集合</a:t>
            </a:r>
            <a:r>
              <a:rPr lang="en-US" altLang="zh-CN" sz="2400" b="1" dirty="0" smtClean="0">
                <a:solidFill>
                  <a:prstClr val="black"/>
                </a:solidFill>
              </a:rPr>
              <a:t/>
            </a:r>
            <a:br>
              <a:rPr lang="en-US" altLang="zh-CN" sz="2400" b="1" dirty="0" smtClean="0">
                <a:solidFill>
                  <a:prstClr val="black"/>
                </a:solidFill>
              </a:rPr>
            </a:br>
            <a:r>
              <a:rPr lang="zh-CN" altLang="en-US" sz="2400" b="1" dirty="0" smtClean="0">
                <a:solidFill>
                  <a:prstClr val="black"/>
                </a:solidFill>
              </a:rPr>
              <a:t>如</a:t>
            </a:r>
            <a:r>
              <a:rPr lang="en-US" altLang="zh-CN" sz="2400" b="1" dirty="0" smtClean="0">
                <a:solidFill>
                  <a:prstClr val="black"/>
                </a:solidFill>
              </a:rPr>
              <a:t>I/O</a:t>
            </a:r>
            <a:r>
              <a:rPr lang="zh-CN" altLang="en-US" sz="2400" b="1" dirty="0" smtClean="0">
                <a:solidFill>
                  <a:prstClr val="black"/>
                </a:solidFill>
              </a:rPr>
              <a:t>事件序列</a:t>
            </a:r>
            <a:endParaRPr lang="zh-CN" altLang="en-US" sz="2400" b="1" dirty="0">
              <a:solidFill>
                <a:prstClr val="black"/>
              </a:solidFill>
            </a:endParaRPr>
          </a:p>
        </p:txBody>
      </p:sp>
      <p:sp>
        <p:nvSpPr>
          <p:cNvPr id="2" name="TextBox 1"/>
          <p:cNvSpPr txBox="1"/>
          <p:nvPr/>
        </p:nvSpPr>
        <p:spPr>
          <a:xfrm>
            <a:off x="1143615" y="5890116"/>
            <a:ext cx="2401563" cy="523220"/>
          </a:xfrm>
          <a:prstGeom prst="rect">
            <a:avLst/>
          </a:prstGeom>
          <a:noFill/>
        </p:spPr>
        <p:txBody>
          <a:bodyPr wrap="square" rtlCol="0">
            <a:spAutoFit/>
          </a:bodyPr>
          <a:lstStyle/>
          <a:p>
            <a:r>
              <a:rPr lang="en-US" altLang="zh-CN" sz="2800" b="1" dirty="0" smtClean="0">
                <a:solidFill>
                  <a:srgbClr val="00B050"/>
                </a:solidFill>
                <a:latin typeface="Monotype Corsiva" panose="03010101010201010101" pitchFamily="66" charset="0"/>
                <a:sym typeface="Symbol"/>
              </a:rPr>
              <a:t>A</a:t>
            </a:r>
            <a:r>
              <a:rPr lang="zh-CN" altLang="en-US" sz="2800" b="1" dirty="0" smtClean="0">
                <a:solidFill>
                  <a:srgbClr val="00B050"/>
                </a:solidFill>
                <a:sym typeface="Symbol"/>
              </a:rPr>
              <a:t>：</a:t>
            </a:r>
            <a:r>
              <a:rPr lang="zh-CN" altLang="en-US" sz="2800" b="1" dirty="0" smtClean="0">
                <a:solidFill>
                  <a:prstClr val="black"/>
                </a:solidFill>
                <a:sym typeface="Symbol"/>
              </a:rPr>
              <a:t>应用程序</a:t>
            </a:r>
            <a:endParaRPr lang="zh-CN" altLang="en-US" sz="1400" dirty="0">
              <a:solidFill>
                <a:prstClr val="black"/>
              </a:solidFill>
            </a:endParaRPr>
          </a:p>
        </p:txBody>
      </p:sp>
      <p:sp>
        <p:nvSpPr>
          <p:cNvPr id="57" name="TextBox 56"/>
          <p:cNvSpPr txBox="1"/>
          <p:nvPr/>
        </p:nvSpPr>
        <p:spPr>
          <a:xfrm>
            <a:off x="3735903" y="5890116"/>
            <a:ext cx="2999037" cy="523220"/>
          </a:xfrm>
          <a:prstGeom prst="rect">
            <a:avLst/>
          </a:prstGeom>
          <a:noFill/>
        </p:spPr>
        <p:txBody>
          <a:bodyPr wrap="square" rtlCol="0">
            <a:spAutoFit/>
          </a:bodyPr>
          <a:lstStyle/>
          <a:p>
            <a:r>
              <a:rPr lang="en-US" altLang="zh-CN" sz="2800" dirty="0" smtClean="0">
                <a:solidFill>
                  <a:srgbClr val="0000FF"/>
                </a:solidFill>
                <a:latin typeface="Monotype Corsiva" panose="03010101010201010101" pitchFamily="66" charset="0"/>
                <a:sym typeface="Symbol"/>
              </a:rPr>
              <a:t>O</a:t>
            </a:r>
            <a:r>
              <a:rPr lang="zh-CN" altLang="en-US" sz="2800" dirty="0" smtClean="0">
                <a:solidFill>
                  <a:srgbClr val="0000FF"/>
                </a:solidFill>
                <a:latin typeface="Lucida Calligraphy" panose="03010101010101010101" pitchFamily="66" charset="0"/>
                <a:sym typeface="Symbol"/>
              </a:rPr>
              <a:t>：系统实现代码</a:t>
            </a:r>
            <a:endParaRPr lang="zh-CN" altLang="en-US" sz="1400" dirty="0">
              <a:solidFill>
                <a:prstClr val="black"/>
              </a:solidFill>
            </a:endParaRPr>
          </a:p>
        </p:txBody>
      </p:sp>
      <p:sp>
        <p:nvSpPr>
          <p:cNvPr id="58" name="TextBox 57"/>
          <p:cNvSpPr txBox="1"/>
          <p:nvPr/>
        </p:nvSpPr>
        <p:spPr>
          <a:xfrm>
            <a:off x="6806948" y="5890116"/>
            <a:ext cx="2085532" cy="523220"/>
          </a:xfrm>
          <a:prstGeom prst="rect">
            <a:avLst/>
          </a:prstGeom>
          <a:noFill/>
        </p:spPr>
        <p:txBody>
          <a:bodyPr wrap="square" rtlCol="0">
            <a:spAutoFit/>
          </a:bodyPr>
          <a:lstStyle/>
          <a:p>
            <a:r>
              <a:rPr lang="en-US" altLang="zh-CN" sz="2800" dirty="0" smtClean="0">
                <a:solidFill>
                  <a:srgbClr val="FF0000"/>
                </a:solidFill>
                <a:latin typeface="Monotype Corsiva" panose="03010101010201010101" pitchFamily="66" charset="0"/>
                <a:sym typeface="Symbol"/>
              </a:rPr>
              <a:t>S</a:t>
            </a:r>
            <a:r>
              <a:rPr lang="zh-CN" altLang="en-US" sz="2800" dirty="0" smtClean="0">
                <a:solidFill>
                  <a:srgbClr val="FF0000"/>
                </a:solidFill>
                <a:latin typeface="Lucida Calligraphy" pitchFamily="66" charset="0"/>
                <a:sym typeface="Symbol"/>
              </a:rPr>
              <a:t>：</a:t>
            </a:r>
            <a:r>
              <a:rPr lang="en-US" altLang="zh-CN" sz="2800" dirty="0" smtClean="0">
                <a:solidFill>
                  <a:srgbClr val="FF0000"/>
                </a:solidFill>
                <a:sym typeface="Symbol"/>
              </a:rPr>
              <a:t>API</a:t>
            </a:r>
            <a:r>
              <a:rPr lang="zh-CN" altLang="en-US" sz="2800" dirty="0" smtClean="0">
                <a:solidFill>
                  <a:srgbClr val="FF0000"/>
                </a:solidFill>
                <a:latin typeface="Lucida Calligraphy" pitchFamily="66" charset="0"/>
                <a:sym typeface="Symbol"/>
              </a:rPr>
              <a:t>规约</a:t>
            </a:r>
            <a:endParaRPr lang="zh-CN" altLang="en-US" sz="1400" dirty="0">
              <a:solidFill>
                <a:prstClr val="black"/>
              </a:solidFill>
            </a:endParaRPr>
          </a:p>
        </p:txBody>
      </p:sp>
      <p:sp>
        <p:nvSpPr>
          <p:cNvPr id="9" name="矩形 8"/>
          <p:cNvSpPr/>
          <p:nvPr/>
        </p:nvSpPr>
        <p:spPr>
          <a:xfrm>
            <a:off x="854721" y="1988840"/>
            <a:ext cx="3573263" cy="646331"/>
          </a:xfrm>
          <a:prstGeom prst="rect">
            <a:avLst/>
          </a:prstGeom>
        </p:spPr>
        <p:txBody>
          <a:bodyPr wrap="square">
            <a:spAutoFit/>
          </a:bodyPr>
          <a:lstStyle/>
          <a:p>
            <a:pPr>
              <a:spcBef>
                <a:spcPts val="1000"/>
              </a:spcBef>
            </a:pPr>
            <a:r>
              <a:rPr lang="en-US" altLang="zh-CN" sz="3600" dirty="0" smtClean="0">
                <a:solidFill>
                  <a:srgbClr val="0000FF"/>
                </a:solidFill>
                <a:latin typeface="Monotype Corsiva" panose="03010101010201010101" pitchFamily="66" charset="0"/>
                <a:sym typeface="Symbol"/>
              </a:rPr>
              <a:t>O</a:t>
            </a:r>
            <a:r>
              <a:rPr lang="en-US" altLang="zh-CN" sz="3600" dirty="0" smtClean="0">
                <a:solidFill>
                  <a:srgbClr val="0000FF"/>
                </a:solidFill>
                <a:latin typeface="Lucida Calligraphy" panose="03010101010101010101" pitchFamily="66" charset="0"/>
                <a:sym typeface="Symbol"/>
              </a:rPr>
              <a:t> </a:t>
            </a:r>
            <a:r>
              <a:rPr lang="en-US" altLang="zh-CN" sz="3600" dirty="0" smtClean="0">
                <a:solidFill>
                  <a:prstClr val="black"/>
                </a:solidFill>
                <a:latin typeface="Lucida Calligraphy" panose="03010101010101010101" pitchFamily="66" charset="0"/>
                <a:sym typeface="Symbol"/>
              </a:rPr>
              <a:t></a:t>
            </a:r>
            <a:r>
              <a:rPr lang="en-US" altLang="zh-CN" sz="3600" dirty="0" smtClean="0">
                <a:solidFill>
                  <a:prstClr val="black"/>
                </a:solidFill>
                <a:sym typeface="Symbol"/>
              </a:rPr>
              <a:t> </a:t>
            </a:r>
            <a:r>
              <a:rPr lang="en-US" altLang="zh-CN" sz="3600" dirty="0" smtClean="0">
                <a:solidFill>
                  <a:srgbClr val="FF0000"/>
                </a:solidFill>
                <a:latin typeface="Monotype Corsiva" panose="03010101010201010101" pitchFamily="66" charset="0"/>
                <a:sym typeface="Symbol"/>
              </a:rPr>
              <a:t>S</a:t>
            </a:r>
            <a:r>
              <a:rPr lang="en-US" altLang="zh-CN" sz="3600" dirty="0" smtClean="0">
                <a:solidFill>
                  <a:srgbClr val="FF0000"/>
                </a:solidFill>
                <a:latin typeface="Lucida Calligraphy" pitchFamily="66" charset="0"/>
                <a:sym typeface="Symbol"/>
              </a:rPr>
              <a:t>  </a:t>
            </a:r>
            <a:r>
              <a:rPr lang="en-US" altLang="zh-CN" sz="3600" dirty="0" err="1" smtClean="0">
                <a:solidFill>
                  <a:prstClr val="black"/>
                </a:solidFill>
                <a:sym typeface="Symbol"/>
              </a:rPr>
              <a:t>iff</a:t>
            </a:r>
            <a:endParaRPr lang="zh-CN" altLang="en-US" sz="3600" dirty="0">
              <a:solidFill>
                <a:prstClr val="black"/>
              </a:solidFill>
            </a:endParaRPr>
          </a:p>
        </p:txBody>
      </p:sp>
      <p:sp>
        <p:nvSpPr>
          <p:cNvPr id="10" name="矩形 9"/>
          <p:cNvSpPr/>
          <p:nvPr/>
        </p:nvSpPr>
        <p:spPr>
          <a:xfrm>
            <a:off x="2067069" y="2833771"/>
            <a:ext cx="3998451" cy="646331"/>
          </a:xfrm>
          <a:prstGeom prst="rect">
            <a:avLst/>
          </a:prstGeom>
        </p:spPr>
        <p:txBody>
          <a:bodyPr wrap="square">
            <a:spAutoFit/>
          </a:bodyPr>
          <a:lstStyle/>
          <a:p>
            <a:pPr>
              <a:spcBef>
                <a:spcPts val="1000"/>
              </a:spcBef>
            </a:pPr>
            <a:r>
              <a:rPr lang="en-US" altLang="zh-CN" sz="3600" dirty="0" smtClean="0">
                <a:solidFill>
                  <a:prstClr val="black"/>
                </a:solidFill>
              </a:rPr>
              <a:t>Well-formed(</a:t>
            </a:r>
            <a:r>
              <a:rPr lang="en-US" altLang="zh-CN" sz="3600" dirty="0" smtClean="0">
                <a:solidFill>
                  <a:srgbClr val="00B050"/>
                </a:solidFill>
                <a:latin typeface="Monotype Corsiva" panose="03010101010201010101" pitchFamily="66" charset="0"/>
                <a:sym typeface="Symbol"/>
              </a:rPr>
              <a:t>A</a:t>
            </a:r>
            <a:r>
              <a:rPr lang="en-US" altLang="zh-CN" sz="3600" dirty="0" smtClean="0">
                <a:solidFill>
                  <a:prstClr val="black"/>
                </a:solidFill>
                <a:sym typeface="Symbol"/>
              </a:rPr>
              <a:t>)  </a:t>
            </a:r>
            <a:r>
              <a:rPr lang="en-US" altLang="zh-CN" sz="3600" dirty="0" smtClean="0">
                <a:solidFill>
                  <a:prstClr val="black"/>
                </a:solidFill>
                <a:sym typeface="Symbol" panose="05050102010706020507" pitchFamily="18" charset="2"/>
              </a:rPr>
              <a:t></a:t>
            </a:r>
            <a:endParaRPr lang="zh-CN" altLang="en-US" sz="3600" dirty="0">
              <a:solidFill>
                <a:prstClr val="black"/>
              </a:solidFill>
            </a:endParaRPr>
          </a:p>
        </p:txBody>
      </p:sp>
    </p:spTree>
    <p:extLst>
      <p:ext uri="{BB962C8B-B14F-4D97-AF65-F5344CB8AC3E}">
        <p14:creationId xmlns:p14="http://schemas.microsoft.com/office/powerpoint/2010/main" val="3515763173"/>
      </p:ext>
    </p:extLst>
  </p:cSld>
  <p:clrMapOvr>
    <a:masterClrMapping/>
  </p:clrMapOvr>
  <mc:AlternateContent xmlns:mc="http://schemas.openxmlformats.org/markup-compatibility/2006" xmlns:p14="http://schemas.microsoft.com/office/powerpoint/2010/main">
    <mc:Choice Requires="p14">
      <p:transition spd="slow" p14:dur="2000" advTm="5430"/>
    </mc:Choice>
    <mc:Fallback xmlns="">
      <p:transition spd="slow" advTm="543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457199" y="296863"/>
            <a:ext cx="8632210" cy="1143000"/>
          </a:xfrm>
        </p:spPr>
        <p:txBody>
          <a:bodyPr>
            <a:normAutofit/>
          </a:bodyPr>
          <a:lstStyle/>
          <a:p>
            <a:r>
              <a:rPr lang="zh-CN" altLang="en-US" sz="4000" b="1" dirty="0" smtClean="0">
                <a:ea typeface="宋体" panose="02010600030101010101" pitchFamily="2" charset="-122"/>
              </a:rPr>
              <a:t>上下文精化用来刻画</a:t>
            </a:r>
            <a:r>
              <a:rPr lang="en-US" altLang="zh-CN" sz="4000" b="1" dirty="0" smtClean="0">
                <a:ea typeface="宋体" panose="02010600030101010101" pitchFamily="2" charset="-122"/>
              </a:rPr>
              <a:t>API</a:t>
            </a:r>
            <a:r>
              <a:rPr lang="zh-CN" altLang="en-US" sz="4000" b="1" dirty="0" smtClean="0">
                <a:ea typeface="宋体" panose="02010600030101010101" pitchFamily="2" charset="-122"/>
              </a:rPr>
              <a:t>的正确性</a:t>
            </a:r>
          </a:p>
        </p:txBody>
      </p:sp>
      <p:sp>
        <p:nvSpPr>
          <p:cNvPr id="2" name="文本框 1"/>
          <p:cNvSpPr txBox="1"/>
          <p:nvPr/>
        </p:nvSpPr>
        <p:spPr>
          <a:xfrm>
            <a:off x="574158" y="1626782"/>
            <a:ext cx="8121607" cy="584775"/>
          </a:xfrm>
          <a:prstGeom prst="rect">
            <a:avLst/>
          </a:prstGeom>
          <a:noFill/>
        </p:spPr>
        <p:txBody>
          <a:bodyPr wrap="square" rtlCol="0">
            <a:spAutoFit/>
          </a:bodyPr>
          <a:lstStyle/>
          <a:p>
            <a:r>
              <a:rPr lang="zh-CN" altLang="en-US" sz="3200" b="1" dirty="0" smtClean="0"/>
              <a:t>但操作系统的正确性还包括其他方面：</a:t>
            </a:r>
            <a:endParaRPr lang="zh-CN" altLang="en-US" sz="3200" b="1" dirty="0"/>
          </a:p>
        </p:txBody>
      </p:sp>
      <p:sp>
        <p:nvSpPr>
          <p:cNvPr id="3" name="文本框 2"/>
          <p:cNvSpPr txBox="1"/>
          <p:nvPr/>
        </p:nvSpPr>
        <p:spPr>
          <a:xfrm>
            <a:off x="1141510" y="2468282"/>
            <a:ext cx="7410824" cy="954107"/>
          </a:xfrm>
          <a:prstGeom prst="rect">
            <a:avLst/>
          </a:prstGeom>
          <a:noFill/>
        </p:spPr>
        <p:txBody>
          <a:bodyPr wrap="square" rtlCol="0">
            <a:spAutoFit/>
          </a:bodyPr>
          <a:lstStyle/>
          <a:p>
            <a:r>
              <a:rPr lang="zh-CN" altLang="en-US" sz="2800" b="1" dirty="0" smtClean="0"/>
              <a:t>运行时服务的正确性，例如任务调度器</a:t>
            </a:r>
            <a:endParaRPr lang="en-US" altLang="zh-CN" sz="2800" b="1" dirty="0" smtClean="0"/>
          </a:p>
          <a:p>
            <a:r>
              <a:rPr lang="en-US" altLang="zh-CN" sz="2800" b="1" dirty="0"/>
              <a:t> </a:t>
            </a:r>
            <a:r>
              <a:rPr lang="en-US" altLang="zh-CN" sz="2800" b="1" dirty="0" smtClean="0"/>
              <a:t> </a:t>
            </a:r>
            <a:r>
              <a:rPr lang="zh-CN" altLang="en-US" sz="2800" b="1" dirty="0" smtClean="0"/>
              <a:t>（后台运行，不以</a:t>
            </a:r>
            <a:r>
              <a:rPr lang="en-US" altLang="zh-CN" sz="2800" b="1" dirty="0" smtClean="0"/>
              <a:t>API</a:t>
            </a:r>
            <a:r>
              <a:rPr lang="zh-CN" altLang="en-US" sz="2800" b="1" dirty="0" smtClean="0"/>
              <a:t>的形式暴露给上层）</a:t>
            </a:r>
            <a:endParaRPr lang="zh-CN" altLang="en-US" sz="2800" b="1" dirty="0"/>
          </a:p>
        </p:txBody>
      </p:sp>
      <p:sp>
        <p:nvSpPr>
          <p:cNvPr id="12" name="文本框 11"/>
          <p:cNvSpPr txBox="1"/>
          <p:nvPr/>
        </p:nvSpPr>
        <p:spPr>
          <a:xfrm>
            <a:off x="1141510" y="3594856"/>
            <a:ext cx="5705857" cy="954107"/>
          </a:xfrm>
          <a:prstGeom prst="rect">
            <a:avLst/>
          </a:prstGeom>
          <a:noFill/>
        </p:spPr>
        <p:txBody>
          <a:bodyPr wrap="square" rtlCol="0">
            <a:spAutoFit/>
          </a:bodyPr>
          <a:lstStyle/>
          <a:p>
            <a:r>
              <a:rPr lang="zh-CN" altLang="en-US" sz="2800" b="1" dirty="0" smtClean="0"/>
              <a:t>系统的整体性质，</a:t>
            </a:r>
            <a:r>
              <a:rPr lang="en-US" altLang="zh-CN" sz="2800" b="1" dirty="0" smtClean="0"/>
              <a:t> </a:t>
            </a:r>
            <a:br>
              <a:rPr lang="en-US" altLang="zh-CN" sz="2800" b="1" dirty="0" smtClean="0"/>
            </a:br>
            <a:r>
              <a:rPr lang="en-US" altLang="zh-CN" sz="2800" b="1" dirty="0" smtClean="0"/>
              <a:t>    </a:t>
            </a:r>
            <a:r>
              <a:rPr lang="zh-CN" altLang="en-US" sz="2800" b="1" dirty="0" smtClean="0"/>
              <a:t>如隔离性、安全性、实时性等</a:t>
            </a:r>
            <a:endParaRPr lang="zh-CN" altLang="en-US" sz="2800" b="1" dirty="0"/>
          </a:p>
        </p:txBody>
      </p:sp>
      <p:sp>
        <p:nvSpPr>
          <p:cNvPr id="13" name="文本框 12"/>
          <p:cNvSpPr txBox="1"/>
          <p:nvPr/>
        </p:nvSpPr>
        <p:spPr>
          <a:xfrm>
            <a:off x="1141510" y="4900717"/>
            <a:ext cx="5918509" cy="523220"/>
          </a:xfrm>
          <a:prstGeom prst="rect">
            <a:avLst/>
          </a:prstGeom>
          <a:noFill/>
        </p:spPr>
        <p:txBody>
          <a:bodyPr wrap="square" rtlCol="0">
            <a:spAutoFit/>
          </a:bodyPr>
          <a:lstStyle/>
          <a:p>
            <a:r>
              <a:rPr lang="zh-CN" altLang="en-US" sz="2800" b="1" dirty="0" smtClean="0">
                <a:solidFill>
                  <a:srgbClr val="FF0000"/>
                </a:solidFill>
              </a:rPr>
              <a:t>并不能通过单个</a:t>
            </a:r>
            <a:r>
              <a:rPr lang="en-US" altLang="zh-CN" sz="2800" b="1" dirty="0" smtClean="0">
                <a:solidFill>
                  <a:srgbClr val="FF0000"/>
                </a:solidFill>
              </a:rPr>
              <a:t>API</a:t>
            </a:r>
            <a:r>
              <a:rPr lang="zh-CN" altLang="en-US" sz="2800" b="1" dirty="0" smtClean="0">
                <a:solidFill>
                  <a:srgbClr val="FF0000"/>
                </a:solidFill>
              </a:rPr>
              <a:t>的正确性来刻画！</a:t>
            </a:r>
            <a:endParaRPr lang="zh-CN" altLang="en-US" sz="2800" b="1" dirty="0">
              <a:solidFill>
                <a:srgbClr val="FF0000"/>
              </a:solidFill>
            </a:endParaRPr>
          </a:p>
        </p:txBody>
      </p:sp>
    </p:spTree>
    <p:custDataLst>
      <p:tags r:id="rId1"/>
    </p:custDataLst>
    <p:extLst>
      <p:ext uri="{BB962C8B-B14F-4D97-AF65-F5344CB8AC3E}">
        <p14:creationId xmlns:p14="http://schemas.microsoft.com/office/powerpoint/2010/main" val="2447209339"/>
      </p:ext>
    </p:extLst>
  </p:cSld>
  <p:clrMapOvr>
    <a:masterClrMapping/>
  </p:clrMapOvr>
  <p:transition spd="slow" advTm="572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8031256" cy="1325563"/>
          </a:xfrm>
        </p:spPr>
        <p:txBody>
          <a:bodyPr>
            <a:normAutofit/>
          </a:bodyPr>
          <a:lstStyle/>
          <a:p>
            <a:r>
              <a:rPr lang="zh-CN" altLang="en-US" sz="4000" b="1" dirty="0" smtClean="0"/>
              <a:t>运行时服务和系统整体性质的刻画</a:t>
            </a:r>
            <a:endParaRPr lang="zh-CN" altLang="en-US" sz="4000" b="1" dirty="0"/>
          </a:p>
        </p:txBody>
      </p:sp>
      <p:pic>
        <p:nvPicPr>
          <p:cNvPr id="4" name="内容占位符 34"/>
          <p:cNvPicPr>
            <a:picLocks noGrp="1" noChangeAspect="1"/>
          </p:cNvPicPr>
          <p:nvPr>
            <p:ph idx="1"/>
          </p:nvPr>
        </p:nvPicPr>
        <p:blipFill>
          <a:blip r:embed="rId3"/>
          <a:stretch>
            <a:fillRect/>
          </a:stretch>
        </p:blipFill>
        <p:spPr>
          <a:xfrm>
            <a:off x="1432273" y="3555241"/>
            <a:ext cx="6757125" cy="3037979"/>
          </a:xfrm>
          <a:prstGeom prst="rect">
            <a:avLst/>
          </a:prstGeom>
        </p:spPr>
      </p:pic>
      <p:sp>
        <p:nvSpPr>
          <p:cNvPr id="3" name="矩形标注 2"/>
          <p:cNvSpPr/>
          <p:nvPr/>
        </p:nvSpPr>
        <p:spPr>
          <a:xfrm>
            <a:off x="328707" y="2321154"/>
            <a:ext cx="5444564" cy="1027953"/>
          </a:xfrm>
          <a:prstGeom prst="wedgeRectCallout">
            <a:avLst>
              <a:gd name="adj1" fmla="val -1708"/>
              <a:gd name="adj2" fmla="val 129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FF00"/>
                </a:solidFill>
              </a:rPr>
              <a:t>运行时服务</a:t>
            </a:r>
            <a:r>
              <a:rPr lang="zh-CN" altLang="en-US" sz="2400" b="1" dirty="0" smtClean="0">
                <a:solidFill>
                  <a:schemeClr val="bg1"/>
                </a:solidFill>
              </a:rPr>
              <a:t>：其行为体现在高层语言的语义上</a:t>
            </a:r>
            <a:r>
              <a:rPr lang="en-US" altLang="zh-CN" sz="2400" dirty="0" smtClean="0">
                <a:solidFill>
                  <a:schemeClr val="bg1"/>
                </a:solidFill>
              </a:rPr>
              <a:t> </a:t>
            </a:r>
            <a:r>
              <a:rPr lang="zh-CN" altLang="en-US" sz="2400" dirty="0" smtClean="0">
                <a:solidFill>
                  <a:schemeClr val="bg1"/>
                </a:solidFill>
              </a:rPr>
              <a:t>（如多任务调度）</a:t>
            </a:r>
            <a:endParaRPr lang="zh-CN" altLang="en-US" sz="2400" dirty="0">
              <a:solidFill>
                <a:prstClr val="white"/>
              </a:solidFill>
            </a:endParaRPr>
          </a:p>
        </p:txBody>
      </p:sp>
      <p:sp>
        <p:nvSpPr>
          <p:cNvPr id="9" name="矩形标注 8"/>
          <p:cNvSpPr/>
          <p:nvPr/>
        </p:nvSpPr>
        <p:spPr>
          <a:xfrm>
            <a:off x="4063774" y="6000400"/>
            <a:ext cx="2666635" cy="747058"/>
          </a:xfrm>
          <a:prstGeom prst="wedgeRectCallout">
            <a:avLst>
              <a:gd name="adj1" fmla="val 62528"/>
              <a:gd name="adj2" fmla="val -147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rPr>
              <a:t>通过精化进行验证</a:t>
            </a:r>
            <a:endParaRPr lang="zh-CN" altLang="en-US" sz="2400" b="1" dirty="0">
              <a:solidFill>
                <a:prstClr val="white"/>
              </a:solidFill>
            </a:endParaRPr>
          </a:p>
        </p:txBody>
      </p:sp>
      <p:pic>
        <p:nvPicPr>
          <p:cNvPr id="5" name="图片 4"/>
          <p:cNvPicPr>
            <a:picLocks noChangeAspect="1"/>
          </p:cNvPicPr>
          <p:nvPr/>
        </p:nvPicPr>
        <p:blipFill>
          <a:blip r:embed="rId4"/>
          <a:stretch>
            <a:fillRect/>
          </a:stretch>
        </p:blipFill>
        <p:spPr>
          <a:xfrm>
            <a:off x="6883486" y="4666783"/>
            <a:ext cx="774324" cy="704598"/>
          </a:xfrm>
          <a:prstGeom prst="rect">
            <a:avLst/>
          </a:prstGeom>
        </p:spPr>
      </p:pic>
    </p:spTree>
    <p:custDataLst>
      <p:tags r:id="rId1"/>
    </p:custDataLst>
    <p:extLst>
      <p:ext uri="{BB962C8B-B14F-4D97-AF65-F5344CB8AC3E}">
        <p14:creationId xmlns:p14="http://schemas.microsoft.com/office/powerpoint/2010/main" val="969296190"/>
      </p:ext>
    </p:extLst>
  </p:cSld>
  <p:clrMapOvr>
    <a:masterClrMapping/>
  </p:clrMapOvr>
  <mc:AlternateContent xmlns:mc="http://schemas.openxmlformats.org/markup-compatibility/2006" xmlns:p14="http://schemas.microsoft.com/office/powerpoint/2010/main">
    <mc:Choice Requires="p14">
      <p:transition spd="slow" p14:dur="2000" advTm="58183"/>
    </mc:Choice>
    <mc:Fallback xmlns="">
      <p:transition spd="slow" advTm="58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8031256" cy="1325563"/>
          </a:xfrm>
        </p:spPr>
        <p:txBody>
          <a:bodyPr/>
          <a:lstStyle/>
          <a:p>
            <a:r>
              <a:rPr lang="zh-CN" altLang="en-US" sz="4000" b="1" dirty="0">
                <a:solidFill>
                  <a:prstClr val="black"/>
                </a:solidFill>
              </a:rPr>
              <a:t>运行时服务和系统整体性质的刻画</a:t>
            </a:r>
            <a:endParaRPr lang="zh-CN" altLang="en-US" dirty="0">
              <a:solidFill>
                <a:srgbClr val="FF0000"/>
              </a:solidFill>
            </a:endParaRPr>
          </a:p>
        </p:txBody>
      </p:sp>
      <p:pic>
        <p:nvPicPr>
          <p:cNvPr id="4" name="内容占位符 34"/>
          <p:cNvPicPr>
            <a:picLocks noGrp="1" noChangeAspect="1"/>
          </p:cNvPicPr>
          <p:nvPr>
            <p:ph idx="1"/>
          </p:nvPr>
        </p:nvPicPr>
        <p:blipFill>
          <a:blip r:embed="rId3"/>
          <a:stretch>
            <a:fillRect/>
          </a:stretch>
        </p:blipFill>
        <p:spPr>
          <a:xfrm>
            <a:off x="1432273" y="3555241"/>
            <a:ext cx="6757125" cy="3037979"/>
          </a:xfrm>
          <a:prstGeom prst="rect">
            <a:avLst/>
          </a:prstGeom>
        </p:spPr>
      </p:pic>
      <p:sp>
        <p:nvSpPr>
          <p:cNvPr id="3" name="矩形标注 2"/>
          <p:cNvSpPr/>
          <p:nvPr/>
        </p:nvSpPr>
        <p:spPr>
          <a:xfrm>
            <a:off x="394448" y="1428376"/>
            <a:ext cx="4261223" cy="1314824"/>
          </a:xfrm>
          <a:prstGeom prst="wedgeRectCallout">
            <a:avLst>
              <a:gd name="adj1" fmla="val -1949"/>
              <a:gd name="adj2" fmla="val 109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FF00"/>
                </a:solidFill>
              </a:rPr>
              <a:t>系统整体性质：</a:t>
            </a:r>
            <a:r>
              <a:rPr lang="zh-CN" altLang="en-US" sz="2400" b="1" dirty="0" smtClean="0">
                <a:solidFill>
                  <a:schemeClr val="bg1"/>
                </a:solidFill>
              </a:rPr>
              <a:t>在高抽象层上描述成完整系统执行路径上的性质</a:t>
            </a:r>
            <a:endParaRPr lang="zh-CN" altLang="en-US" sz="2400" dirty="0">
              <a:solidFill>
                <a:schemeClr val="bg1"/>
              </a:solidFill>
            </a:endParaRPr>
          </a:p>
        </p:txBody>
      </p:sp>
      <p:sp>
        <p:nvSpPr>
          <p:cNvPr id="5" name="矩形标注 4"/>
          <p:cNvSpPr/>
          <p:nvPr/>
        </p:nvSpPr>
        <p:spPr>
          <a:xfrm>
            <a:off x="5534213" y="1689930"/>
            <a:ext cx="3430494" cy="1625600"/>
          </a:xfrm>
          <a:prstGeom prst="wedgeRectCallout">
            <a:avLst>
              <a:gd name="adj1" fmla="val -84665"/>
              <a:gd name="adj2" fmla="val 102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rPr>
              <a:t>在高抽象层上证明，通过</a:t>
            </a:r>
            <a:r>
              <a:rPr lang="zh-CN" altLang="en-US" sz="2400" b="1" dirty="0" smtClean="0">
                <a:solidFill>
                  <a:srgbClr val="FFFF00"/>
                </a:solidFill>
              </a:rPr>
              <a:t>上下文精化</a:t>
            </a:r>
            <a:r>
              <a:rPr lang="zh-CN" altLang="en-US" sz="2400" b="1" dirty="0" smtClean="0">
                <a:solidFill>
                  <a:prstClr val="white"/>
                </a:solidFill>
              </a:rPr>
              <a:t>确保性质在底层得到保持</a:t>
            </a:r>
            <a:endParaRPr lang="zh-CN" altLang="en-US" sz="2400" b="1" dirty="0">
              <a:solidFill>
                <a:prstClr val="white"/>
              </a:solidFill>
            </a:endParaRPr>
          </a:p>
        </p:txBody>
      </p:sp>
    </p:spTree>
    <p:custDataLst>
      <p:tags r:id="rId1"/>
    </p:custDataLst>
    <p:extLst>
      <p:ext uri="{BB962C8B-B14F-4D97-AF65-F5344CB8AC3E}">
        <p14:creationId xmlns:p14="http://schemas.microsoft.com/office/powerpoint/2010/main" val="2283544995"/>
      </p:ext>
    </p:extLst>
  </p:cSld>
  <p:clrMapOvr>
    <a:masterClrMapping/>
  </p:clrMapOvr>
  <mc:AlternateContent xmlns:mc="http://schemas.openxmlformats.org/markup-compatibility/2006" xmlns:p14="http://schemas.microsoft.com/office/powerpoint/2010/main">
    <mc:Choice Requires="p14">
      <p:transition spd="slow" p14:dur="2000" advTm="49605"/>
    </mc:Choice>
    <mc:Fallback xmlns="">
      <p:transition spd="slow" advTm="496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26856"/>
            <a:ext cx="9144000" cy="48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lstStyle/>
          <a:p>
            <a:pPr algn="ctr"/>
            <a:r>
              <a:rPr lang="zh-CN" altLang="en-US" b="1" dirty="0"/>
              <a:t>报告提纲</a:t>
            </a:r>
          </a:p>
        </p:txBody>
      </p:sp>
      <p:sp>
        <p:nvSpPr>
          <p:cNvPr id="3" name="内容占位符 2"/>
          <p:cNvSpPr>
            <a:spLocks noGrp="1"/>
          </p:cNvSpPr>
          <p:nvPr>
            <p:ph idx="1"/>
          </p:nvPr>
        </p:nvSpPr>
        <p:spPr/>
        <p:txBody>
          <a:bodyPr/>
          <a:lstStyle/>
          <a:p>
            <a:r>
              <a:rPr lang="zh-CN" altLang="en-US" b="1" dirty="0" smtClean="0"/>
              <a:t>证什么性质：内核“正确性”的刻画</a:t>
            </a:r>
            <a:endParaRPr lang="en-US" altLang="zh-CN" b="1" dirty="0" smtClean="0"/>
          </a:p>
          <a:p>
            <a:pPr lvl="2"/>
            <a:endParaRPr lang="en-US" altLang="zh-CN" b="1" dirty="0"/>
          </a:p>
          <a:p>
            <a:r>
              <a:rPr lang="zh-CN" altLang="en-US" b="1" dirty="0" smtClean="0"/>
              <a:t>如何证：并发操作系统内核验证框架</a:t>
            </a:r>
            <a:endParaRPr lang="en-US" altLang="zh-CN" b="1" dirty="0" smtClean="0"/>
          </a:p>
          <a:p>
            <a:pPr lvl="1"/>
            <a:r>
              <a:rPr lang="zh-CN" altLang="en-US" b="1" dirty="0" smtClean="0"/>
              <a:t>内核建模</a:t>
            </a:r>
            <a:endParaRPr lang="en-US" altLang="zh-CN" b="1" dirty="0" smtClean="0"/>
          </a:p>
          <a:p>
            <a:pPr lvl="1"/>
            <a:r>
              <a:rPr lang="zh-CN" altLang="en-US" b="1" dirty="0" smtClean="0"/>
              <a:t>并发精化程序逻辑</a:t>
            </a:r>
            <a:r>
              <a:rPr lang="en-US" altLang="zh-CN" b="1" dirty="0" smtClean="0"/>
              <a:t>CSL-R</a:t>
            </a:r>
          </a:p>
          <a:p>
            <a:pPr lvl="1"/>
            <a:r>
              <a:rPr lang="zh-CN" altLang="en-US" b="1" dirty="0" smtClean="0"/>
              <a:t>自动证明策略</a:t>
            </a:r>
            <a:endParaRPr lang="en-US" altLang="zh-CN" b="1" dirty="0" smtClean="0"/>
          </a:p>
          <a:p>
            <a:pPr lvl="2"/>
            <a:endParaRPr lang="en-US" altLang="zh-CN" b="1" dirty="0"/>
          </a:p>
          <a:p>
            <a:r>
              <a:rPr lang="zh-CN" altLang="en-US" b="1" dirty="0" smtClean="0"/>
              <a:t>我们对</a:t>
            </a:r>
            <a:r>
              <a:rPr lang="zh-CN" altLang="en-US" b="1" dirty="0" smtClean="0">
                <a:sym typeface="Symbol" panose="05050102010706020507" pitchFamily="18" charset="2"/>
              </a:rPr>
              <a:t>实际系统内核的</a:t>
            </a:r>
            <a:r>
              <a:rPr lang="zh-CN" altLang="en-US" b="1" dirty="0" smtClean="0"/>
              <a:t>验证</a:t>
            </a:r>
            <a:endParaRPr lang="zh-CN" altLang="en-US" b="1" dirty="0"/>
          </a:p>
        </p:txBody>
      </p:sp>
      <p:pic>
        <p:nvPicPr>
          <p:cNvPr id="5" name="图片 4"/>
          <p:cNvPicPr>
            <a:picLocks noChangeAspect="1"/>
          </p:cNvPicPr>
          <p:nvPr/>
        </p:nvPicPr>
        <p:blipFill>
          <a:blip r:embed="rId2"/>
          <a:stretch>
            <a:fillRect/>
          </a:stretch>
        </p:blipFill>
        <p:spPr>
          <a:xfrm>
            <a:off x="5768073" y="4928190"/>
            <a:ext cx="3172207" cy="1731631"/>
          </a:xfrm>
          <a:prstGeom prst="rect">
            <a:avLst/>
          </a:prstGeom>
        </p:spPr>
      </p:pic>
    </p:spTree>
    <p:extLst>
      <p:ext uri="{BB962C8B-B14F-4D97-AF65-F5344CB8AC3E}">
        <p14:creationId xmlns:p14="http://schemas.microsoft.com/office/powerpoint/2010/main" val="2779875281"/>
      </p:ext>
    </p:extLst>
  </p:cSld>
  <p:clrMapOvr>
    <a:masterClrMapping/>
  </p:clrMapOvr>
  <mc:AlternateContent xmlns:mc="http://schemas.openxmlformats.org/markup-compatibility/2006" xmlns:p14="http://schemas.microsoft.com/office/powerpoint/2010/main">
    <mc:Choice Requires="p14">
      <p:transition spd="slow" p14:dur="2000" advTm="9741"/>
    </mc:Choice>
    <mc:Fallback xmlns="">
      <p:transition spd="slow" advTm="974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1"/>
          <p:cNvSpPr>
            <a:spLocks noGrp="1"/>
          </p:cNvSpPr>
          <p:nvPr>
            <p:ph type="title"/>
          </p:nvPr>
        </p:nvSpPr>
        <p:spPr/>
        <p:txBody>
          <a:bodyPr/>
          <a:lstStyle/>
          <a:p>
            <a:pPr algn="ctr"/>
            <a:r>
              <a:rPr lang="zh-CN" altLang="en-US" b="1" dirty="0" smtClean="0">
                <a:latin typeface="+mj-ea"/>
              </a:rPr>
              <a:t>操作系统内核验证框架</a:t>
            </a:r>
          </a:p>
        </p:txBody>
      </p:sp>
      <p:sp>
        <p:nvSpPr>
          <p:cNvPr id="6" name="矩形 5"/>
          <p:cNvSpPr/>
          <p:nvPr/>
        </p:nvSpPr>
        <p:spPr>
          <a:xfrm>
            <a:off x="757238" y="1447800"/>
            <a:ext cx="7700962" cy="51244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7" name="矩形 6"/>
          <p:cNvSpPr/>
          <p:nvPr/>
        </p:nvSpPr>
        <p:spPr>
          <a:xfrm>
            <a:off x="901700" y="1566863"/>
            <a:ext cx="1482725" cy="4554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8" name="矩形 7"/>
          <p:cNvSpPr/>
          <p:nvPr/>
        </p:nvSpPr>
        <p:spPr>
          <a:xfrm>
            <a:off x="2532063" y="3017838"/>
            <a:ext cx="5797550" cy="31035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17" name="矩形 16"/>
          <p:cNvSpPr/>
          <p:nvPr/>
        </p:nvSpPr>
        <p:spPr>
          <a:xfrm>
            <a:off x="2532063" y="1566863"/>
            <a:ext cx="5797550" cy="9937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62485" name="文本框 21"/>
          <p:cNvSpPr txBox="1">
            <a:spLocks noChangeArrowheads="1"/>
          </p:cNvSpPr>
          <p:nvPr/>
        </p:nvSpPr>
        <p:spPr bwMode="auto">
          <a:xfrm>
            <a:off x="3733800" y="2181225"/>
            <a:ext cx="2515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solidFill>
                  <a:srgbClr val="FF0000"/>
                </a:solidFill>
                <a:latin typeface="华文楷体" panose="02010600040101010101" pitchFamily="2" charset="-122"/>
                <a:ea typeface="华文楷体" panose="02010600040101010101" pitchFamily="2" charset="-122"/>
              </a:rPr>
              <a:t>B. </a:t>
            </a:r>
            <a:r>
              <a:rPr lang="zh-CN" altLang="en-US" sz="2000" b="1" dirty="0" smtClean="0">
                <a:solidFill>
                  <a:srgbClr val="FF0000"/>
                </a:solidFill>
                <a:latin typeface="华文楷体" panose="02010600040101010101" pitchFamily="2" charset="-122"/>
                <a:ea typeface="华文楷体" panose="02010600040101010101" pitchFamily="2" charset="-122"/>
              </a:rPr>
              <a:t>并发精化程序逻辑</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grpSp>
        <p:nvGrpSpPr>
          <p:cNvPr id="62486" name="组合 22"/>
          <p:cNvGrpSpPr>
            <a:grpSpLocks/>
          </p:cNvGrpSpPr>
          <p:nvPr/>
        </p:nvGrpSpPr>
        <p:grpSpPr bwMode="auto">
          <a:xfrm>
            <a:off x="3592513" y="2600325"/>
            <a:ext cx="163512" cy="387350"/>
            <a:chOff x="3603169" y="2448677"/>
            <a:chExt cx="163286" cy="386644"/>
          </a:xfrm>
        </p:grpSpPr>
        <p:sp>
          <p:nvSpPr>
            <p:cNvPr id="24" name="椭圆 23"/>
            <p:cNvSpPr/>
            <p:nvPr/>
          </p:nvSpPr>
          <p:spPr>
            <a:xfrm>
              <a:off x="3603169" y="2448677"/>
              <a:ext cx="163286" cy="1521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5" name="直接连接符 24"/>
            <p:cNvCxnSpPr>
              <a:stCxn id="24" idx="4"/>
            </p:cNvCxnSpPr>
            <p:nvPr/>
          </p:nvCxnSpPr>
          <p:spPr>
            <a:xfrm>
              <a:off x="3685605" y="2600799"/>
              <a:ext cx="0" cy="234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7086600" y="2600325"/>
            <a:ext cx="163513"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7" name="直接连接符 26"/>
          <p:cNvCxnSpPr>
            <a:stCxn id="26" idx="4"/>
          </p:cNvCxnSpPr>
          <p:nvPr/>
        </p:nvCxnSpPr>
        <p:spPr>
          <a:xfrm>
            <a:off x="7167563" y="2752725"/>
            <a:ext cx="0" cy="2349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816" name="文本框 27"/>
          <p:cNvSpPr txBox="1">
            <a:spLocks noChangeArrowheads="1"/>
          </p:cNvSpPr>
          <p:nvPr/>
        </p:nvSpPr>
        <p:spPr bwMode="auto">
          <a:xfrm>
            <a:off x="3556337" y="610979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latin typeface="华文楷体" panose="02010600040101010101" pitchFamily="2" charset="-122"/>
                <a:ea typeface="华文楷体" panose="02010600040101010101" pitchFamily="2" charset="-122"/>
              </a:rPr>
              <a:t>精化验证框架</a:t>
            </a:r>
            <a:endParaRPr lang="zh-CN" altLang="en-US" sz="2400" b="1" dirty="0">
              <a:latin typeface="华文楷体" panose="02010600040101010101" pitchFamily="2" charset="-122"/>
              <a:ea typeface="华文楷体" panose="02010600040101010101" pitchFamily="2" charset="-122"/>
            </a:endParaRPr>
          </a:p>
        </p:txBody>
      </p:sp>
      <p:sp>
        <p:nvSpPr>
          <p:cNvPr id="62490" name="文本框 28"/>
          <p:cNvSpPr txBox="1">
            <a:spLocks noChangeArrowheads="1"/>
          </p:cNvSpPr>
          <p:nvPr/>
        </p:nvSpPr>
        <p:spPr bwMode="auto">
          <a:xfrm>
            <a:off x="2647950" y="5167313"/>
            <a:ext cx="150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solidFill>
                  <a:srgbClr val="FF0000"/>
                </a:solidFill>
                <a:latin typeface="华文楷体" panose="02010600040101010101" pitchFamily="2" charset="-122"/>
                <a:ea typeface="华文楷体" panose="02010600040101010101" pitchFamily="2" charset="-122"/>
              </a:rPr>
              <a:t>A. </a:t>
            </a:r>
            <a:r>
              <a:rPr lang="zh-CN" altLang="en-US" sz="2000" b="1" dirty="0" smtClean="0">
                <a:solidFill>
                  <a:srgbClr val="FF0000"/>
                </a:solidFill>
                <a:latin typeface="华文楷体" panose="02010600040101010101" pitchFamily="2" charset="-122"/>
                <a:ea typeface="华文楷体" panose="02010600040101010101" pitchFamily="2" charset="-122"/>
              </a:rPr>
              <a:t>内核建模</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sp>
        <p:nvSpPr>
          <p:cNvPr id="62491" name="文本框 29"/>
          <p:cNvSpPr txBox="1">
            <a:spLocks noChangeArrowheads="1"/>
          </p:cNvSpPr>
          <p:nvPr/>
        </p:nvSpPr>
        <p:spPr bwMode="auto">
          <a:xfrm>
            <a:off x="979825" y="5357882"/>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solidFill>
                  <a:srgbClr val="FF0000"/>
                </a:solidFill>
                <a:latin typeface="华文楷体" panose="02010600040101010101" pitchFamily="2" charset="-122"/>
                <a:ea typeface="华文楷体" panose="02010600040101010101" pitchFamily="2" charset="-122"/>
              </a:rPr>
              <a:t>C. </a:t>
            </a:r>
            <a:r>
              <a:rPr lang="zh-CN" altLang="en-US" sz="2000" b="1" dirty="0" smtClean="0">
                <a:solidFill>
                  <a:srgbClr val="FF0000"/>
                </a:solidFill>
                <a:latin typeface="华文楷体" panose="02010600040101010101" pitchFamily="2" charset="-122"/>
                <a:ea typeface="华文楷体" panose="02010600040101010101" pitchFamily="2" charset="-122"/>
              </a:rPr>
              <a:t>自动</a:t>
            </a:r>
            <a:endParaRPr lang="en-US" altLang="zh-CN" sz="2000" b="1" dirty="0" smtClean="0">
              <a:solidFill>
                <a:srgbClr val="FF0000"/>
              </a:solidFill>
              <a:latin typeface="华文楷体" panose="02010600040101010101" pitchFamily="2" charset="-122"/>
              <a:ea typeface="华文楷体" panose="02010600040101010101" pitchFamily="2" charset="-122"/>
            </a:endParaRPr>
          </a:p>
          <a:p>
            <a:pPr>
              <a:spcBef>
                <a:spcPct val="0"/>
              </a:spcBef>
              <a:buFontTx/>
              <a:buNone/>
            </a:pPr>
            <a:r>
              <a:rPr lang="zh-CN" altLang="en-US" sz="2000" b="1" dirty="0" smtClean="0">
                <a:solidFill>
                  <a:srgbClr val="FF0000"/>
                </a:solidFill>
                <a:latin typeface="华文楷体" panose="02010600040101010101" pitchFamily="2" charset="-122"/>
                <a:ea typeface="华文楷体" panose="02010600040101010101" pitchFamily="2" charset="-122"/>
              </a:rPr>
              <a:t>证明策略</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2171247266"/>
      </p:ext>
    </p:extLst>
  </p:cSld>
  <p:clrMapOvr>
    <a:masterClrMapping/>
  </p:clrMapOvr>
  <p:transition spd="slow" advTm="27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fade">
                                      <p:cBhvr>
                                        <p:cTn id="7" dur="500"/>
                                        <p:tgtEl>
                                          <p:spTgt spid="624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2486"/>
                                        </p:tgtEl>
                                        <p:attrNameLst>
                                          <p:attrName>style.visibility</p:attrName>
                                        </p:attrNameLst>
                                      </p:cBhvr>
                                      <p:to>
                                        <p:strVal val="visible"/>
                                      </p:to>
                                    </p:set>
                                    <p:animEffect transition="in" filter="fade">
                                      <p:cBhvr>
                                        <p:cTn id="15" dur="500"/>
                                        <p:tgtEl>
                                          <p:spTgt spid="62486"/>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485"/>
                                        </p:tgtEl>
                                        <p:attrNameLst>
                                          <p:attrName>style.visibility</p:attrName>
                                        </p:attrNameLst>
                                      </p:cBhvr>
                                      <p:to>
                                        <p:strVal val="visible"/>
                                      </p:to>
                                    </p:set>
                                    <p:animEffect transition="in" filter="fade">
                                      <p:cBhvr>
                                        <p:cTn id="21" dur="500"/>
                                        <p:tgtEl>
                                          <p:spTgt spid="6248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491"/>
                                        </p:tgtEl>
                                        <p:attrNameLst>
                                          <p:attrName>style.visibility</p:attrName>
                                        </p:attrNameLst>
                                      </p:cBhvr>
                                      <p:to>
                                        <p:strVal val="visible"/>
                                      </p:to>
                                    </p:set>
                                    <p:animEffect transition="in" filter="fade">
                                      <p:cBhvr>
                                        <p:cTn id="35" dur="500"/>
                                        <p:tgtEl>
                                          <p:spTgt spid="62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62485" grpId="0"/>
      <p:bldP spid="26" grpId="0" animBg="1"/>
      <p:bldP spid="62490" grpId="0"/>
      <p:bldP spid="624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algn="ctr"/>
            <a:r>
              <a:rPr lang="zh-CN" altLang="en-US" b="1" dirty="0" smtClean="0">
                <a:latin typeface="+mj-ea"/>
              </a:rPr>
              <a:t>验证目标</a:t>
            </a:r>
            <a:endParaRPr lang="zh-CN" altLang="en-US" b="1" dirty="0">
              <a:latin typeface="+mj-ea"/>
            </a:endParaRPr>
          </a:p>
        </p:txBody>
      </p:sp>
      <p:sp>
        <p:nvSpPr>
          <p:cNvPr id="37" name="圆角矩形 36"/>
          <p:cNvSpPr/>
          <p:nvPr/>
        </p:nvSpPr>
        <p:spPr>
          <a:xfrm>
            <a:off x="539750" y="2954338"/>
            <a:ext cx="5545138" cy="576262"/>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38" name="椭圆 37"/>
          <p:cNvSpPr/>
          <p:nvPr/>
        </p:nvSpPr>
        <p:spPr>
          <a:xfrm>
            <a:off x="2404401" y="3143693"/>
            <a:ext cx="142875" cy="142875"/>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39" name="椭圆 38"/>
          <p:cNvSpPr/>
          <p:nvPr/>
        </p:nvSpPr>
        <p:spPr>
          <a:xfrm>
            <a:off x="3779838" y="3141663"/>
            <a:ext cx="144462" cy="142875"/>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40" name="椭圆 39"/>
          <p:cNvSpPr/>
          <p:nvPr/>
        </p:nvSpPr>
        <p:spPr>
          <a:xfrm>
            <a:off x="5228828" y="3148014"/>
            <a:ext cx="144463" cy="144462"/>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41" name="圆角矩形 40"/>
          <p:cNvSpPr/>
          <p:nvPr/>
        </p:nvSpPr>
        <p:spPr>
          <a:xfrm>
            <a:off x="1187450" y="1979613"/>
            <a:ext cx="1152525" cy="43180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42" name="圆角矩形 41"/>
          <p:cNvSpPr/>
          <p:nvPr/>
        </p:nvSpPr>
        <p:spPr>
          <a:xfrm>
            <a:off x="2771775" y="1978025"/>
            <a:ext cx="1152525" cy="43180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43" name="圆角矩形 42"/>
          <p:cNvSpPr/>
          <p:nvPr/>
        </p:nvSpPr>
        <p:spPr>
          <a:xfrm>
            <a:off x="4427538" y="1979613"/>
            <a:ext cx="1152525" cy="43180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cs typeface="+mn-cs"/>
            </a:endParaRPr>
          </a:p>
        </p:txBody>
      </p:sp>
      <p:sp>
        <p:nvSpPr>
          <p:cNvPr id="44" name="圆角矩形 43"/>
          <p:cNvSpPr/>
          <p:nvPr/>
        </p:nvSpPr>
        <p:spPr>
          <a:xfrm>
            <a:off x="468313" y="2673350"/>
            <a:ext cx="5686425" cy="1116013"/>
          </a:xfrm>
          <a:prstGeom prst="roundRect">
            <a:avLst/>
          </a:prstGeom>
          <a:noFill/>
          <a:ln w="12700" cap="flat" cmpd="sng" algn="ctr">
            <a:solidFill>
              <a:srgbClr val="5B9BD5">
                <a:shade val="50000"/>
              </a:srgbClr>
            </a:solidFill>
            <a:prstDash val="dash"/>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45" name="椭圆 44"/>
          <p:cNvSpPr/>
          <p:nvPr/>
        </p:nvSpPr>
        <p:spPr>
          <a:xfrm>
            <a:off x="1358107" y="3142991"/>
            <a:ext cx="144462" cy="142875"/>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cxnSp>
        <p:nvCxnSpPr>
          <p:cNvPr id="18450" name="直接箭头连接符 51"/>
          <p:cNvCxnSpPr>
            <a:cxnSpLocks noChangeShapeType="1"/>
            <a:stCxn id="45" idx="2"/>
          </p:cNvCxnSpPr>
          <p:nvPr/>
        </p:nvCxnSpPr>
        <p:spPr bwMode="auto">
          <a:xfrm flipH="1">
            <a:off x="708819" y="3214429"/>
            <a:ext cx="649288" cy="1325562"/>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1" name="直接箭头连接符 52"/>
          <p:cNvCxnSpPr>
            <a:cxnSpLocks noChangeShapeType="1"/>
            <a:stCxn id="45" idx="6"/>
          </p:cNvCxnSpPr>
          <p:nvPr/>
        </p:nvCxnSpPr>
        <p:spPr bwMode="auto">
          <a:xfrm flipH="1">
            <a:off x="1429544" y="3214429"/>
            <a:ext cx="73025" cy="1325562"/>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2" name="直接箭头连接符 53"/>
          <p:cNvCxnSpPr>
            <a:cxnSpLocks noChangeShapeType="1"/>
            <a:stCxn id="38" idx="2"/>
          </p:cNvCxnSpPr>
          <p:nvPr/>
        </p:nvCxnSpPr>
        <p:spPr bwMode="auto">
          <a:xfrm flipH="1">
            <a:off x="1805913" y="3215131"/>
            <a:ext cx="598488" cy="1301750"/>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3" name="直接箭头连接符 54"/>
          <p:cNvCxnSpPr>
            <a:cxnSpLocks noChangeShapeType="1"/>
            <a:stCxn id="38" idx="5"/>
          </p:cNvCxnSpPr>
          <p:nvPr/>
        </p:nvCxnSpPr>
        <p:spPr bwMode="auto">
          <a:xfrm>
            <a:off x="2526638" y="3265931"/>
            <a:ext cx="114300" cy="1303337"/>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4" name="直接箭头连接符 55"/>
          <p:cNvCxnSpPr>
            <a:cxnSpLocks noChangeShapeType="1"/>
            <a:stCxn id="39" idx="2"/>
          </p:cNvCxnSpPr>
          <p:nvPr/>
        </p:nvCxnSpPr>
        <p:spPr bwMode="auto">
          <a:xfrm flipH="1">
            <a:off x="3186113" y="3213100"/>
            <a:ext cx="593725" cy="1319213"/>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5" name="直接箭头连接符 56"/>
          <p:cNvCxnSpPr>
            <a:cxnSpLocks noChangeShapeType="1"/>
            <a:stCxn id="39" idx="6"/>
          </p:cNvCxnSpPr>
          <p:nvPr/>
        </p:nvCxnSpPr>
        <p:spPr bwMode="auto">
          <a:xfrm>
            <a:off x="3924300" y="3213100"/>
            <a:ext cx="414338" cy="1371600"/>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6" name="直接箭头连接符 57"/>
          <p:cNvCxnSpPr>
            <a:cxnSpLocks noChangeShapeType="1"/>
            <a:stCxn id="40" idx="2"/>
          </p:cNvCxnSpPr>
          <p:nvPr/>
        </p:nvCxnSpPr>
        <p:spPr bwMode="auto">
          <a:xfrm flipH="1">
            <a:off x="4887516" y="3219451"/>
            <a:ext cx="341312" cy="1336675"/>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8457" name="直接箭头连接符 58"/>
          <p:cNvCxnSpPr>
            <a:cxnSpLocks noChangeShapeType="1"/>
            <a:stCxn id="40" idx="6"/>
          </p:cNvCxnSpPr>
          <p:nvPr/>
        </p:nvCxnSpPr>
        <p:spPr bwMode="auto">
          <a:xfrm>
            <a:off x="5373291" y="3221039"/>
            <a:ext cx="293687" cy="1320800"/>
          </a:xfrm>
          <a:prstGeom prst="straightConnector1">
            <a:avLst/>
          </a:prstGeom>
          <a:noFill/>
          <a:ln w="63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1524" name="TextBox 80"/>
          <p:cNvSpPr txBox="1">
            <a:spLocks noChangeArrowheads="1"/>
          </p:cNvSpPr>
          <p:nvPr/>
        </p:nvSpPr>
        <p:spPr bwMode="auto">
          <a:xfrm>
            <a:off x="6211888" y="2859088"/>
            <a:ext cx="2125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高层语言</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
        <p:nvSpPr>
          <p:cNvPr id="62" name="椭圆 61"/>
          <p:cNvSpPr/>
          <p:nvPr/>
        </p:nvSpPr>
        <p:spPr>
          <a:xfrm>
            <a:off x="639763" y="6322218"/>
            <a:ext cx="144462" cy="144463"/>
          </a:xfrm>
          <a:prstGeom prst="ellipse">
            <a:avLst/>
          </a:prstGeom>
          <a:solidFill>
            <a:srgbClr val="C00000"/>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63" name="圆角矩形 62"/>
          <p:cNvSpPr/>
          <p:nvPr/>
        </p:nvSpPr>
        <p:spPr>
          <a:xfrm>
            <a:off x="3638550" y="6165850"/>
            <a:ext cx="792163" cy="431800"/>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zh-CN" altLang="en-US" smtClean="0">
              <a:solidFill>
                <a:srgbClr val="000000"/>
              </a:solidFill>
              <a:ea typeface="宋体" panose="02010600030101010101" pitchFamily="2" charset="-122"/>
            </a:endParaRPr>
          </a:p>
        </p:txBody>
      </p:sp>
      <p:sp>
        <p:nvSpPr>
          <p:cNvPr id="18461" name="TextBox 93"/>
          <p:cNvSpPr txBox="1">
            <a:spLocks noChangeArrowheads="1"/>
          </p:cNvSpPr>
          <p:nvPr/>
        </p:nvSpPr>
        <p:spPr bwMode="auto">
          <a:xfrm>
            <a:off x="723106" y="6228040"/>
            <a:ext cx="2324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zh-CN" altLang="en-US" sz="1800" b="1" dirty="0" smtClean="0">
                <a:solidFill>
                  <a:srgbClr val="000000"/>
                </a:solidFill>
                <a:latin typeface="华文楷体" panose="02010600040101010101" pitchFamily="2" charset="-122"/>
                <a:ea typeface="华文楷体" panose="02010600040101010101" pitchFamily="2" charset="-122"/>
              </a:rPr>
              <a:t>系统</a:t>
            </a:r>
            <a:r>
              <a:rPr lang="en-US" altLang="zh-CN" sz="1800" b="1" dirty="0" smtClean="0">
                <a:solidFill>
                  <a:srgbClr val="000000"/>
                </a:solidFill>
                <a:latin typeface="华文楷体" panose="02010600040101010101" pitchFamily="2" charset="-122"/>
                <a:ea typeface="华文楷体" panose="02010600040101010101" pitchFamily="2" charset="-122"/>
              </a:rPr>
              <a:t>API</a:t>
            </a:r>
            <a:r>
              <a:rPr lang="zh-CN" altLang="en-US" sz="1800" b="1" dirty="0" smtClean="0">
                <a:solidFill>
                  <a:srgbClr val="000000"/>
                </a:solidFill>
                <a:latin typeface="华文楷体" panose="02010600040101010101" pitchFamily="2" charset="-122"/>
                <a:ea typeface="华文楷体" panose="02010600040101010101" pitchFamily="2" charset="-122"/>
              </a:rPr>
              <a:t>的高层抽象</a:t>
            </a:r>
            <a:endParaRPr lang="zh-CN" altLang="en-US" sz="1800" b="1" dirty="0">
              <a:solidFill>
                <a:srgbClr val="000000"/>
              </a:solidFill>
              <a:latin typeface="华文楷体" panose="02010600040101010101" pitchFamily="2" charset="-122"/>
              <a:ea typeface="华文楷体" panose="02010600040101010101" pitchFamily="2" charset="-122"/>
            </a:endParaRPr>
          </a:p>
        </p:txBody>
      </p:sp>
      <p:sp>
        <p:nvSpPr>
          <p:cNvPr id="18462" name="TextBox 94"/>
          <p:cNvSpPr txBox="1">
            <a:spLocks noChangeArrowheads="1"/>
          </p:cNvSpPr>
          <p:nvPr/>
        </p:nvSpPr>
        <p:spPr bwMode="auto">
          <a:xfrm>
            <a:off x="4364350" y="6228040"/>
            <a:ext cx="2192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CN" altLang="en-US" sz="1800" b="1" dirty="0" smtClean="0">
                <a:solidFill>
                  <a:srgbClr val="000000"/>
                </a:solidFill>
                <a:latin typeface="华文楷体" panose="02010600040101010101" pitchFamily="2" charset="-122"/>
                <a:ea typeface="华文楷体" panose="02010600040101010101" pitchFamily="2" charset="-122"/>
              </a:rPr>
              <a:t>系统</a:t>
            </a:r>
            <a:r>
              <a:rPr lang="en-US" altLang="zh-CN" sz="1800" b="1" dirty="0" smtClean="0">
                <a:solidFill>
                  <a:srgbClr val="000000"/>
                </a:solidFill>
                <a:latin typeface="华文楷体" panose="02010600040101010101" pitchFamily="2" charset="-122"/>
                <a:ea typeface="华文楷体" panose="02010600040101010101" pitchFamily="2" charset="-122"/>
              </a:rPr>
              <a:t>API</a:t>
            </a:r>
            <a:r>
              <a:rPr lang="zh-CN" altLang="en-US" sz="1800" b="1" dirty="0" smtClean="0">
                <a:solidFill>
                  <a:srgbClr val="000000"/>
                </a:solidFill>
                <a:latin typeface="华文楷体" panose="02010600040101010101" pitchFamily="2" charset="-122"/>
                <a:ea typeface="华文楷体" panose="02010600040101010101" pitchFamily="2" charset="-122"/>
              </a:rPr>
              <a:t>的底层实现</a:t>
            </a:r>
            <a:endParaRPr lang="zh-CN" altLang="en-US" sz="1800" b="1" dirty="0">
              <a:solidFill>
                <a:srgbClr val="000000"/>
              </a:solidFill>
              <a:latin typeface="华文楷体" panose="02010600040101010101" pitchFamily="2" charset="-122"/>
              <a:ea typeface="华文楷体" panose="02010600040101010101" pitchFamily="2" charset="-122"/>
            </a:endParaRPr>
          </a:p>
        </p:txBody>
      </p:sp>
      <p:sp>
        <p:nvSpPr>
          <p:cNvPr id="66" name="圆角矩形 65"/>
          <p:cNvSpPr/>
          <p:nvPr/>
        </p:nvSpPr>
        <p:spPr>
          <a:xfrm>
            <a:off x="468313" y="1762125"/>
            <a:ext cx="5686425" cy="825500"/>
          </a:xfrm>
          <a:prstGeom prst="roundRect">
            <a:avLst/>
          </a:prstGeom>
          <a:noFill/>
          <a:ln w="12700" cap="flat" cmpd="sng" algn="ctr">
            <a:solidFill>
              <a:srgbClr val="5B9BD5">
                <a:shade val="50000"/>
              </a:srgbClr>
            </a:solidFill>
            <a:prstDash val="dash"/>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cs typeface="+mn-cs"/>
            </a:endParaRPr>
          </a:p>
        </p:txBody>
      </p:sp>
      <p:sp>
        <p:nvSpPr>
          <p:cNvPr id="21530" name="TextBox 80"/>
          <p:cNvSpPr txBox="1">
            <a:spLocks noChangeArrowheads="1"/>
          </p:cNvSpPr>
          <p:nvPr/>
        </p:nvSpPr>
        <p:spPr bwMode="auto">
          <a:xfrm>
            <a:off x="6503988" y="2009775"/>
            <a:ext cx="1541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应用程序</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
        <p:nvSpPr>
          <p:cNvPr id="68" name="圆角矩形标注 67"/>
          <p:cNvSpPr/>
          <p:nvPr/>
        </p:nvSpPr>
        <p:spPr>
          <a:xfrm>
            <a:off x="6323807" y="3648530"/>
            <a:ext cx="2119898" cy="769084"/>
          </a:xfrm>
          <a:prstGeom prst="wedgeRoundRectCallout">
            <a:avLst>
              <a:gd name="adj1" fmla="val -58751"/>
              <a:gd name="adj2" fmla="val -91824"/>
              <a:gd name="adj3" fmla="val 16667"/>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Calibri" panose="020F0502020204030204"/>
                <a:ea typeface="宋体" panose="02010600030101010101" pitchFamily="2" charset="-122"/>
                <a:cs typeface="+mn-cs"/>
              </a:rPr>
              <a:t>C </a:t>
            </a:r>
            <a:r>
              <a:rPr lang="en-US" altLang="zh-CN" sz="2000" b="1" kern="0" dirty="0" smtClean="0">
                <a:solidFill>
                  <a:prstClr val="white"/>
                </a:solidFill>
                <a:latin typeface="Calibri" panose="020F0502020204030204"/>
                <a:ea typeface="宋体" panose="02010600030101010101" pitchFamily="2" charset="-122"/>
                <a:cs typeface="+mn-cs"/>
              </a:rPr>
              <a:t>+ </a:t>
            </a:r>
            <a:r>
              <a:rPr lang="zh-CN" altLang="en-US" sz="2000" b="1" kern="0" dirty="0" smtClean="0">
                <a:solidFill>
                  <a:prstClr val="white"/>
                </a:solidFill>
                <a:latin typeface="华文楷体" panose="02010600040101010101" pitchFamily="2" charset="-122"/>
                <a:ea typeface="华文楷体" panose="02010600040101010101" pitchFamily="2" charset="-122"/>
                <a:cs typeface="+mn-cs"/>
              </a:rPr>
              <a:t>抽象</a:t>
            </a:r>
            <a:r>
              <a:rPr lang="en-US" altLang="zh-CN" sz="2000" b="1" kern="0" dirty="0" smtClean="0">
                <a:solidFill>
                  <a:prstClr val="white"/>
                </a:solidFill>
                <a:latin typeface="Calibri" panose="020F0502020204030204"/>
                <a:ea typeface="宋体" panose="02010600030101010101" pitchFamily="2" charset="-122"/>
                <a:cs typeface="+mn-cs"/>
              </a:rPr>
              <a:t>APIs</a:t>
            </a:r>
            <a:endParaRPr lang="zh-CN" altLang="en-US" sz="1600" b="1" kern="0" dirty="0">
              <a:solidFill>
                <a:prstClr val="white"/>
              </a:solidFill>
              <a:latin typeface="Calibri" panose="020F0502020204030204"/>
              <a:ea typeface="宋体" panose="02010600030101010101" pitchFamily="2" charset="-122"/>
              <a:cs typeface="+mn-cs"/>
            </a:endParaRPr>
          </a:p>
        </p:txBody>
      </p:sp>
      <p:sp>
        <p:nvSpPr>
          <p:cNvPr id="69" name="圆角矩形标注 68"/>
          <p:cNvSpPr/>
          <p:nvPr/>
        </p:nvSpPr>
        <p:spPr>
          <a:xfrm>
            <a:off x="6570455" y="5859184"/>
            <a:ext cx="1873250" cy="738188"/>
          </a:xfrm>
          <a:prstGeom prst="wedgeRoundRectCallout">
            <a:avLst>
              <a:gd name="adj1" fmla="val -74280"/>
              <a:gd name="adj2" fmla="val -90435"/>
              <a:gd name="adj3" fmla="val 16667"/>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altLang="zh-CN" sz="2000" b="1" kern="0" dirty="0">
                <a:solidFill>
                  <a:prstClr val="white"/>
                </a:solidFill>
                <a:latin typeface="Calibri" panose="020F0502020204030204"/>
                <a:ea typeface="宋体" panose="02010600030101010101" pitchFamily="2" charset="-122"/>
                <a:cs typeface="+mn-cs"/>
              </a:rPr>
              <a:t>C </a:t>
            </a:r>
            <a:r>
              <a:rPr lang="en-US" altLang="zh-CN" sz="2000" b="1" kern="0" dirty="0" smtClean="0">
                <a:solidFill>
                  <a:prstClr val="white"/>
                </a:solidFill>
                <a:latin typeface="Calibri" panose="020F0502020204030204"/>
                <a:ea typeface="宋体" panose="02010600030101010101" pitchFamily="2" charset="-122"/>
                <a:cs typeface="+mn-cs"/>
              </a:rPr>
              <a:t>+</a:t>
            </a:r>
            <a:r>
              <a:rPr lang="zh-CN" altLang="en-US" sz="2000" b="1" kern="0" dirty="0">
                <a:solidFill>
                  <a:prstClr val="white"/>
                </a:solidFill>
                <a:latin typeface="华文楷体" panose="02010600040101010101" pitchFamily="2" charset="-122"/>
                <a:ea typeface="华文楷体" panose="02010600040101010101" pitchFamily="2" charset="-122"/>
                <a:cs typeface="+mn-cs"/>
              </a:rPr>
              <a:t>内嵌汇编</a:t>
            </a:r>
          </a:p>
        </p:txBody>
      </p:sp>
      <p:sp>
        <p:nvSpPr>
          <p:cNvPr id="19485" name="TextBox 80"/>
          <p:cNvSpPr txBox="1">
            <a:spLocks noChangeArrowheads="1"/>
          </p:cNvSpPr>
          <p:nvPr/>
        </p:nvSpPr>
        <p:spPr bwMode="auto">
          <a:xfrm>
            <a:off x="6180138" y="5170177"/>
            <a:ext cx="2076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CN" altLang="en-US" sz="2000" b="1" dirty="0" smtClean="0">
                <a:solidFill>
                  <a:srgbClr val="000000"/>
                </a:solidFill>
                <a:latin typeface="华文楷体" panose="02010600040101010101" pitchFamily="2" charset="-122"/>
                <a:ea typeface="华文楷体" panose="02010600040101010101" pitchFamily="2" charset="-122"/>
              </a:rPr>
              <a:t>底层语言</a:t>
            </a:r>
            <a:endParaRPr lang="zh-CN" altLang="en-US" sz="2000" b="1" dirty="0">
              <a:solidFill>
                <a:srgbClr val="000000"/>
              </a:solidFill>
              <a:latin typeface="华文楷体" panose="02010600040101010101" pitchFamily="2" charset="-122"/>
              <a:ea typeface="华文楷体" panose="02010600040101010101" pitchFamily="2" charset="-122"/>
            </a:endParaRPr>
          </a:p>
        </p:txBody>
      </p:sp>
      <p:sp>
        <p:nvSpPr>
          <p:cNvPr id="36" name="圆角矩形 35"/>
          <p:cNvSpPr/>
          <p:nvPr/>
        </p:nvSpPr>
        <p:spPr>
          <a:xfrm>
            <a:off x="539750" y="5154613"/>
            <a:ext cx="5545138" cy="576262"/>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black"/>
              </a:solidFill>
              <a:latin typeface="Calibri" panose="020F0502020204030204"/>
              <a:ea typeface="宋体" panose="02010600030101010101" pitchFamily="2" charset="-122"/>
            </a:endParaRPr>
          </a:p>
        </p:txBody>
      </p:sp>
      <p:sp>
        <p:nvSpPr>
          <p:cNvPr id="52" name="圆角矩形 51"/>
          <p:cNvSpPr/>
          <p:nvPr/>
        </p:nvSpPr>
        <p:spPr>
          <a:xfrm>
            <a:off x="639763" y="4591050"/>
            <a:ext cx="790575" cy="43338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53" name="圆角矩形 52"/>
          <p:cNvSpPr/>
          <p:nvPr/>
        </p:nvSpPr>
        <p:spPr>
          <a:xfrm>
            <a:off x="468313" y="4430713"/>
            <a:ext cx="5688012" cy="15113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FFFFFF"/>
              </a:solidFill>
              <a:ea typeface="宋体" panose="02010600030101010101" pitchFamily="2" charset="-122"/>
            </a:endParaRPr>
          </a:p>
        </p:txBody>
      </p:sp>
      <p:sp>
        <p:nvSpPr>
          <p:cNvPr id="54" name="圆角矩形 53"/>
          <p:cNvSpPr/>
          <p:nvPr/>
        </p:nvSpPr>
        <p:spPr>
          <a:xfrm>
            <a:off x="1755775" y="4591050"/>
            <a:ext cx="935038" cy="43338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55" name="圆角矩形 54"/>
          <p:cNvSpPr/>
          <p:nvPr/>
        </p:nvSpPr>
        <p:spPr>
          <a:xfrm>
            <a:off x="3195638" y="4591050"/>
            <a:ext cx="1150937" cy="43338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56" name="圆角矩形 55"/>
          <p:cNvSpPr/>
          <p:nvPr/>
        </p:nvSpPr>
        <p:spPr>
          <a:xfrm>
            <a:off x="4887913" y="4597400"/>
            <a:ext cx="792162" cy="431800"/>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zh-CN" altLang="en-US" sz="1800" smtClean="0">
              <a:solidFill>
                <a:srgbClr val="000000"/>
              </a:solidFill>
              <a:ea typeface="宋体" panose="02010600030101010101" pitchFamily="2" charset="-122"/>
            </a:endParaRPr>
          </a:p>
        </p:txBody>
      </p:sp>
      <p:sp>
        <p:nvSpPr>
          <p:cNvPr id="2" name="矩形 1"/>
          <p:cNvSpPr/>
          <p:nvPr/>
        </p:nvSpPr>
        <p:spPr>
          <a:xfrm>
            <a:off x="6069609" y="2695912"/>
            <a:ext cx="2635381" cy="1817351"/>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084888" y="5089693"/>
            <a:ext cx="2635381" cy="1615907"/>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4"/>
          <p:cNvSpPr txBox="1">
            <a:spLocks noChangeArrowheads="1"/>
          </p:cNvSpPr>
          <p:nvPr/>
        </p:nvSpPr>
        <p:spPr bwMode="auto">
          <a:xfrm rot="5400000">
            <a:off x="7124029" y="4478272"/>
            <a:ext cx="507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b="1" dirty="0">
                <a:solidFill>
                  <a:srgbClr val="C00000"/>
                </a:solidFill>
                <a:ea typeface="宋体" panose="02010600030101010101" pitchFamily="2" charset="-122"/>
                <a:sym typeface="Symbol" panose="05050102010706020507" pitchFamily="18" charset="2"/>
              </a:rPr>
              <a:t></a:t>
            </a:r>
            <a:endParaRPr lang="zh-CN" altLang="en-US" b="1" dirty="0">
              <a:solidFill>
                <a:srgbClr val="C00000"/>
              </a:solidFill>
              <a:ea typeface="宋体" panose="02010600030101010101" pitchFamily="2" charset="-122"/>
            </a:endParaRPr>
          </a:p>
        </p:txBody>
      </p:sp>
    </p:spTree>
    <p:custDataLst>
      <p:tags r:id="rId1"/>
    </p:custDataLst>
    <p:extLst>
      <p:ext uri="{BB962C8B-B14F-4D97-AF65-F5344CB8AC3E}">
        <p14:creationId xmlns:p14="http://schemas.microsoft.com/office/powerpoint/2010/main" val="549044402"/>
      </p:ext>
    </p:extLst>
  </p:cSld>
  <p:clrMapOvr>
    <a:masterClrMapping/>
  </p:clrMapOvr>
  <p:transition spd="slow" advTm="137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1"/>
          <p:cNvSpPr>
            <a:spLocks noGrp="1"/>
          </p:cNvSpPr>
          <p:nvPr>
            <p:ph type="title"/>
          </p:nvPr>
        </p:nvSpPr>
        <p:spPr/>
        <p:txBody>
          <a:bodyPr/>
          <a:lstStyle/>
          <a:p>
            <a:pPr algn="ctr"/>
            <a:r>
              <a:rPr lang="zh-CN" altLang="en-US" b="1" dirty="0" smtClean="0">
                <a:latin typeface="+mj-ea"/>
              </a:rPr>
              <a:t>操作系统内核验证框架</a:t>
            </a:r>
          </a:p>
        </p:txBody>
      </p:sp>
      <p:sp>
        <p:nvSpPr>
          <p:cNvPr id="6" name="矩形 5"/>
          <p:cNvSpPr/>
          <p:nvPr/>
        </p:nvSpPr>
        <p:spPr>
          <a:xfrm>
            <a:off x="757238" y="1447800"/>
            <a:ext cx="7700962" cy="51244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7" name="矩形 6"/>
          <p:cNvSpPr/>
          <p:nvPr/>
        </p:nvSpPr>
        <p:spPr>
          <a:xfrm>
            <a:off x="901700" y="1566863"/>
            <a:ext cx="1482725" cy="4554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8" name="矩形 7"/>
          <p:cNvSpPr/>
          <p:nvPr/>
        </p:nvSpPr>
        <p:spPr>
          <a:xfrm>
            <a:off x="2532063" y="3017838"/>
            <a:ext cx="5797550" cy="31035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17" name="矩形 16"/>
          <p:cNvSpPr/>
          <p:nvPr/>
        </p:nvSpPr>
        <p:spPr>
          <a:xfrm>
            <a:off x="2532063" y="1566863"/>
            <a:ext cx="5797550" cy="9937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62485" name="文本框 21"/>
          <p:cNvSpPr txBox="1">
            <a:spLocks noChangeArrowheads="1"/>
          </p:cNvSpPr>
          <p:nvPr/>
        </p:nvSpPr>
        <p:spPr bwMode="auto">
          <a:xfrm>
            <a:off x="3733800" y="2181225"/>
            <a:ext cx="2515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B. </a:t>
            </a:r>
            <a:r>
              <a:rPr lang="zh-CN" altLang="en-US" sz="2000" b="1" dirty="0" smtClean="0">
                <a:latin typeface="华文楷体" panose="02010600040101010101" pitchFamily="2" charset="-122"/>
                <a:ea typeface="华文楷体" panose="02010600040101010101" pitchFamily="2" charset="-122"/>
              </a:rPr>
              <a:t>并发精化程序逻辑</a:t>
            </a:r>
            <a:endParaRPr lang="zh-CN" altLang="en-US" sz="2000" b="1" dirty="0">
              <a:latin typeface="华文楷体" panose="02010600040101010101" pitchFamily="2" charset="-122"/>
              <a:ea typeface="华文楷体" panose="02010600040101010101" pitchFamily="2" charset="-122"/>
            </a:endParaRPr>
          </a:p>
        </p:txBody>
      </p:sp>
      <p:grpSp>
        <p:nvGrpSpPr>
          <p:cNvPr id="62486" name="组合 22"/>
          <p:cNvGrpSpPr>
            <a:grpSpLocks/>
          </p:cNvGrpSpPr>
          <p:nvPr/>
        </p:nvGrpSpPr>
        <p:grpSpPr bwMode="auto">
          <a:xfrm>
            <a:off x="3592513" y="2600325"/>
            <a:ext cx="163512" cy="387350"/>
            <a:chOff x="3603169" y="2448677"/>
            <a:chExt cx="163286" cy="386644"/>
          </a:xfrm>
        </p:grpSpPr>
        <p:sp>
          <p:nvSpPr>
            <p:cNvPr id="24" name="椭圆 23"/>
            <p:cNvSpPr/>
            <p:nvPr/>
          </p:nvSpPr>
          <p:spPr>
            <a:xfrm>
              <a:off x="3603169" y="2448677"/>
              <a:ext cx="163286" cy="1521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5" name="直接连接符 24"/>
            <p:cNvCxnSpPr>
              <a:stCxn id="24" idx="4"/>
            </p:cNvCxnSpPr>
            <p:nvPr/>
          </p:nvCxnSpPr>
          <p:spPr>
            <a:xfrm>
              <a:off x="3685605" y="2600799"/>
              <a:ext cx="0" cy="234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7086600" y="2600325"/>
            <a:ext cx="163513"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7" name="直接连接符 26"/>
          <p:cNvCxnSpPr>
            <a:stCxn id="26" idx="4"/>
          </p:cNvCxnSpPr>
          <p:nvPr/>
        </p:nvCxnSpPr>
        <p:spPr>
          <a:xfrm>
            <a:off x="7167563" y="2752725"/>
            <a:ext cx="0" cy="2349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816" name="文本框 27"/>
          <p:cNvSpPr txBox="1">
            <a:spLocks noChangeArrowheads="1"/>
          </p:cNvSpPr>
          <p:nvPr/>
        </p:nvSpPr>
        <p:spPr bwMode="auto">
          <a:xfrm>
            <a:off x="3556337" y="610979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latin typeface="华文楷体" panose="02010600040101010101" pitchFamily="2" charset="-122"/>
                <a:ea typeface="华文楷体" panose="02010600040101010101" pitchFamily="2" charset="-122"/>
              </a:rPr>
              <a:t>精化验证框架</a:t>
            </a:r>
            <a:endParaRPr lang="zh-CN" altLang="en-US" sz="2400" b="1" dirty="0">
              <a:latin typeface="华文楷体" panose="02010600040101010101" pitchFamily="2" charset="-122"/>
              <a:ea typeface="华文楷体" panose="02010600040101010101" pitchFamily="2" charset="-122"/>
            </a:endParaRPr>
          </a:p>
        </p:txBody>
      </p:sp>
      <p:sp>
        <p:nvSpPr>
          <p:cNvPr id="62490" name="文本框 28"/>
          <p:cNvSpPr txBox="1">
            <a:spLocks noChangeArrowheads="1"/>
          </p:cNvSpPr>
          <p:nvPr/>
        </p:nvSpPr>
        <p:spPr bwMode="auto">
          <a:xfrm>
            <a:off x="2647950" y="5167313"/>
            <a:ext cx="150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solidFill>
                  <a:srgbClr val="FF0000"/>
                </a:solidFill>
                <a:latin typeface="华文楷体" panose="02010600040101010101" pitchFamily="2" charset="-122"/>
                <a:ea typeface="华文楷体" panose="02010600040101010101" pitchFamily="2" charset="-122"/>
              </a:rPr>
              <a:t>A. </a:t>
            </a:r>
            <a:r>
              <a:rPr lang="zh-CN" altLang="en-US" sz="2000" b="1" dirty="0" smtClean="0">
                <a:solidFill>
                  <a:srgbClr val="FF0000"/>
                </a:solidFill>
                <a:latin typeface="华文楷体" panose="02010600040101010101" pitchFamily="2" charset="-122"/>
                <a:ea typeface="华文楷体" panose="02010600040101010101" pitchFamily="2" charset="-122"/>
              </a:rPr>
              <a:t>内核建模</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sp>
        <p:nvSpPr>
          <p:cNvPr id="62491" name="文本框 29"/>
          <p:cNvSpPr txBox="1">
            <a:spLocks noChangeArrowheads="1"/>
          </p:cNvSpPr>
          <p:nvPr/>
        </p:nvSpPr>
        <p:spPr bwMode="auto">
          <a:xfrm>
            <a:off x="979825" y="5357882"/>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C. </a:t>
            </a:r>
            <a:r>
              <a:rPr lang="zh-CN" altLang="en-US" sz="2000" b="1" dirty="0" smtClean="0">
                <a:latin typeface="华文楷体" panose="02010600040101010101" pitchFamily="2" charset="-122"/>
                <a:ea typeface="华文楷体" panose="02010600040101010101" pitchFamily="2" charset="-122"/>
              </a:rPr>
              <a:t>自动</a:t>
            </a:r>
            <a:endParaRPr lang="en-US" altLang="zh-CN" sz="2000" b="1" dirty="0" smtClean="0">
              <a:latin typeface="华文楷体" panose="02010600040101010101" pitchFamily="2" charset="-122"/>
              <a:ea typeface="华文楷体" panose="02010600040101010101" pitchFamily="2" charset="-122"/>
            </a:endParaRPr>
          </a:p>
          <a:p>
            <a:pPr>
              <a:spcBef>
                <a:spcPct val="0"/>
              </a:spcBef>
              <a:buFontTx/>
              <a:buNone/>
            </a:pPr>
            <a:r>
              <a:rPr lang="zh-CN" altLang="en-US" sz="2000" b="1" dirty="0" smtClean="0">
                <a:latin typeface="华文楷体" panose="02010600040101010101" pitchFamily="2" charset="-122"/>
                <a:ea typeface="华文楷体" panose="02010600040101010101" pitchFamily="2" charset="-122"/>
              </a:rPr>
              <a:t>证明策略</a:t>
            </a:r>
            <a:endParaRPr lang="zh-CN" altLang="en-US" sz="2000" b="1" dirty="0">
              <a:latin typeface="华文楷体" panose="02010600040101010101" pitchFamily="2" charset="-122"/>
              <a:ea typeface="华文楷体" panose="02010600040101010101" pitchFamily="2" charset="-122"/>
            </a:endParaRPr>
          </a:p>
        </p:txBody>
      </p:sp>
      <p:grpSp>
        <p:nvGrpSpPr>
          <p:cNvPr id="3" name="组合 2"/>
          <p:cNvGrpSpPr/>
          <p:nvPr/>
        </p:nvGrpSpPr>
        <p:grpSpPr>
          <a:xfrm>
            <a:off x="4545013" y="4143375"/>
            <a:ext cx="3679825" cy="1906032"/>
            <a:chOff x="4545013" y="4143375"/>
            <a:chExt cx="3679825" cy="1906032"/>
          </a:xfrm>
        </p:grpSpPr>
        <p:sp>
          <p:nvSpPr>
            <p:cNvPr id="18" name="矩形 17"/>
            <p:cNvSpPr/>
            <p:nvPr/>
          </p:nvSpPr>
          <p:spPr>
            <a:xfrm>
              <a:off x="4545013" y="4143375"/>
              <a:ext cx="3679825" cy="18827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19" name="矩形 18"/>
            <p:cNvSpPr/>
            <p:nvPr/>
          </p:nvSpPr>
          <p:spPr>
            <a:xfrm>
              <a:off x="4678363" y="4264025"/>
              <a:ext cx="1504950" cy="53181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华文楷体" panose="02010600040101010101" pitchFamily="2" charset="-122"/>
                  <a:ea typeface="华文楷体" panose="02010600040101010101" pitchFamily="2" charset="-122"/>
                </a:rPr>
                <a:t>C</a:t>
              </a:r>
              <a:r>
                <a:rPr lang="zh-CN" altLang="en-US" dirty="0" smtClean="0">
                  <a:solidFill>
                    <a:schemeClr val="tx1"/>
                  </a:solidFill>
                  <a:latin typeface="华文楷体" panose="02010600040101010101" pitchFamily="2" charset="-122"/>
                  <a:ea typeface="华文楷体" panose="02010600040101010101" pitchFamily="2" charset="-122"/>
                </a:rPr>
                <a:t>语言子集</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0" name="矩形 19"/>
            <p:cNvSpPr/>
            <p:nvPr/>
          </p:nvSpPr>
          <p:spPr>
            <a:xfrm>
              <a:off x="6608763" y="4264025"/>
              <a:ext cx="1504950" cy="53181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汇编原语</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1" name="矩形 20"/>
            <p:cNvSpPr/>
            <p:nvPr/>
          </p:nvSpPr>
          <p:spPr>
            <a:xfrm>
              <a:off x="4678363" y="5126038"/>
              <a:ext cx="3435350" cy="5302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底层小步操作语义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2" name="文本框 15"/>
            <p:cNvSpPr txBox="1">
              <a:spLocks noChangeArrowheads="1"/>
            </p:cNvSpPr>
            <p:nvPr/>
          </p:nvSpPr>
          <p:spPr bwMode="auto">
            <a:xfrm>
              <a:off x="5673804" y="568007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底层语言</a:t>
              </a:r>
              <a:endParaRPr lang="zh-CN" altLang="en-US" sz="1800" b="1" dirty="0">
                <a:latin typeface="华文楷体" panose="02010600040101010101" pitchFamily="2" charset="-122"/>
                <a:ea typeface="华文楷体" panose="02010600040101010101" pitchFamily="2" charset="-122"/>
              </a:endParaRPr>
            </a:p>
          </p:txBody>
        </p:sp>
      </p:grpSp>
      <p:grpSp>
        <p:nvGrpSpPr>
          <p:cNvPr id="4" name="组合 3"/>
          <p:cNvGrpSpPr/>
          <p:nvPr/>
        </p:nvGrpSpPr>
        <p:grpSpPr>
          <a:xfrm>
            <a:off x="2651125" y="3116263"/>
            <a:ext cx="3632200" cy="1774825"/>
            <a:chOff x="2651125" y="3116263"/>
            <a:chExt cx="3632200" cy="1774825"/>
          </a:xfrm>
        </p:grpSpPr>
        <p:sp>
          <p:nvSpPr>
            <p:cNvPr id="23" name="矩形 22"/>
            <p:cNvSpPr/>
            <p:nvPr/>
          </p:nvSpPr>
          <p:spPr>
            <a:xfrm>
              <a:off x="2651125" y="3127375"/>
              <a:ext cx="3632200" cy="17637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28" name="矩形 27"/>
            <p:cNvSpPr/>
            <p:nvPr/>
          </p:nvSpPr>
          <p:spPr>
            <a:xfrm>
              <a:off x="2749550" y="4264025"/>
              <a:ext cx="1603375" cy="5318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高层规范语言</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9" name="矩形 28"/>
            <p:cNvSpPr/>
            <p:nvPr/>
          </p:nvSpPr>
          <p:spPr>
            <a:xfrm>
              <a:off x="2749550" y="3460750"/>
              <a:ext cx="3436938" cy="5302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0" name="文本框 14"/>
            <p:cNvSpPr txBox="1">
              <a:spLocks noChangeArrowheads="1"/>
            </p:cNvSpPr>
            <p:nvPr/>
          </p:nvSpPr>
          <p:spPr bwMode="auto">
            <a:xfrm>
              <a:off x="3768804" y="311626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高层语言</a:t>
              </a:r>
              <a:endParaRPr lang="zh-CN" altLang="en-US" sz="1800" b="1" dirty="0">
                <a:latin typeface="华文楷体" panose="02010600040101010101" pitchFamily="2" charset="-122"/>
                <a:ea typeface="华文楷体" panose="02010600040101010101" pitchFamily="2" charset="-122"/>
              </a:endParaRPr>
            </a:p>
          </p:txBody>
        </p:sp>
      </p:grpSp>
    </p:spTree>
    <p:custDataLst>
      <p:tags r:id="rId1"/>
    </p:custDataLst>
    <p:extLst>
      <p:ext uri="{BB962C8B-B14F-4D97-AF65-F5344CB8AC3E}">
        <p14:creationId xmlns:p14="http://schemas.microsoft.com/office/powerpoint/2010/main" val="3520650901"/>
      </p:ext>
    </p:extLst>
  </p:cSld>
  <p:clrMapOvr>
    <a:masterClrMapping/>
  </p:clrMapOvr>
  <p:transition spd="slow" advTm="198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1256101"/>
            <a:ext cx="9144001" cy="5096982"/>
            <a:chOff x="0" y="1447487"/>
            <a:chExt cx="9144001" cy="5096982"/>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8119"/>
              <a:ext cx="9144000" cy="5086350"/>
            </a:xfrm>
            <a:prstGeom prst="rect">
              <a:avLst/>
            </a:prstGeom>
          </p:spPr>
        </p:pic>
        <p:sp>
          <p:nvSpPr>
            <p:cNvPr id="8" name="矩形 7"/>
            <p:cNvSpPr/>
            <p:nvPr/>
          </p:nvSpPr>
          <p:spPr>
            <a:xfrm>
              <a:off x="1" y="1447487"/>
              <a:ext cx="9144000" cy="817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6070" y="405863"/>
            <a:ext cx="7628861" cy="1284826"/>
            <a:chOff x="1180214" y="4771589"/>
            <a:chExt cx="7628861" cy="1284826"/>
          </a:xfrm>
        </p:grpSpPr>
        <p:sp>
          <p:nvSpPr>
            <p:cNvPr id="6" name="文本框 5"/>
            <p:cNvSpPr txBox="1"/>
            <p:nvPr/>
          </p:nvSpPr>
          <p:spPr>
            <a:xfrm>
              <a:off x="4316749" y="5594750"/>
              <a:ext cx="4492326" cy="461665"/>
            </a:xfrm>
            <a:prstGeom prst="rect">
              <a:avLst/>
            </a:prstGeom>
            <a:noFill/>
          </p:spPr>
          <p:txBody>
            <a:bodyPr wrap="square" rtlCol="0">
              <a:spAutoFit/>
            </a:bodyPr>
            <a:lstStyle/>
            <a:p>
              <a:r>
                <a:rPr lang="zh-CN" altLang="en-US" sz="2400" b="1" dirty="0" smtClean="0"/>
                <a:t>利用</a:t>
              </a:r>
              <a:r>
                <a:rPr lang="en-US" altLang="zh-CN" sz="2400" b="1" dirty="0" smtClean="0"/>
                <a:t>Windows</a:t>
              </a:r>
              <a:r>
                <a:rPr lang="zh-CN" altLang="en-US" sz="2400" b="1" dirty="0" smtClean="0"/>
                <a:t>操作系统的缺陷</a:t>
              </a:r>
              <a:endParaRPr lang="zh-CN" altLang="en-US" sz="2400" b="1" dirty="0"/>
            </a:p>
          </p:txBody>
        </p:sp>
        <p:sp>
          <p:nvSpPr>
            <p:cNvPr id="7" name="文本框 6"/>
            <p:cNvSpPr txBox="1"/>
            <p:nvPr/>
          </p:nvSpPr>
          <p:spPr>
            <a:xfrm>
              <a:off x="1180214" y="4771589"/>
              <a:ext cx="6996223" cy="646331"/>
            </a:xfrm>
            <a:prstGeom prst="rect">
              <a:avLst/>
            </a:prstGeom>
            <a:noFill/>
          </p:spPr>
          <p:txBody>
            <a:bodyPr wrap="square" rtlCol="0">
              <a:spAutoFit/>
            </a:bodyPr>
            <a:lstStyle/>
            <a:p>
              <a:r>
                <a:rPr lang="en-US" altLang="zh-CN" sz="3600" b="1" dirty="0">
                  <a:solidFill>
                    <a:sysClr val="windowText" lastClr="000000"/>
                  </a:solidFill>
                </a:rPr>
                <a:t>2017</a:t>
              </a:r>
              <a:r>
                <a:rPr lang="zh-CN" altLang="en-US" sz="3600" b="1" dirty="0">
                  <a:solidFill>
                    <a:sysClr val="windowText" lastClr="000000"/>
                  </a:solidFill>
                </a:rPr>
                <a:t>年</a:t>
              </a:r>
              <a:r>
                <a:rPr lang="en-US" altLang="zh-CN" sz="3600" b="1" dirty="0">
                  <a:solidFill>
                    <a:sysClr val="windowText" lastClr="000000"/>
                  </a:solidFill>
                </a:rPr>
                <a:t>5</a:t>
              </a:r>
              <a:r>
                <a:rPr lang="zh-CN" altLang="en-US" sz="3600" b="1" dirty="0">
                  <a:solidFill>
                    <a:sysClr val="windowText" lastClr="000000"/>
                  </a:solidFill>
                </a:rPr>
                <a:t>月</a:t>
              </a:r>
              <a:r>
                <a:rPr lang="en-US" altLang="zh-CN" sz="3600" b="1" dirty="0" err="1">
                  <a:solidFill>
                    <a:sysClr val="windowText" lastClr="000000"/>
                  </a:solidFill>
                </a:rPr>
                <a:t>Wannacry</a:t>
              </a:r>
              <a:r>
                <a:rPr lang="zh-CN" altLang="en-US" sz="3600" b="1" dirty="0">
                  <a:solidFill>
                    <a:sysClr val="windowText" lastClr="000000"/>
                  </a:solidFill>
                </a:rPr>
                <a:t>勒索软件攻击</a:t>
              </a:r>
              <a:endParaRPr lang="zh-CN" altLang="en-US" sz="1600" b="1" dirty="0"/>
            </a:p>
          </p:txBody>
        </p:sp>
      </p:grpSp>
      <p:sp>
        <p:nvSpPr>
          <p:cNvPr id="10" name="矩形 9"/>
          <p:cNvSpPr/>
          <p:nvPr/>
        </p:nvSpPr>
        <p:spPr>
          <a:xfrm>
            <a:off x="85060" y="6076515"/>
            <a:ext cx="1945759" cy="28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76437" y="5980822"/>
            <a:ext cx="901996" cy="29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stretch>
            <a:fillRect/>
          </a:stretch>
        </p:blipFill>
        <p:spPr>
          <a:xfrm>
            <a:off x="5274451" y="3769241"/>
            <a:ext cx="3825423" cy="3064605"/>
          </a:xfrm>
          <a:prstGeom prst="rect">
            <a:avLst/>
          </a:prstGeom>
        </p:spPr>
      </p:pic>
    </p:spTree>
    <p:custDataLst>
      <p:tags r:id="rId1"/>
    </p:custDataLst>
    <p:extLst>
      <p:ext uri="{BB962C8B-B14F-4D97-AF65-F5344CB8AC3E}">
        <p14:creationId xmlns:p14="http://schemas.microsoft.com/office/powerpoint/2010/main" val="4193318752"/>
      </p:ext>
    </p:extLst>
  </p:cSld>
  <p:clrMapOvr>
    <a:masterClrMapping/>
  </p:clrMapOvr>
  <mc:AlternateContent xmlns:mc="http://schemas.openxmlformats.org/markup-compatibility/2006">
    <mc:Choice xmlns:p14="http://schemas.microsoft.com/office/powerpoint/2010/main" Requires="p14">
      <p:transition spd="slow" p14:dur="2000" advTm="42535"/>
    </mc:Choice>
    <mc:Fallback>
      <p:transition spd="slow" advTm="42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209800" y="2027238"/>
            <a:ext cx="1371600" cy="48736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srgbClr val="FFFFFF"/>
              </a:solidFill>
            </a:endParaRPr>
          </a:p>
        </p:txBody>
      </p:sp>
      <p:sp>
        <p:nvSpPr>
          <p:cNvPr id="2" name="标题 1"/>
          <p:cNvSpPr>
            <a:spLocks noGrp="1"/>
          </p:cNvSpPr>
          <p:nvPr>
            <p:ph type="title"/>
          </p:nvPr>
        </p:nvSpPr>
        <p:spPr/>
        <p:txBody>
          <a:bodyPr/>
          <a:lstStyle/>
          <a:p>
            <a:r>
              <a:rPr lang="zh-CN" altLang="en-US" b="1" dirty="0" smtClean="0">
                <a:latin typeface="宋体" panose="02010600030101010101" pitchFamily="2" charset="-122"/>
                <a:ea typeface="宋体" panose="02010600030101010101" pitchFamily="2" charset="-122"/>
              </a:rPr>
              <a:t>底层语言语法</a:t>
            </a:r>
            <a:endParaRPr lang="zh-CN" altLang="en-US" b="1" dirty="0">
              <a:latin typeface="宋体" panose="02010600030101010101" pitchFamily="2" charset="-122"/>
              <a:ea typeface="宋体" panose="02010600030101010101" pitchFamily="2" charset="-122"/>
            </a:endParaRPr>
          </a:p>
        </p:txBody>
      </p:sp>
      <p:sp>
        <p:nvSpPr>
          <p:cNvPr id="4" name="矩形 3"/>
          <p:cNvSpPr/>
          <p:nvPr/>
        </p:nvSpPr>
        <p:spPr>
          <a:xfrm>
            <a:off x="457200" y="3048000"/>
            <a:ext cx="7696200" cy="1752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srgbClr val="FFFFFF"/>
              </a:solidFill>
            </a:endParaRPr>
          </a:p>
        </p:txBody>
      </p:sp>
      <p:sp>
        <p:nvSpPr>
          <p:cNvPr id="3" name="内容占位符 2"/>
          <p:cNvSpPr>
            <a:spLocks noGrp="1"/>
          </p:cNvSpPr>
          <p:nvPr>
            <p:ph idx="1"/>
          </p:nvPr>
        </p:nvSpPr>
        <p:spPr>
          <a:xfrm>
            <a:off x="457200" y="1417638"/>
            <a:ext cx="8229600" cy="4525963"/>
          </a:xfrm>
        </p:spPr>
        <p:txBody>
          <a:bodyPr/>
          <a:lstStyle/>
          <a:p>
            <a:r>
              <a:rPr lang="zh-CN" altLang="en-US" sz="2800" dirty="0" smtClean="0">
                <a:latin typeface="宋体" panose="02010600030101010101" pitchFamily="2" charset="-122"/>
                <a:ea typeface="宋体" panose="02010600030101010101" pitchFamily="2" charset="-122"/>
              </a:rPr>
              <a:t>底层程序语言</a:t>
            </a:r>
            <a:endParaRPr lang="en-US" altLang="zh-CN" sz="2800" dirty="0" smtClean="0">
              <a:latin typeface="宋体" panose="02010600030101010101" pitchFamily="2" charset="-122"/>
              <a:ea typeface="宋体" panose="02010600030101010101" pitchFamily="2" charset="-122"/>
            </a:endParaRPr>
          </a:p>
          <a:p>
            <a:pPr marL="0" indent="0">
              <a:buNone/>
            </a:pPr>
            <a:r>
              <a:rPr lang="en-US" altLang="zh-CN" dirty="0" smtClean="0"/>
              <a:t>    </a:t>
            </a:r>
            <a:r>
              <a:rPr lang="en-US" altLang="zh-CN" sz="2400" dirty="0" smtClean="0"/>
              <a:t>L ::= C |   </a:t>
            </a:r>
            <a:r>
              <a:rPr lang="zh-CN" altLang="en-US" sz="2400" dirty="0" smtClean="0">
                <a:latin typeface="宋体" panose="02010600030101010101" pitchFamily="2" charset="-122"/>
                <a:ea typeface="宋体" panose="02010600030101010101" pitchFamily="2" charset="-122"/>
              </a:rPr>
              <a:t>汇编原语</a:t>
            </a:r>
            <a:r>
              <a:rPr lang="zh-CN" altLang="en-US" sz="2400" dirty="0" smtClean="0"/>
              <a:t>   </a:t>
            </a:r>
            <a:r>
              <a:rPr lang="en-US" altLang="zh-CN" sz="2400" dirty="0" smtClean="0"/>
              <a:t>| </a:t>
            </a:r>
            <a:r>
              <a:rPr lang="en-US" altLang="zh-CN" sz="2400" dirty="0" smtClean="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a:p>
            <a:pPr marL="0" indent="0">
              <a:buNone/>
            </a:pPr>
            <a:endParaRPr lang="en-US" altLang="zh-CN" sz="2400" dirty="0" smtClean="0"/>
          </a:p>
          <a:p>
            <a:pPr marL="0" indent="0">
              <a:lnSpc>
                <a:spcPct val="150000"/>
              </a:lnSpc>
              <a:buNone/>
            </a:pPr>
            <a:r>
              <a:rPr lang="zh-CN" altLang="en-US" sz="2400" b="1" dirty="0" smtClean="0">
                <a:latin typeface="华文楷体" panose="02010600040101010101" pitchFamily="2" charset="-122"/>
                <a:ea typeface="华文楷体" panose="02010600040101010101" pitchFamily="2" charset="-122"/>
              </a:rPr>
              <a:t>一</a:t>
            </a:r>
            <a:r>
              <a:rPr lang="zh-CN" altLang="en-US" sz="2400" b="1" dirty="0">
                <a:latin typeface="华文楷体" panose="02010600040101010101" pitchFamily="2" charset="-122"/>
                <a:ea typeface="华文楷体" panose="02010600040101010101" pitchFamily="2" charset="-122"/>
              </a:rPr>
              <a:t>个</a:t>
            </a:r>
            <a:r>
              <a:rPr lang="zh-CN" altLang="en-US" sz="2400" b="1" dirty="0">
                <a:solidFill>
                  <a:srgbClr val="FF0000"/>
                </a:solidFill>
                <a:latin typeface="华文楷体" panose="02010600040101010101" pitchFamily="2" charset="-122"/>
                <a:ea typeface="华文楷体" panose="02010600040101010101" pitchFamily="2" charset="-122"/>
              </a:rPr>
              <a:t>真实的</a:t>
            </a:r>
            <a:r>
              <a:rPr lang="en-US" altLang="zh-CN" sz="2400" b="1" dirty="0">
                <a:latin typeface="华文楷体" panose="02010600040101010101" pitchFamily="2" charset="-122"/>
                <a:ea typeface="华文楷体" panose="02010600040101010101" pitchFamily="2" charset="-122"/>
              </a:rPr>
              <a:t>C</a:t>
            </a:r>
            <a:r>
              <a:rPr lang="zh-CN" altLang="en-US" sz="2400" b="1" dirty="0">
                <a:latin typeface="华文楷体" panose="02010600040101010101" pitchFamily="2" charset="-122"/>
                <a:ea typeface="华文楷体" panose="02010600040101010101" pitchFamily="2" charset="-122"/>
              </a:rPr>
              <a:t>语言</a:t>
            </a:r>
            <a:r>
              <a:rPr lang="zh-CN" altLang="en-US" sz="2400" b="1" dirty="0" smtClean="0">
                <a:latin typeface="华文楷体" panose="02010600040101010101" pitchFamily="2" charset="-122"/>
                <a:ea typeface="华文楷体" panose="02010600040101010101" pitchFamily="2" charset="-122"/>
              </a:rPr>
              <a:t>子集</a:t>
            </a:r>
            <a:endParaRPr lang="en-US" altLang="zh-CN" sz="2000" b="1" dirty="0"/>
          </a:p>
          <a:p>
            <a:pPr marL="0" indent="0">
              <a:lnSpc>
                <a:spcPct val="150000"/>
              </a:lnSpc>
              <a:buNone/>
            </a:pPr>
            <a:r>
              <a:rPr lang="en-US" altLang="zh-CN" sz="2000" dirty="0" smtClean="0"/>
              <a:t>      C </a:t>
            </a:r>
            <a:r>
              <a:rPr lang="en-US" altLang="zh-CN" sz="2000" dirty="0"/>
              <a:t>::= </a:t>
            </a:r>
            <a:r>
              <a:rPr lang="en-US" altLang="zh-CN" sz="2000" dirty="0" smtClean="0"/>
              <a:t> </a:t>
            </a:r>
            <a:r>
              <a:rPr lang="en-US" altLang="zh-CN" sz="2000" b="1" dirty="0" smtClean="0"/>
              <a:t>while</a:t>
            </a:r>
            <a:r>
              <a:rPr lang="en-US" altLang="zh-CN" sz="2000" dirty="0" smtClean="0"/>
              <a:t> </a:t>
            </a:r>
            <a:r>
              <a:rPr lang="en-US" altLang="zh-CN" sz="2000" dirty="0" smtClean="0"/>
              <a:t>e { C }  </a:t>
            </a:r>
            <a:r>
              <a:rPr lang="en-US" altLang="zh-CN" sz="2000" dirty="0"/>
              <a:t>|  </a:t>
            </a:r>
            <a:r>
              <a:rPr lang="en-US" altLang="zh-CN" sz="2000" b="1" dirty="0"/>
              <a:t>if</a:t>
            </a:r>
            <a:r>
              <a:rPr lang="en-US" altLang="zh-CN" sz="2000" dirty="0"/>
              <a:t> </a:t>
            </a:r>
            <a:r>
              <a:rPr lang="en-US" altLang="zh-CN" sz="2000" dirty="0" smtClean="0"/>
              <a:t>e { C1 } </a:t>
            </a:r>
            <a:r>
              <a:rPr lang="en-US" altLang="zh-CN" sz="2000" b="1" dirty="0"/>
              <a:t>else</a:t>
            </a:r>
            <a:r>
              <a:rPr lang="en-US" altLang="zh-CN" sz="2000" dirty="0"/>
              <a:t> </a:t>
            </a:r>
            <a:r>
              <a:rPr lang="en-US" altLang="zh-CN" sz="2000" dirty="0" smtClean="0"/>
              <a:t>{ C2 }  </a:t>
            </a:r>
            <a:r>
              <a:rPr lang="en-US" altLang="zh-CN" sz="2000" dirty="0"/>
              <a:t>|  </a:t>
            </a:r>
            <a:r>
              <a:rPr lang="en-US" altLang="zh-CN" sz="2000" dirty="0" smtClean="0"/>
              <a:t>f(e)  </a:t>
            </a:r>
            <a:r>
              <a:rPr lang="en-US" altLang="zh-CN" sz="2000" dirty="0"/>
              <a:t>|  e=e | </a:t>
            </a:r>
            <a:r>
              <a:rPr lang="en-US" altLang="zh-CN" sz="2000" dirty="0" smtClean="0">
                <a:latin typeface="华文楷体" panose="02010600040101010101" pitchFamily="2" charset="-122"/>
                <a:ea typeface="华文楷体" panose="02010600040101010101" pitchFamily="2" charset="-122"/>
              </a:rPr>
              <a:t>…</a:t>
            </a:r>
          </a:p>
          <a:p>
            <a:pPr marL="0" indent="0">
              <a:lnSpc>
                <a:spcPct val="150000"/>
              </a:lnSpc>
              <a:buNone/>
            </a:pPr>
            <a:r>
              <a:rPr lang="en-US" altLang="zh-CN" sz="2000" dirty="0">
                <a:latin typeface="华文楷体" panose="02010600040101010101" pitchFamily="2" charset="-122"/>
                <a:ea typeface="华文楷体" panose="02010600040101010101" pitchFamily="2" charset="-122"/>
              </a:rPr>
              <a:t> </a:t>
            </a:r>
            <a:r>
              <a:rPr lang="en-US" altLang="zh-CN" sz="2000" dirty="0" smtClean="0">
                <a:latin typeface="华文楷体" panose="02010600040101010101" pitchFamily="2" charset="-122"/>
                <a:ea typeface="华文楷体" panose="02010600040101010101" pitchFamily="2" charset="-122"/>
              </a:rPr>
              <a:t>      </a:t>
            </a:r>
            <a:r>
              <a:rPr lang="en-US" altLang="zh-CN" sz="2000" dirty="0" smtClean="0"/>
              <a:t>e ::=  &amp;e    |   *e   |   e[e]   |   e.id   |   …  </a:t>
            </a:r>
            <a:endParaRPr lang="zh-CN" altLang="en-US" sz="2000" dirty="0"/>
          </a:p>
          <a:p>
            <a:endParaRPr lang="zh-CN" altLang="en-US" sz="2400" b="1" dirty="0">
              <a:latin typeface="华文楷体" panose="02010600040101010101" pitchFamily="2" charset="-122"/>
              <a:ea typeface="华文楷体" panose="02010600040101010101" pitchFamily="2" charset="-122"/>
            </a:endParaRPr>
          </a:p>
          <a:p>
            <a:endParaRPr lang="en-US" altLang="zh-CN" sz="2400" dirty="0"/>
          </a:p>
          <a:p>
            <a:endParaRPr lang="zh-CN" altLang="en-US" sz="2400" dirty="0"/>
          </a:p>
        </p:txBody>
      </p:sp>
      <p:cxnSp>
        <p:nvCxnSpPr>
          <p:cNvPr id="6" name="直接连接符 5"/>
          <p:cNvCxnSpPr/>
          <p:nvPr/>
        </p:nvCxnSpPr>
        <p:spPr>
          <a:xfrm flipH="1">
            <a:off x="457200" y="2438400"/>
            <a:ext cx="1306902"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4102" y="2438400"/>
            <a:ext cx="6389298"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8955882"/>
      </p:ext>
    </p:extLst>
  </p:cSld>
  <p:clrMapOvr>
    <a:masterClrMapping/>
  </p:clrMapOvr>
  <mc:AlternateContent xmlns:mc="http://schemas.openxmlformats.org/markup-compatibility/2006" xmlns:p14="http://schemas.microsoft.com/office/powerpoint/2010/main">
    <mc:Choice Requires="p14">
      <p:transition spd="slow" p14:dur="2000" advTm="16691"/>
    </mc:Choice>
    <mc:Fallback xmlns="">
      <p:transition spd="slow" advTm="16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smtClean="0"/>
              <a:t>C</a:t>
            </a:r>
            <a:r>
              <a:rPr lang="zh-CN" altLang="en-US" b="1" dirty="0" smtClean="0"/>
              <a:t>语言操作语义</a:t>
            </a:r>
            <a:endParaRPr lang="en-US" altLang="zh-CN" b="1" dirty="0"/>
          </a:p>
        </p:txBody>
      </p:sp>
      <p:sp>
        <p:nvSpPr>
          <p:cNvPr id="3" name="内容占位符 2"/>
          <p:cNvSpPr>
            <a:spLocks noGrp="1"/>
          </p:cNvSpPr>
          <p:nvPr>
            <p:ph idx="1"/>
          </p:nvPr>
        </p:nvSpPr>
        <p:spPr/>
        <p:txBody>
          <a:bodyPr>
            <a:normAutofit lnSpcReduction="10000"/>
          </a:bodyPr>
          <a:lstStyle/>
          <a:p>
            <a:pPr marL="0" indent="0">
              <a:lnSpc>
                <a:spcPct val="130000"/>
              </a:lnSpc>
              <a:buNone/>
            </a:pPr>
            <a:r>
              <a:rPr lang="zh-CN" altLang="en-US" sz="2800" dirty="0" smtClean="0">
                <a:latin typeface="+mn-ea"/>
                <a:cs typeface="Arial" panose="020B0604020202020204" pitchFamily="34" charset="0"/>
              </a:rPr>
              <a:t>为了</a:t>
            </a:r>
            <a:r>
              <a:rPr lang="zh-CN" altLang="en-US" sz="2800" dirty="0">
                <a:latin typeface="+mn-ea"/>
                <a:cs typeface="Arial" panose="020B0604020202020204" pitchFamily="34" charset="0"/>
              </a:rPr>
              <a:t>反映中断可以发生在任意两个机器指令之间</a:t>
            </a:r>
            <a:r>
              <a:rPr lang="zh-CN" altLang="en-US" sz="2800" dirty="0" smtClean="0">
                <a:latin typeface="+mn-ea"/>
                <a:cs typeface="Arial" panose="020B0604020202020204" pitchFamily="34" charset="0"/>
              </a:rPr>
              <a:t>，</a:t>
            </a:r>
            <a:r>
              <a:rPr lang="en-US" altLang="zh-CN" sz="2800" dirty="0" smtClean="0">
                <a:cs typeface="Arial" panose="020B0604020202020204" pitchFamily="34" charset="0"/>
              </a:rPr>
              <a:t>C</a:t>
            </a:r>
            <a:r>
              <a:rPr lang="zh-CN" altLang="en-US" sz="2800" dirty="0" smtClean="0">
                <a:latin typeface="+mn-ea"/>
                <a:cs typeface="Arial" panose="020B0604020202020204" pitchFamily="34" charset="0"/>
              </a:rPr>
              <a:t>语言程序</a:t>
            </a:r>
            <a:r>
              <a:rPr lang="zh-CN" altLang="en-US" sz="2800" dirty="0">
                <a:latin typeface="+mn-ea"/>
                <a:cs typeface="Arial" panose="020B0604020202020204" pitchFamily="34" charset="0"/>
              </a:rPr>
              <a:t>语句的执行</a:t>
            </a:r>
            <a:r>
              <a:rPr lang="zh-CN" altLang="en-US" sz="2800" dirty="0" smtClean="0">
                <a:latin typeface="+mn-ea"/>
                <a:cs typeface="Arial" panose="020B0604020202020204" pitchFamily="34" charset="0"/>
              </a:rPr>
              <a:t>和表达式</a:t>
            </a:r>
            <a:r>
              <a:rPr lang="zh-CN" altLang="en-US" sz="2800" dirty="0">
                <a:latin typeface="+mn-ea"/>
                <a:cs typeface="Arial" panose="020B0604020202020204" pitchFamily="34" charset="0"/>
              </a:rPr>
              <a:t>计算都必须是和机器指令相同的粒度</a:t>
            </a:r>
            <a:r>
              <a:rPr lang="zh-CN" altLang="en-US" sz="2800" dirty="0" smtClean="0">
                <a:latin typeface="+mn-ea"/>
                <a:cs typeface="Arial" panose="020B0604020202020204" pitchFamily="34" charset="0"/>
              </a:rPr>
              <a:t>。</a:t>
            </a:r>
            <a:r>
              <a:rPr lang="en-US" altLang="zh-CN" sz="2400" dirty="0" smtClean="0"/>
              <a:t>	</a:t>
            </a:r>
          </a:p>
          <a:p>
            <a:pPr marL="0" indent="0">
              <a:buNone/>
            </a:pPr>
            <a:r>
              <a:rPr lang="en-US" altLang="zh-CN" sz="2400" dirty="0" smtClean="0"/>
              <a:t>			     </a:t>
            </a:r>
          </a:p>
          <a:p>
            <a:pPr marL="0" indent="0">
              <a:buNone/>
            </a:pPr>
            <a:r>
              <a:rPr lang="zh-CN" altLang="en-US" sz="2400" dirty="0" smtClean="0"/>
              <a:t>（</a:t>
            </a:r>
            <a:r>
              <a:rPr lang="en-US" altLang="zh-CN" sz="2400" dirty="0" smtClean="0"/>
              <a:t>x + y</a:t>
            </a:r>
            <a:r>
              <a:rPr lang="zh-CN" altLang="en-US" sz="2400" dirty="0" smtClean="0"/>
              <a:t>）</a:t>
            </a:r>
            <a:r>
              <a:rPr lang="en-US" altLang="zh-CN" sz="2400" dirty="0" smtClean="0"/>
              <a:t>/ 2 </a:t>
            </a:r>
          </a:p>
          <a:p>
            <a:pPr marL="0" indent="0">
              <a:buNone/>
            </a:pPr>
            <a:r>
              <a:rPr lang="en-US" altLang="zh-CN" sz="2400" dirty="0" smtClean="0"/>
              <a:t>		</a:t>
            </a:r>
          </a:p>
          <a:p>
            <a:pPr marL="0" indent="0">
              <a:buNone/>
            </a:pPr>
            <a:endParaRPr lang="en-US" altLang="zh-CN" sz="2800" dirty="0" smtClean="0">
              <a:latin typeface="华文楷体" panose="02010600040101010101" pitchFamily="2" charset="-122"/>
              <a:ea typeface="华文楷体" panose="02010600040101010101" pitchFamily="2" charset="-122"/>
              <a:cs typeface="Arial" panose="020B0604020202020204" pitchFamily="34" charset="0"/>
            </a:endParaRPr>
          </a:p>
          <a:p>
            <a:pPr marL="0" indent="0">
              <a:buNone/>
            </a:pPr>
            <a:r>
              <a:rPr lang="zh-CN" altLang="en-US" sz="2800" dirty="0" smtClean="0">
                <a:cs typeface="Arial" panose="020B0604020202020204" pitchFamily="34" charset="0"/>
              </a:rPr>
              <a:t>采用</a:t>
            </a:r>
            <a:r>
              <a:rPr lang="zh-CN" altLang="en-US" sz="2800" dirty="0">
                <a:cs typeface="Arial" panose="020B0604020202020204" pitchFamily="34" charset="0"/>
              </a:rPr>
              <a:t>和</a:t>
            </a:r>
            <a:r>
              <a:rPr lang="en-US" altLang="zh-CN" sz="2800" dirty="0" err="1">
                <a:cs typeface="Arial" panose="020B0604020202020204" pitchFamily="34" charset="0"/>
              </a:rPr>
              <a:t>CompCertTSO</a:t>
            </a:r>
            <a:r>
              <a:rPr lang="en-US" altLang="zh-CN" sz="2800" dirty="0">
                <a:cs typeface="Arial" panose="020B0604020202020204" pitchFamily="34" charset="0"/>
              </a:rPr>
              <a:t> </a:t>
            </a:r>
            <a:r>
              <a:rPr lang="zh-CN" altLang="en-US" sz="2800" dirty="0" smtClean="0">
                <a:cs typeface="Arial" panose="020B0604020202020204" pitchFamily="34" charset="0"/>
              </a:rPr>
              <a:t>类似</a:t>
            </a:r>
            <a:r>
              <a:rPr lang="zh-CN" altLang="en-US" sz="2800" dirty="0">
                <a:cs typeface="Arial" panose="020B0604020202020204" pitchFamily="34" charset="0"/>
              </a:rPr>
              <a:t>的小步操作语义</a:t>
            </a:r>
            <a:endParaRPr lang="en-US" altLang="zh-CN" sz="2800" dirty="0">
              <a:cs typeface="Arial" panose="020B0604020202020204" pitchFamily="34" charset="0"/>
            </a:endParaRPr>
          </a:p>
          <a:p>
            <a:pPr marL="0" indent="0">
              <a:buNone/>
            </a:pPr>
            <a:r>
              <a:rPr lang="en-US" altLang="zh-CN" dirty="0" smtClean="0"/>
              <a:t>  </a:t>
            </a:r>
            <a:endParaRPr lang="zh-CN" altLang="en-US" sz="2400" dirty="0"/>
          </a:p>
        </p:txBody>
      </p:sp>
      <p:sp>
        <p:nvSpPr>
          <p:cNvPr id="4" name="右箭头 3"/>
          <p:cNvSpPr/>
          <p:nvPr/>
        </p:nvSpPr>
        <p:spPr>
          <a:xfrm>
            <a:off x="2403842" y="395415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899142" y="3524070"/>
            <a:ext cx="2400300" cy="1200329"/>
          </a:xfrm>
          <a:prstGeom prst="rect">
            <a:avLst/>
          </a:prstGeom>
          <a:noFill/>
        </p:spPr>
        <p:txBody>
          <a:bodyPr wrap="square" rtlCol="0">
            <a:spAutoFit/>
          </a:bodyPr>
          <a:lstStyle/>
          <a:p>
            <a:r>
              <a:rPr lang="zh-CN" altLang="en-US" dirty="0"/>
              <a:t>求出</a:t>
            </a:r>
            <a:r>
              <a:rPr lang="en-US" altLang="zh-CN" dirty="0" smtClean="0"/>
              <a:t>x</a:t>
            </a:r>
            <a:r>
              <a:rPr lang="zh-CN" altLang="en-US" dirty="0" smtClean="0"/>
              <a:t>的值；</a:t>
            </a:r>
            <a:endParaRPr lang="en-US" altLang="zh-CN" dirty="0" smtClean="0"/>
          </a:p>
          <a:p>
            <a:r>
              <a:rPr lang="zh-CN" altLang="en-US" dirty="0" smtClean="0"/>
              <a:t>求出</a:t>
            </a:r>
            <a:r>
              <a:rPr lang="en-US" altLang="zh-CN" dirty="0" smtClean="0"/>
              <a:t>y</a:t>
            </a:r>
            <a:r>
              <a:rPr lang="zh-CN" altLang="en-US" dirty="0" smtClean="0"/>
              <a:t>的值；</a:t>
            </a:r>
            <a:endParaRPr lang="en-US" altLang="zh-CN" dirty="0" smtClean="0"/>
          </a:p>
          <a:p>
            <a:r>
              <a:rPr lang="zh-CN" altLang="en-US" dirty="0"/>
              <a:t>计算</a:t>
            </a:r>
            <a:r>
              <a:rPr lang="en-US" altLang="zh-CN" dirty="0" err="1" smtClean="0"/>
              <a:t>x+y</a:t>
            </a:r>
            <a:r>
              <a:rPr lang="zh-CN" altLang="en-US" dirty="0" smtClean="0"/>
              <a:t>的值；</a:t>
            </a:r>
            <a:endParaRPr lang="en-US" altLang="zh-CN" dirty="0" smtClean="0"/>
          </a:p>
          <a:p>
            <a:r>
              <a:rPr lang="zh-CN" altLang="en-US" dirty="0"/>
              <a:t>计算</a:t>
            </a:r>
            <a:r>
              <a:rPr lang="zh-CN" altLang="en-US" dirty="0" smtClean="0"/>
              <a:t>出（</a:t>
            </a:r>
            <a:r>
              <a:rPr lang="en-US" altLang="zh-CN" dirty="0" err="1" smtClean="0"/>
              <a:t>x+y</a:t>
            </a:r>
            <a:r>
              <a:rPr lang="zh-CN" altLang="en-US" dirty="0" smtClean="0"/>
              <a:t>）</a:t>
            </a:r>
            <a:r>
              <a:rPr lang="en-US" altLang="zh-CN" dirty="0" smtClean="0"/>
              <a:t>/2</a:t>
            </a:r>
            <a:r>
              <a:rPr lang="zh-CN" altLang="en-US" dirty="0" smtClean="0"/>
              <a:t>的值</a:t>
            </a:r>
            <a:endParaRPr lang="zh-CN" altLang="en-US" dirty="0"/>
          </a:p>
        </p:txBody>
      </p:sp>
      <p:cxnSp>
        <p:nvCxnSpPr>
          <p:cNvPr id="8" name="直接箭头连接符 7"/>
          <p:cNvCxnSpPr/>
          <p:nvPr/>
        </p:nvCxnSpPr>
        <p:spPr>
          <a:xfrm>
            <a:off x="4346942" y="4009935"/>
            <a:ext cx="1447800" cy="1836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闪电形 9"/>
          <p:cNvSpPr/>
          <p:nvPr/>
        </p:nvSpPr>
        <p:spPr>
          <a:xfrm>
            <a:off x="5032742" y="3859918"/>
            <a:ext cx="304800" cy="378617"/>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FFFF"/>
              </a:solidFill>
              <a:ea typeface="宋体" panose="02010600030101010101" pitchFamily="2" charset="-122"/>
            </a:endParaRPr>
          </a:p>
        </p:txBody>
      </p:sp>
      <p:sp>
        <p:nvSpPr>
          <p:cNvPr id="13" name="文本框 12"/>
          <p:cNvSpPr txBox="1"/>
          <p:nvPr/>
        </p:nvSpPr>
        <p:spPr>
          <a:xfrm>
            <a:off x="5794742" y="3705135"/>
            <a:ext cx="1885950" cy="646331"/>
          </a:xfrm>
          <a:prstGeom prst="rect">
            <a:avLst/>
          </a:prstGeom>
          <a:noFill/>
        </p:spPr>
        <p:txBody>
          <a:bodyPr wrap="square" rtlCol="0">
            <a:spAutoFit/>
          </a:bodyPr>
          <a:lstStyle/>
          <a:p>
            <a:r>
              <a:rPr lang="zh-CN" altLang="en-US" dirty="0" smtClean="0"/>
              <a:t>中断处理程序：</a:t>
            </a:r>
            <a:endParaRPr lang="en-US" altLang="zh-CN" dirty="0" smtClean="0"/>
          </a:p>
          <a:p>
            <a:r>
              <a:rPr lang="en-US" altLang="zh-CN" dirty="0" smtClean="0"/>
              <a:t>     y = y + 2</a:t>
            </a:r>
            <a:endParaRPr lang="zh-CN" altLang="en-US" dirty="0"/>
          </a:p>
        </p:txBody>
      </p:sp>
    </p:spTree>
    <p:custDataLst>
      <p:tags r:id="rId1"/>
    </p:custDataLst>
    <p:extLst>
      <p:ext uri="{BB962C8B-B14F-4D97-AF65-F5344CB8AC3E}">
        <p14:creationId xmlns:p14="http://schemas.microsoft.com/office/powerpoint/2010/main" val="3749684637"/>
      </p:ext>
    </p:extLst>
  </p:cSld>
  <p:clrMapOvr>
    <a:masterClrMapping/>
  </p:clrMapOvr>
  <mc:AlternateContent xmlns:mc="http://schemas.openxmlformats.org/markup-compatibility/2006" xmlns:p14="http://schemas.microsoft.com/office/powerpoint/2010/main">
    <mc:Choice Requires="p14">
      <p:transition spd="slow" p14:dur="2000" advTm="6229"/>
    </mc:Choice>
    <mc:Fallback xmlns="">
      <p:transition spd="slow" advTm="6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汇编代码的抽象</a:t>
            </a:r>
            <a:endParaRPr lang="zh-CN" altLang="en-US" b="1"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62200"/>
            <a:ext cx="7991475" cy="43053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752600"/>
            <a:ext cx="8458200" cy="571500"/>
          </a:xfrm>
          <a:prstGeom prst="rect">
            <a:avLst/>
          </a:prstGeom>
        </p:spPr>
      </p:pic>
      <p:sp>
        <p:nvSpPr>
          <p:cNvPr id="5" name="左大括号 4"/>
          <p:cNvSpPr/>
          <p:nvPr/>
        </p:nvSpPr>
        <p:spPr>
          <a:xfrm rot="10800000">
            <a:off x="3352800" y="2659062"/>
            <a:ext cx="381000" cy="38179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4267200" y="45720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4051665" y="4322118"/>
            <a:ext cx="1040670" cy="461665"/>
          </a:xfrm>
          <a:prstGeom prst="rect">
            <a:avLst/>
          </a:prstGeom>
          <a:solidFill>
            <a:schemeClr val="accent1"/>
          </a:solidFill>
        </p:spPr>
        <p:txBody>
          <a:bodyPr wrap="none" rtlCol="0">
            <a:spAutoFit/>
          </a:bodyPr>
          <a:lstStyle/>
          <a:p>
            <a:r>
              <a:rPr lang="en-US" altLang="zh-CN" sz="2400" dirty="0" smtClean="0"/>
              <a:t>switch</a:t>
            </a:r>
            <a:endParaRPr lang="zh-CN" altLang="en-US" sz="2400" dirty="0"/>
          </a:p>
        </p:txBody>
      </p:sp>
      <p:sp>
        <p:nvSpPr>
          <p:cNvPr id="12" name="右箭头 11"/>
          <p:cNvSpPr/>
          <p:nvPr/>
        </p:nvSpPr>
        <p:spPr>
          <a:xfrm rot="20004708">
            <a:off x="6355612" y="1600199"/>
            <a:ext cx="381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03434" y="1354287"/>
            <a:ext cx="869149" cy="461665"/>
          </a:xfrm>
          <a:prstGeom prst="rect">
            <a:avLst/>
          </a:prstGeom>
          <a:solidFill>
            <a:schemeClr val="accent1"/>
          </a:solidFill>
        </p:spPr>
        <p:txBody>
          <a:bodyPr wrap="none" rtlCol="0">
            <a:spAutoFit/>
          </a:bodyPr>
          <a:lstStyle>
            <a:defPPr>
              <a:defRPr lang="en-US"/>
            </a:defPPr>
            <a:lvl1pPr>
              <a:defRPr sz="2400"/>
            </a:lvl1pPr>
          </a:lstStyle>
          <a:p>
            <a:r>
              <a:rPr lang="en-US" altLang="zh-CN" dirty="0" err="1"/>
              <a:t>encrt</a:t>
            </a:r>
            <a:endParaRPr lang="zh-CN" altLang="en-US" dirty="0"/>
          </a:p>
        </p:txBody>
      </p:sp>
      <p:sp>
        <p:nvSpPr>
          <p:cNvPr id="14" name="右箭头 13"/>
          <p:cNvSpPr/>
          <p:nvPr/>
        </p:nvSpPr>
        <p:spPr>
          <a:xfrm rot="1966126">
            <a:off x="6355789" y="2170142"/>
            <a:ext cx="381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30033" y="2197397"/>
            <a:ext cx="851515" cy="461665"/>
          </a:xfrm>
          <a:prstGeom prst="rect">
            <a:avLst/>
          </a:prstGeom>
          <a:solidFill>
            <a:schemeClr val="accent1"/>
          </a:solidFill>
        </p:spPr>
        <p:txBody>
          <a:bodyPr wrap="none" rtlCol="0">
            <a:spAutoFit/>
          </a:bodyPr>
          <a:lstStyle>
            <a:defPPr>
              <a:defRPr lang="en-US"/>
            </a:defPPr>
            <a:lvl1pPr>
              <a:defRPr sz="2400"/>
            </a:lvl1pPr>
          </a:lstStyle>
          <a:p>
            <a:r>
              <a:rPr lang="en-US" altLang="zh-CN" dirty="0" err="1"/>
              <a:t>excrt</a:t>
            </a:r>
            <a:endParaRPr lang="zh-CN" altLang="en-US" dirty="0"/>
          </a:p>
        </p:txBody>
      </p:sp>
      <p:sp>
        <p:nvSpPr>
          <p:cNvPr id="17" name="矩形 16"/>
          <p:cNvSpPr/>
          <p:nvPr/>
        </p:nvSpPr>
        <p:spPr>
          <a:xfrm>
            <a:off x="3657600" y="1741490"/>
            <a:ext cx="2666639" cy="2317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657600" y="2038350"/>
            <a:ext cx="2666639" cy="2317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460650860"/>
      </p:ext>
    </p:extLst>
  </p:cSld>
  <p:clrMapOvr>
    <a:masterClrMapping/>
  </p:clrMapOvr>
  <mc:AlternateContent xmlns:mc="http://schemas.openxmlformats.org/markup-compatibility/2006" xmlns:p14="http://schemas.microsoft.com/office/powerpoint/2010/main">
    <mc:Choice Requires="p14">
      <p:transition spd="slow" p14:dur="2000" advTm="2959"/>
    </mc:Choice>
    <mc:Fallback xmlns="">
      <p:transition spd="slow" advTm="29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200000"/>
              </a:lnSpc>
              <a:buNone/>
            </a:pPr>
            <a:r>
              <a:rPr lang="en-US" altLang="zh-CN" sz="2800" dirty="0" smtClean="0"/>
              <a:t>          H </a:t>
            </a:r>
            <a:r>
              <a:rPr lang="en-US" altLang="zh-CN" sz="2800" dirty="0"/>
              <a:t>::= C | S | </a:t>
            </a:r>
            <a:r>
              <a:rPr lang="en-US" altLang="zh-CN" sz="2800" dirty="0" smtClean="0"/>
              <a:t>H;H </a:t>
            </a:r>
            <a:r>
              <a:rPr lang="en-US" altLang="zh-CN" sz="2800" dirty="0"/>
              <a:t>| ….</a:t>
            </a:r>
            <a:r>
              <a:rPr lang="en-US" altLang="zh-CN" sz="2800" dirty="0">
                <a:ea typeface="宋体" panose="02010600030101010101" pitchFamily="2" charset="-122"/>
              </a:rPr>
              <a:t>    </a:t>
            </a:r>
            <a:endParaRPr lang="en-US" altLang="zh-CN" sz="2800" dirty="0" smtClean="0">
              <a:ea typeface="宋体" panose="02010600030101010101" pitchFamily="2" charset="-122"/>
            </a:endParaRPr>
          </a:p>
          <a:p>
            <a:pPr marL="0" indent="0" algn="ctr">
              <a:lnSpc>
                <a:spcPct val="200000"/>
              </a:lnSpc>
              <a:buNone/>
            </a:pPr>
            <a:r>
              <a:rPr lang="en-US" altLang="zh-CN" sz="2800" dirty="0" smtClean="0">
                <a:ea typeface="宋体" panose="02010600030101010101" pitchFamily="2" charset="-122"/>
              </a:rPr>
              <a:t>S </a:t>
            </a:r>
            <a:r>
              <a:rPr lang="en-US" altLang="zh-CN" sz="2800" dirty="0">
                <a:ea typeface="宋体" panose="02010600030101010101" pitchFamily="2" charset="-122"/>
              </a:rPr>
              <a:t>::= </a:t>
            </a:r>
            <a:r>
              <a:rPr lang="en-US" altLang="zh-CN" sz="2800" b="1" dirty="0" err="1">
                <a:ea typeface="宋体" panose="02010600030101010101" pitchFamily="2" charset="-122"/>
              </a:rPr>
              <a:t>sched</a:t>
            </a:r>
            <a:r>
              <a:rPr lang="en-US" altLang="zh-CN" sz="2800" dirty="0">
                <a:ea typeface="宋体" panose="02010600030101010101" pitchFamily="2" charset="-122"/>
              </a:rPr>
              <a:t> | </a:t>
            </a:r>
            <a:r>
              <a:rPr lang="el-GR" altLang="zh-CN" sz="2800" b="1" dirty="0" smtClean="0">
                <a:ea typeface="宋体" panose="02010600030101010101" pitchFamily="2" charset="-122"/>
                <a:sym typeface="Symbol" panose="05050102010706020507" pitchFamily="18" charset="2"/>
              </a:rPr>
              <a:t></a:t>
            </a:r>
            <a:r>
              <a:rPr lang="en-US" altLang="zh-CN" sz="2800" dirty="0" smtClean="0">
                <a:ea typeface="宋体" panose="02010600030101010101" pitchFamily="2" charset="-122"/>
              </a:rPr>
              <a:t>(</a:t>
            </a:r>
            <a:r>
              <a:rPr lang="en-US" altLang="zh-CN" sz="2800" dirty="0">
                <a:ea typeface="宋体" panose="02010600030101010101" pitchFamily="2" charset="-122"/>
              </a:rPr>
              <a:t>v) | </a:t>
            </a:r>
            <a:r>
              <a:rPr lang="en-US" altLang="zh-CN" sz="2800" b="1" dirty="0">
                <a:ea typeface="宋体" panose="02010600030101010101" pitchFamily="2" charset="-122"/>
              </a:rPr>
              <a:t>end</a:t>
            </a:r>
            <a:r>
              <a:rPr lang="en-US" altLang="zh-CN" sz="2800" dirty="0">
                <a:ea typeface="宋体" panose="02010600030101010101" pitchFamily="2" charset="-122"/>
              </a:rPr>
              <a:t> | S;S | </a:t>
            </a:r>
            <a:r>
              <a:rPr lang="en-US" altLang="zh-CN" sz="2800" dirty="0" smtClean="0">
                <a:ea typeface="宋体" panose="02010600030101010101" pitchFamily="2" charset="-122"/>
              </a:rPr>
              <a:t>S+S </a:t>
            </a:r>
            <a:r>
              <a:rPr lang="en-US" altLang="zh-CN" sz="2800" dirty="0">
                <a:ea typeface="宋体" panose="02010600030101010101" pitchFamily="2" charset="-122"/>
              </a:rPr>
              <a:t>| </a:t>
            </a:r>
            <a:r>
              <a:rPr lang="en-US" altLang="zh-CN" sz="2800" dirty="0" smtClean="0">
                <a:latin typeface="华文楷体" panose="02010600040101010101" pitchFamily="2" charset="-122"/>
                <a:ea typeface="华文楷体" panose="02010600040101010101" pitchFamily="2" charset="-122"/>
              </a:rPr>
              <a:t>…</a:t>
            </a:r>
            <a:endParaRPr lang="zh-CN" altLang="en-US" sz="2800" dirty="0">
              <a:ea typeface="宋体" panose="02010600030101010101" pitchFamily="2" charset="-122"/>
            </a:endParaRPr>
          </a:p>
          <a:p>
            <a:pPr lvl="8">
              <a:lnSpc>
                <a:spcPct val="150000"/>
              </a:lnSpc>
            </a:pPr>
            <a:endParaRPr lang="en-US" altLang="zh-CN" sz="1400" dirty="0" smtClean="0">
              <a:latin typeface="华文楷体" panose="02010600040101010101" pitchFamily="2" charset="-122"/>
              <a:ea typeface="华文楷体" panose="02010600040101010101" pitchFamily="2" charset="-122"/>
            </a:endParaRPr>
          </a:p>
          <a:p>
            <a:pPr marL="0" indent="0">
              <a:lnSpc>
                <a:spcPct val="150000"/>
              </a:lnSpc>
              <a:buNone/>
            </a:pPr>
            <a:r>
              <a:rPr lang="en-US" altLang="zh-CN" sz="2800" dirty="0" smtClean="0">
                <a:solidFill>
                  <a:srgbClr val="FF0000"/>
                </a:solidFill>
                <a:latin typeface="Lucida Calligraphy" panose="03010101010101010101" pitchFamily="66" charset="0"/>
                <a:ea typeface="宋体" panose="02010600030101010101" pitchFamily="2" charset="-122"/>
                <a:sym typeface="Symbol" panose="05050102010706020507" pitchFamily="18" charset="2"/>
              </a:rPr>
              <a:t>   </a:t>
            </a:r>
          </a:p>
          <a:p>
            <a:pPr marL="0" indent="0">
              <a:lnSpc>
                <a:spcPct val="150000"/>
              </a:lnSpc>
              <a:buNone/>
            </a:pPr>
            <a:r>
              <a:rPr lang="en-US" altLang="zh-CN" sz="2800" dirty="0" smtClean="0">
                <a:solidFill>
                  <a:srgbClr val="FF0000"/>
                </a:solidFill>
                <a:latin typeface="Lucida Calligraphy" panose="03010101010101010101" pitchFamily="66" charset="0"/>
                <a:ea typeface="宋体" panose="02010600030101010101" pitchFamily="2" charset="-122"/>
                <a:sym typeface="Symbol" panose="05050102010706020507" pitchFamily="18" charset="2"/>
              </a:rPr>
              <a:t>    </a:t>
            </a:r>
            <a:r>
              <a:rPr lang="en-US" altLang="zh-CN" sz="2800" dirty="0" smtClean="0">
                <a:latin typeface="华文楷体" panose="02010600040101010101" pitchFamily="2" charset="-122"/>
                <a:ea typeface="华文楷体" panose="02010600040101010101" pitchFamily="2" charset="-122"/>
              </a:rPr>
              <a:t>    </a:t>
            </a:r>
          </a:p>
        </p:txBody>
      </p:sp>
      <p:sp>
        <p:nvSpPr>
          <p:cNvPr id="7" name="矩形标注 6"/>
          <p:cNvSpPr/>
          <p:nvPr/>
        </p:nvSpPr>
        <p:spPr>
          <a:xfrm>
            <a:off x="5477540" y="5390599"/>
            <a:ext cx="2667000" cy="600360"/>
          </a:xfrm>
          <a:prstGeom prst="wedgeRectCallout">
            <a:avLst>
              <a:gd name="adj1" fmla="val -75121"/>
              <a:gd name="adj2" fmla="val -3505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zh-CN" altLang="en-US" sz="2000" b="1" dirty="0" smtClean="0">
                <a:solidFill>
                  <a:schemeClr val="bg1"/>
                </a:solidFill>
                <a:latin typeface="+mn-ea"/>
              </a:rPr>
              <a:t>表示规范代码结束</a:t>
            </a:r>
          </a:p>
        </p:txBody>
      </p:sp>
      <p:sp>
        <p:nvSpPr>
          <p:cNvPr id="2" name="标题 1"/>
          <p:cNvSpPr>
            <a:spLocks noGrp="1"/>
          </p:cNvSpPr>
          <p:nvPr>
            <p:ph type="title"/>
          </p:nvPr>
        </p:nvSpPr>
        <p:spPr/>
        <p:txBody>
          <a:bodyPr/>
          <a:lstStyle/>
          <a:p>
            <a:pPr algn="ctr"/>
            <a:r>
              <a:rPr lang="zh-CN" altLang="en-US" b="1" dirty="0" smtClean="0"/>
              <a:t>高层语言语法</a:t>
            </a:r>
            <a:endParaRPr lang="en-US" altLang="zh-CN" b="1" dirty="0"/>
          </a:p>
        </p:txBody>
      </p:sp>
      <p:sp>
        <p:nvSpPr>
          <p:cNvPr id="5" name="矩形标注 4"/>
          <p:cNvSpPr/>
          <p:nvPr/>
        </p:nvSpPr>
        <p:spPr>
          <a:xfrm>
            <a:off x="563527" y="3872612"/>
            <a:ext cx="2750288" cy="1156588"/>
          </a:xfrm>
          <a:prstGeom prst="wedgeRectCallout">
            <a:avLst>
              <a:gd name="adj1" fmla="val 34974"/>
              <a:gd name="adj2" fmla="val -753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zh-CN" altLang="en-US" sz="2000" b="1" dirty="0" smtClean="0">
                <a:solidFill>
                  <a:schemeClr val="bg1"/>
                </a:solidFill>
                <a:latin typeface="+mn-ea"/>
              </a:rPr>
              <a:t>表示此时需要执行</a:t>
            </a:r>
            <a:r>
              <a:rPr lang="zh-CN" altLang="en-US" sz="2000" b="1" dirty="0">
                <a:solidFill>
                  <a:schemeClr val="bg1"/>
                </a:solidFill>
                <a:latin typeface="+mn-ea"/>
              </a:rPr>
              <a:t>任务</a:t>
            </a:r>
            <a:r>
              <a:rPr lang="zh-CN" altLang="en-US" sz="2000" b="1" dirty="0" smtClean="0">
                <a:solidFill>
                  <a:schemeClr val="bg1"/>
                </a:solidFill>
                <a:latin typeface="+mn-ea"/>
              </a:rPr>
              <a:t>调度，调度策略是规范的一部分</a:t>
            </a:r>
          </a:p>
        </p:txBody>
      </p:sp>
      <p:sp>
        <p:nvSpPr>
          <p:cNvPr id="6" name="矩形标注 5"/>
          <p:cNvSpPr/>
          <p:nvPr/>
        </p:nvSpPr>
        <p:spPr>
          <a:xfrm>
            <a:off x="3418409" y="4056503"/>
            <a:ext cx="3122386" cy="927751"/>
          </a:xfrm>
          <a:prstGeom prst="wedgeRectCallout">
            <a:avLst>
              <a:gd name="adj1" fmla="val -37246"/>
              <a:gd name="adj2" fmla="val -909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zh-CN" altLang="en-US" sz="2000" b="1" dirty="0" smtClean="0">
                <a:solidFill>
                  <a:schemeClr val="bg1"/>
                </a:solidFill>
                <a:latin typeface="+mn-ea"/>
              </a:rPr>
              <a:t>表示对抽象内核状态一步转换</a:t>
            </a:r>
            <a:r>
              <a:rPr lang="zh-CN" altLang="en-US" sz="2000" b="1" dirty="0">
                <a:solidFill>
                  <a:schemeClr val="bg1"/>
                </a:solidFill>
                <a:latin typeface="+mn-ea"/>
              </a:rPr>
              <a:t>，</a:t>
            </a:r>
            <a:r>
              <a:rPr lang="en-US" altLang="zh-CN" sz="2000" b="1" dirty="0" smtClean="0">
                <a:solidFill>
                  <a:schemeClr val="bg1"/>
                </a:solidFill>
                <a:latin typeface="+mn-ea"/>
              </a:rPr>
              <a:t>V</a:t>
            </a:r>
            <a:r>
              <a:rPr lang="zh-CN" altLang="en-US" sz="2000" b="1" dirty="0" smtClean="0">
                <a:solidFill>
                  <a:schemeClr val="bg1"/>
                </a:solidFill>
                <a:latin typeface="+mn-ea"/>
              </a:rPr>
              <a:t>表示传入该抽象</a:t>
            </a:r>
            <a:r>
              <a:rPr lang="zh-CN" altLang="en-US" sz="2000" b="1" dirty="0">
                <a:solidFill>
                  <a:schemeClr val="bg1"/>
                </a:solidFill>
                <a:latin typeface="+mn-ea"/>
              </a:rPr>
              <a:t>规范</a:t>
            </a:r>
            <a:r>
              <a:rPr lang="zh-CN" altLang="en-US" sz="2000" b="1" dirty="0" smtClean="0">
                <a:solidFill>
                  <a:schemeClr val="bg1"/>
                </a:solidFill>
                <a:latin typeface="+mn-ea"/>
              </a:rPr>
              <a:t>的参数的值</a:t>
            </a:r>
          </a:p>
        </p:txBody>
      </p:sp>
      <p:sp>
        <p:nvSpPr>
          <p:cNvPr id="4" name="圆角矩形标注 3"/>
          <p:cNvSpPr/>
          <p:nvPr/>
        </p:nvSpPr>
        <p:spPr>
          <a:xfrm>
            <a:off x="2209800" y="1417638"/>
            <a:ext cx="1607288" cy="411162"/>
          </a:xfrm>
          <a:prstGeom prst="wedgeRoundRectCallout">
            <a:avLst>
              <a:gd name="adj1" fmla="val -39983"/>
              <a:gd name="adj2" fmla="val 131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latin typeface="+mn-ea"/>
              </a:rPr>
              <a:t>C</a:t>
            </a:r>
            <a:r>
              <a:rPr lang="zh-CN" altLang="en-US" sz="2000" b="1" dirty="0" smtClean="0">
                <a:solidFill>
                  <a:schemeClr val="bg1"/>
                </a:solidFill>
                <a:latin typeface="+mn-ea"/>
              </a:rPr>
              <a:t>语言子集</a:t>
            </a:r>
            <a:endParaRPr lang="zh-CN" altLang="en-US" sz="2000" b="1" dirty="0">
              <a:solidFill>
                <a:schemeClr val="bg1"/>
              </a:solidFill>
              <a:latin typeface="+mn-ea"/>
            </a:endParaRPr>
          </a:p>
        </p:txBody>
      </p:sp>
      <p:sp>
        <p:nvSpPr>
          <p:cNvPr id="8" name="圆角矩形标注 7"/>
          <p:cNvSpPr/>
          <p:nvPr/>
        </p:nvSpPr>
        <p:spPr>
          <a:xfrm>
            <a:off x="3915334" y="1417638"/>
            <a:ext cx="1842196" cy="411162"/>
          </a:xfrm>
          <a:prstGeom prst="wedgeRoundRectCallout">
            <a:avLst>
              <a:gd name="adj1" fmla="val -99656"/>
              <a:gd name="adj2" fmla="val 108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高层规范语言</a:t>
            </a:r>
          </a:p>
        </p:txBody>
      </p:sp>
    </p:spTree>
    <p:custDataLst>
      <p:tags r:id="rId1"/>
    </p:custDataLst>
    <p:extLst>
      <p:ext uri="{BB962C8B-B14F-4D97-AF65-F5344CB8AC3E}">
        <p14:creationId xmlns:p14="http://schemas.microsoft.com/office/powerpoint/2010/main" val="1202937802"/>
      </p:ext>
    </p:extLst>
  </p:cSld>
  <p:clrMapOvr>
    <a:masterClrMapping/>
  </p:clrMapOvr>
  <mc:AlternateContent xmlns:mc="http://schemas.openxmlformats.org/markup-compatibility/2006" xmlns:p14="http://schemas.microsoft.com/office/powerpoint/2010/main">
    <mc:Choice Requires="p14">
      <p:transition spd="slow" p14:dur="2000" advTm="16500"/>
    </mc:Choice>
    <mc:Fallback xmlns="">
      <p:transition spd="slow" advTm="16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6" grpId="0" animBg="1"/>
      <p:bldP spid="6" grpId="1" animBg="1"/>
      <p:bldP spid="4" grpId="0" animBg="1"/>
      <p:bldP spid="4" grpId="1" animBg="1"/>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p:nvPr>
        </p:nvSpPr>
        <p:spPr/>
        <p:txBody>
          <a:bodyPr/>
          <a:lstStyle/>
          <a:p>
            <a:r>
              <a:rPr lang="zh-CN" altLang="en-US" b="1" dirty="0">
                <a:solidFill>
                  <a:schemeClr val="tx1"/>
                </a:solidFill>
                <a:latin typeface="宋体" panose="02010600030101010101" pitchFamily="2" charset="-122"/>
                <a:ea typeface="宋体" panose="02010600030101010101" pitchFamily="2" charset="-122"/>
              </a:rPr>
              <a:t>一个系统</a:t>
            </a:r>
            <a:r>
              <a:rPr lang="en-US" altLang="zh-CN" b="1" dirty="0">
                <a:solidFill>
                  <a:schemeClr val="tx1"/>
                </a:solidFill>
                <a:latin typeface="Calibri Light" panose="020F0302020204030204" pitchFamily="34" charset="0"/>
                <a:ea typeface="宋体" panose="02010600030101010101" pitchFamily="2" charset="-122"/>
                <a:cs typeface="Calibri Light" panose="020F0302020204030204" pitchFamily="34" charset="0"/>
              </a:rPr>
              <a:t>API</a:t>
            </a:r>
            <a:r>
              <a:rPr lang="zh-CN" altLang="en-US" b="1" dirty="0">
                <a:solidFill>
                  <a:schemeClr val="tx1"/>
                </a:solidFill>
                <a:latin typeface="宋体" panose="02010600030101010101" pitchFamily="2" charset="-122"/>
                <a:ea typeface="宋体" panose="02010600030101010101" pitchFamily="2" charset="-122"/>
              </a:rPr>
              <a:t>的例子</a:t>
            </a:r>
            <a:endParaRPr lang="zh-CN" altLang="en-US" dirty="0" smtClean="0">
              <a:latin typeface="黑体" panose="02010609060101010101" pitchFamily="49" charset="-122"/>
              <a:ea typeface="黑体" panose="02010609060101010101" pitchFamily="49" charset="-122"/>
            </a:endParaRPr>
          </a:p>
        </p:txBody>
      </p:sp>
      <p:sp>
        <p:nvSpPr>
          <p:cNvPr id="13315" name="文本框 4"/>
          <p:cNvSpPr txBox="1">
            <a:spLocks noChangeArrowheads="1"/>
          </p:cNvSpPr>
          <p:nvPr/>
        </p:nvSpPr>
        <p:spPr bwMode="auto">
          <a:xfrm>
            <a:off x="5464175" y="3783013"/>
            <a:ext cx="3146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800" dirty="0" smtClean="0">
                <a:solidFill>
                  <a:srgbClr val="333399"/>
                </a:solidFill>
                <a:ea typeface="宋体" panose="02010600030101010101" pitchFamily="2" charset="-122"/>
              </a:rPr>
              <a:t>ticks&gt;0;</a:t>
            </a:r>
          </a:p>
          <a:p>
            <a:pPr eaLnBrk="0" fontAlgn="base" hangingPunct="0">
              <a:spcBef>
                <a:spcPct val="0"/>
              </a:spcBef>
              <a:spcAft>
                <a:spcPct val="0"/>
              </a:spcAft>
              <a:buFontTx/>
              <a:buNone/>
            </a:pPr>
            <a:r>
              <a:rPr lang="en-US" altLang="zh-CN" sz="2800" i="1" dirty="0" smtClean="0">
                <a:solidFill>
                  <a:srgbClr val="333399"/>
                </a:solidFill>
                <a:ea typeface="宋体" panose="02010600030101010101" pitchFamily="2" charset="-122"/>
              </a:rPr>
              <a:t>   </a:t>
            </a:r>
            <a:r>
              <a:rPr lang="el-GR" altLang="zh-CN" sz="2800" i="1" dirty="0" smtClean="0">
                <a:solidFill>
                  <a:srgbClr val="333399"/>
                </a:solidFill>
                <a:ea typeface="宋体" panose="02010600030101010101" pitchFamily="2" charset="-122"/>
              </a:rPr>
              <a:t>γ</a:t>
            </a:r>
            <a:r>
              <a:rPr lang="en-US" altLang="zh-CN" sz="2800" baseline="-25000" dirty="0">
                <a:solidFill>
                  <a:srgbClr val="333399"/>
                </a:solidFill>
                <a:ea typeface="宋体" panose="02010600030101010101" pitchFamily="2" charset="-122"/>
              </a:rPr>
              <a:t>dly</a:t>
            </a:r>
            <a:r>
              <a:rPr lang="en-US" altLang="zh-CN" sz="2800" dirty="0">
                <a:solidFill>
                  <a:srgbClr val="333399"/>
                </a:solidFill>
                <a:ea typeface="宋体" panose="02010600030101010101" pitchFamily="2" charset="-122"/>
              </a:rPr>
              <a:t>(ticks</a:t>
            </a:r>
            <a:r>
              <a:rPr lang="en-US" altLang="zh-CN" sz="2800" dirty="0" smtClean="0">
                <a:solidFill>
                  <a:srgbClr val="333399"/>
                </a:solidFill>
                <a:ea typeface="宋体" panose="02010600030101010101" pitchFamily="2" charset="-122"/>
              </a:rPr>
              <a:t>);</a:t>
            </a:r>
          </a:p>
          <a:p>
            <a:pPr eaLnBrk="0" fontAlgn="base" hangingPunct="0">
              <a:spcBef>
                <a:spcPct val="0"/>
              </a:spcBef>
              <a:spcAft>
                <a:spcPct val="0"/>
              </a:spcAft>
              <a:buFontTx/>
              <a:buNone/>
            </a:pPr>
            <a:r>
              <a:rPr lang="en-US" altLang="zh-CN" sz="2800" dirty="0" smtClean="0">
                <a:solidFill>
                  <a:srgbClr val="333399"/>
                </a:solidFill>
                <a:ea typeface="宋体" panose="02010600030101010101" pitchFamily="2" charset="-122"/>
              </a:rPr>
              <a:t>   </a:t>
            </a:r>
            <a:r>
              <a:rPr lang="en-US" altLang="zh-CN" sz="2800" dirty="0" err="1" smtClean="0">
                <a:solidFill>
                  <a:srgbClr val="333399"/>
                </a:solidFill>
                <a:ea typeface="宋体" panose="02010600030101010101" pitchFamily="2" charset="-122"/>
              </a:rPr>
              <a:t>sched</a:t>
            </a:r>
            <a:endParaRPr lang="en-US" altLang="zh-CN" sz="2800" dirty="0">
              <a:solidFill>
                <a:srgbClr val="333399"/>
              </a:solidFill>
              <a:ea typeface="宋体" panose="02010600030101010101" pitchFamily="2" charset="-122"/>
            </a:endParaRPr>
          </a:p>
        </p:txBody>
      </p:sp>
      <p:sp>
        <p:nvSpPr>
          <p:cNvPr id="13316" name="文本框 5"/>
          <p:cNvSpPr txBox="1">
            <a:spLocks noChangeArrowheads="1"/>
          </p:cNvSpPr>
          <p:nvPr/>
        </p:nvSpPr>
        <p:spPr bwMode="auto">
          <a:xfrm>
            <a:off x="5907881" y="3271044"/>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3600" dirty="0">
                <a:solidFill>
                  <a:srgbClr val="333399"/>
                </a:solidFill>
                <a:ea typeface="宋体" panose="02010600030101010101" pitchFamily="2" charset="-122"/>
              </a:rPr>
              <a:t>+</a:t>
            </a:r>
            <a:endParaRPr lang="zh-CN" altLang="en-US" sz="3600" dirty="0">
              <a:solidFill>
                <a:srgbClr val="333399"/>
              </a:solidFill>
              <a:ea typeface="宋体" panose="02010600030101010101" pitchFamily="2" charset="-122"/>
            </a:endParaRPr>
          </a:p>
        </p:txBody>
      </p:sp>
      <p:sp>
        <p:nvSpPr>
          <p:cNvPr id="13317" name="文本框 6"/>
          <p:cNvSpPr txBox="1">
            <a:spLocks noChangeArrowheads="1"/>
          </p:cNvSpPr>
          <p:nvPr/>
        </p:nvSpPr>
        <p:spPr bwMode="auto">
          <a:xfrm>
            <a:off x="5464175" y="2760911"/>
            <a:ext cx="1721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800" dirty="0" smtClean="0">
                <a:solidFill>
                  <a:srgbClr val="333399"/>
                </a:solidFill>
                <a:ea typeface="宋体" panose="02010600030101010101" pitchFamily="2" charset="-122"/>
              </a:rPr>
              <a:t>ticks &lt;= 0</a:t>
            </a:r>
            <a:endParaRPr lang="en-US" altLang="zh-CN" sz="2800" dirty="0">
              <a:solidFill>
                <a:srgbClr val="333399"/>
              </a:solidFill>
              <a:ea typeface="宋体" panose="02010600030101010101" pitchFamily="2" charset="-122"/>
            </a:endParaRPr>
          </a:p>
        </p:txBody>
      </p:sp>
      <p:sp>
        <p:nvSpPr>
          <p:cNvPr id="90118" name="文本框 9"/>
          <p:cNvSpPr txBox="1">
            <a:spLocks noChangeArrowheads="1"/>
          </p:cNvSpPr>
          <p:nvPr/>
        </p:nvSpPr>
        <p:spPr bwMode="auto">
          <a:xfrm>
            <a:off x="152400" y="1535113"/>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zh-CN" altLang="en-US" sz="2400" b="1" dirty="0" smtClean="0">
                <a:solidFill>
                  <a:srgbClr val="000000"/>
                </a:solidFill>
                <a:ea typeface="宋体" panose="02010600030101010101" pitchFamily="2" charset="-122"/>
              </a:rPr>
              <a:t>底层实现代码         </a:t>
            </a:r>
            <a:r>
              <a:rPr lang="en-US" altLang="zh-CN" sz="2400" b="1" dirty="0" smtClean="0">
                <a:solidFill>
                  <a:srgbClr val="000000"/>
                </a:solidFill>
                <a:ea typeface="宋体" panose="02010600030101010101" pitchFamily="2" charset="-122"/>
              </a:rPr>
              <a:t>VS.            </a:t>
            </a:r>
            <a:r>
              <a:rPr lang="zh-CN" altLang="en-US" sz="2400" b="1" dirty="0" smtClean="0">
                <a:solidFill>
                  <a:srgbClr val="333399"/>
                </a:solidFill>
                <a:ea typeface="宋体" panose="02010600030101010101" pitchFamily="2" charset="-122"/>
              </a:rPr>
              <a:t>高层规范</a:t>
            </a:r>
            <a:endParaRPr lang="zh-CN" altLang="en-US" sz="2400" dirty="0">
              <a:solidFill>
                <a:srgbClr val="333399"/>
              </a:solidFill>
              <a:ea typeface="宋体" panose="02010600030101010101" pitchFamily="2" charset="-122"/>
            </a:endParaRPr>
          </a:p>
        </p:txBody>
      </p:sp>
      <p:sp>
        <p:nvSpPr>
          <p:cNvPr id="90119" name="文本框 3"/>
          <p:cNvSpPr txBox="1">
            <a:spLocks noChangeArrowheads="1"/>
          </p:cNvSpPr>
          <p:nvPr/>
        </p:nvSpPr>
        <p:spPr bwMode="auto">
          <a:xfrm>
            <a:off x="838200" y="2209800"/>
            <a:ext cx="403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void  </a:t>
            </a:r>
            <a:r>
              <a:rPr lang="en-US" altLang="zh-CN" sz="2000" dirty="0" err="1">
                <a:solidFill>
                  <a:srgbClr val="000000"/>
                </a:solidFill>
                <a:ea typeface="宋体" panose="02010600030101010101" pitchFamily="2" charset="-122"/>
              </a:rPr>
              <a:t>OSTimeDly</a:t>
            </a:r>
            <a:r>
              <a:rPr lang="en-US" altLang="zh-CN" sz="2000" dirty="0">
                <a:solidFill>
                  <a:srgbClr val="000000"/>
                </a:solidFill>
                <a:ea typeface="宋体" panose="02010600030101010101" pitchFamily="2" charset="-122"/>
              </a:rPr>
              <a:t> (INT16U ticks)</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a:t>
            </a:r>
            <a:endParaRPr lang="zh-CN" altLang="en-US" sz="2000" dirty="0">
              <a:solidFill>
                <a:srgbClr val="000000"/>
              </a:solidFill>
              <a:ea typeface="宋体" panose="02010600030101010101" pitchFamily="2" charset="-122"/>
            </a:endParaRP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if (ticks &gt; 0) {</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OS_ENTER_CRITICAL();</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OS_EXIT_CRITICAL();</a:t>
            </a:r>
          </a:p>
          <a:p>
            <a:pPr eaLnBrk="0" fontAlgn="base" hangingPunct="0">
              <a:spcBef>
                <a:spcPct val="0"/>
              </a:spcBef>
              <a:spcAft>
                <a:spcPct val="0"/>
              </a:spcAft>
              <a:buFontTx/>
              <a:buNone/>
            </a:pPr>
            <a:endParaRPr lang="en-US" altLang="zh-CN" sz="2000" dirty="0">
              <a:solidFill>
                <a:srgbClr val="000000"/>
              </a:solidFill>
              <a:ea typeface="宋体" panose="02010600030101010101" pitchFamily="2" charset="-122"/>
            </a:endParaRP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a:t>
            </a:r>
            <a:r>
              <a:rPr lang="en-US" altLang="zh-CN" sz="2000" dirty="0" err="1">
                <a:solidFill>
                  <a:srgbClr val="000000"/>
                </a:solidFill>
                <a:ea typeface="宋体" panose="02010600030101010101" pitchFamily="2" charset="-122"/>
              </a:rPr>
              <a:t>OS_Sched</a:t>
            </a:r>
            <a:r>
              <a:rPr lang="en-US" altLang="zh-CN" sz="2000" dirty="0">
                <a:solidFill>
                  <a:srgbClr val="000000"/>
                </a:solidFill>
                <a:ea typeface="宋体" panose="02010600030101010101" pitchFamily="2" charset="-122"/>
              </a:rPr>
              <a:t>();                                      </a:t>
            </a:r>
            <a:r>
              <a:rPr lang="en-US" altLang="zh-CN" sz="2000" dirty="0" smtClean="0">
                <a:solidFill>
                  <a:srgbClr val="000000"/>
                </a:solidFill>
                <a:ea typeface="宋体" panose="02010600030101010101" pitchFamily="2" charset="-122"/>
              </a:rPr>
              <a:t>                   </a:t>
            </a:r>
            <a:endParaRPr lang="en-US" altLang="zh-CN" sz="2000" dirty="0">
              <a:solidFill>
                <a:srgbClr val="000000"/>
              </a:solidFill>
              <a:ea typeface="宋体" panose="02010600030101010101" pitchFamily="2" charset="-122"/>
            </a:endParaRPr>
          </a:p>
          <a:p>
            <a:pPr eaLnBrk="0" fontAlgn="base" hangingPunct="0">
              <a:spcBef>
                <a:spcPct val="0"/>
              </a:spcBef>
              <a:spcAft>
                <a:spcPct val="0"/>
              </a:spcAft>
              <a:buFontTx/>
              <a:buNone/>
            </a:pPr>
            <a:r>
              <a:rPr lang="zh-CN" altLang="en-US" sz="2000" dirty="0">
                <a:solidFill>
                  <a:srgbClr val="000000"/>
                </a:solidFill>
                <a:ea typeface="宋体" panose="02010600030101010101" pitchFamily="2" charset="-122"/>
              </a:rPr>
              <a:t>    </a:t>
            </a:r>
            <a:r>
              <a:rPr lang="en-US" altLang="zh-CN" sz="2000" dirty="0" smtClean="0">
                <a:solidFill>
                  <a:srgbClr val="000000"/>
                </a:solidFill>
                <a:ea typeface="宋体" panose="02010600030101010101" pitchFamily="2" charset="-122"/>
              </a:rPr>
              <a:t>}</a:t>
            </a:r>
          </a:p>
          <a:p>
            <a:pPr eaLnBrk="0" fontAlgn="base" hangingPunct="0">
              <a:spcBef>
                <a:spcPct val="0"/>
              </a:spcBef>
              <a:spcAft>
                <a:spcPct val="0"/>
              </a:spcAft>
              <a:buFontTx/>
              <a:buNone/>
            </a:pPr>
            <a:r>
              <a:rPr lang="en-US" altLang="zh-CN" sz="2000" dirty="0" smtClean="0">
                <a:solidFill>
                  <a:srgbClr val="000000"/>
                </a:solidFill>
                <a:ea typeface="宋体" panose="02010600030101010101" pitchFamily="2" charset="-122"/>
              </a:rPr>
              <a:t>    return;</a:t>
            </a:r>
            <a:endParaRPr lang="en-US" altLang="zh-CN" sz="2000" dirty="0">
              <a:solidFill>
                <a:srgbClr val="000000"/>
              </a:solidFill>
              <a:ea typeface="宋体" panose="02010600030101010101" pitchFamily="2" charset="-122"/>
            </a:endParaRP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a:t>
            </a:r>
          </a:p>
        </p:txBody>
      </p:sp>
      <p:sp>
        <p:nvSpPr>
          <p:cNvPr id="12" name="左大括号 11"/>
          <p:cNvSpPr/>
          <p:nvPr/>
        </p:nvSpPr>
        <p:spPr>
          <a:xfrm flipH="1">
            <a:off x="4572000" y="3325813"/>
            <a:ext cx="304800" cy="1676400"/>
          </a:xfrm>
          <a:prstGeom prst="leftBrace">
            <a:avLst>
              <a:gd name="adj1" fmla="val 8333"/>
              <a:gd name="adj2" fmla="val 4623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zh-CN" altLang="en-US" smtClean="0">
              <a:solidFill>
                <a:srgbClr val="000000"/>
              </a:solidFill>
              <a:ea typeface="宋体" panose="02010600030101010101" pitchFamily="2" charset="-122"/>
            </a:endParaRPr>
          </a:p>
        </p:txBody>
      </p:sp>
    </p:spTree>
    <p:custDataLst>
      <p:tags r:id="rId1"/>
    </p:custDataLst>
    <p:extLst>
      <p:ext uri="{BB962C8B-B14F-4D97-AF65-F5344CB8AC3E}">
        <p14:creationId xmlns:p14="http://schemas.microsoft.com/office/powerpoint/2010/main" val="2259633270"/>
      </p:ext>
    </p:extLst>
  </p:cSld>
  <p:clrMapOvr>
    <a:masterClrMapping/>
  </p:clrMapOvr>
  <mc:AlternateContent xmlns:mc="http://schemas.openxmlformats.org/markup-compatibility/2006" xmlns:p14="http://schemas.microsoft.com/office/powerpoint/2010/main">
    <mc:Choice Requires="p14">
      <p:transition spd="slow" p14:dur="2000" advTm="44042"/>
    </mc:Choice>
    <mc:Fallback xmlns="">
      <p:transition spd="slow" advTm="4404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fade">
                                      <p:cBhvr>
                                        <p:cTn id="13" dur="500"/>
                                        <p:tgtEl>
                                          <p:spTgt spid="133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1"/>
          <p:cNvSpPr>
            <a:spLocks noGrp="1"/>
          </p:cNvSpPr>
          <p:nvPr>
            <p:ph type="title"/>
          </p:nvPr>
        </p:nvSpPr>
        <p:spPr/>
        <p:txBody>
          <a:bodyPr/>
          <a:lstStyle/>
          <a:p>
            <a:pPr algn="ctr"/>
            <a:r>
              <a:rPr lang="zh-CN" altLang="en-US" dirty="0" smtClean="0">
                <a:latin typeface="黑体" panose="02010609060101010101" pitchFamily="49" charset="-122"/>
                <a:ea typeface="黑体" panose="02010609060101010101" pitchFamily="49" charset="-122"/>
              </a:rPr>
              <a:t>操作系统内核验证框架</a:t>
            </a:r>
          </a:p>
        </p:txBody>
      </p:sp>
      <p:sp>
        <p:nvSpPr>
          <p:cNvPr id="6" name="矩形 5"/>
          <p:cNvSpPr/>
          <p:nvPr/>
        </p:nvSpPr>
        <p:spPr>
          <a:xfrm>
            <a:off x="757238" y="1447800"/>
            <a:ext cx="7700962" cy="51244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7" name="矩形 6"/>
          <p:cNvSpPr/>
          <p:nvPr/>
        </p:nvSpPr>
        <p:spPr>
          <a:xfrm>
            <a:off x="901700" y="1566863"/>
            <a:ext cx="1482725" cy="4554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8" name="矩形 7"/>
          <p:cNvSpPr/>
          <p:nvPr/>
        </p:nvSpPr>
        <p:spPr>
          <a:xfrm>
            <a:off x="2532063" y="3017838"/>
            <a:ext cx="5797550" cy="31035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17" name="矩形 16"/>
          <p:cNvSpPr/>
          <p:nvPr/>
        </p:nvSpPr>
        <p:spPr>
          <a:xfrm>
            <a:off x="2532063" y="1566863"/>
            <a:ext cx="5797550" cy="9937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62485" name="文本框 21"/>
          <p:cNvSpPr txBox="1">
            <a:spLocks noChangeArrowheads="1"/>
          </p:cNvSpPr>
          <p:nvPr/>
        </p:nvSpPr>
        <p:spPr bwMode="auto">
          <a:xfrm>
            <a:off x="3733800" y="2181225"/>
            <a:ext cx="2515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solidFill>
                  <a:srgbClr val="FF0000"/>
                </a:solidFill>
                <a:latin typeface="华文楷体" panose="02010600040101010101" pitchFamily="2" charset="-122"/>
                <a:ea typeface="华文楷体" panose="02010600040101010101" pitchFamily="2" charset="-122"/>
              </a:rPr>
              <a:t>B. </a:t>
            </a:r>
            <a:r>
              <a:rPr lang="zh-CN" altLang="en-US" sz="2000" b="1" dirty="0" smtClean="0">
                <a:solidFill>
                  <a:srgbClr val="FF0000"/>
                </a:solidFill>
                <a:latin typeface="华文楷体" panose="02010600040101010101" pitchFamily="2" charset="-122"/>
                <a:ea typeface="华文楷体" panose="02010600040101010101" pitchFamily="2" charset="-122"/>
              </a:rPr>
              <a:t>并发精化程序逻辑</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grpSp>
        <p:nvGrpSpPr>
          <p:cNvPr id="62486" name="组合 22"/>
          <p:cNvGrpSpPr>
            <a:grpSpLocks/>
          </p:cNvGrpSpPr>
          <p:nvPr/>
        </p:nvGrpSpPr>
        <p:grpSpPr bwMode="auto">
          <a:xfrm>
            <a:off x="3592513" y="2600325"/>
            <a:ext cx="163512" cy="387350"/>
            <a:chOff x="3603169" y="2448677"/>
            <a:chExt cx="163286" cy="386644"/>
          </a:xfrm>
        </p:grpSpPr>
        <p:sp>
          <p:nvSpPr>
            <p:cNvPr id="24" name="椭圆 23"/>
            <p:cNvSpPr/>
            <p:nvPr/>
          </p:nvSpPr>
          <p:spPr>
            <a:xfrm>
              <a:off x="3603169" y="2448677"/>
              <a:ext cx="163286" cy="1521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5" name="直接连接符 24"/>
            <p:cNvCxnSpPr>
              <a:stCxn id="24" idx="4"/>
            </p:cNvCxnSpPr>
            <p:nvPr/>
          </p:nvCxnSpPr>
          <p:spPr>
            <a:xfrm>
              <a:off x="3685605" y="2600799"/>
              <a:ext cx="0" cy="234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7086600" y="2600325"/>
            <a:ext cx="163513"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7" name="直接连接符 26"/>
          <p:cNvCxnSpPr>
            <a:stCxn id="26" idx="4"/>
          </p:cNvCxnSpPr>
          <p:nvPr/>
        </p:nvCxnSpPr>
        <p:spPr>
          <a:xfrm>
            <a:off x="7167563" y="2752725"/>
            <a:ext cx="0" cy="2349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816" name="文本框 27"/>
          <p:cNvSpPr txBox="1">
            <a:spLocks noChangeArrowheads="1"/>
          </p:cNvSpPr>
          <p:nvPr/>
        </p:nvSpPr>
        <p:spPr bwMode="auto">
          <a:xfrm>
            <a:off x="3556337" y="610979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latin typeface="华文楷体" panose="02010600040101010101" pitchFamily="2" charset="-122"/>
                <a:ea typeface="华文楷体" panose="02010600040101010101" pitchFamily="2" charset="-122"/>
              </a:rPr>
              <a:t>精化验证框架</a:t>
            </a:r>
            <a:endParaRPr lang="zh-CN" altLang="en-US" sz="2400" b="1" dirty="0">
              <a:latin typeface="华文楷体" panose="02010600040101010101" pitchFamily="2" charset="-122"/>
              <a:ea typeface="华文楷体" panose="02010600040101010101" pitchFamily="2" charset="-122"/>
            </a:endParaRPr>
          </a:p>
        </p:txBody>
      </p:sp>
      <p:sp>
        <p:nvSpPr>
          <p:cNvPr id="62490" name="文本框 28"/>
          <p:cNvSpPr txBox="1">
            <a:spLocks noChangeArrowheads="1"/>
          </p:cNvSpPr>
          <p:nvPr/>
        </p:nvSpPr>
        <p:spPr bwMode="auto">
          <a:xfrm>
            <a:off x="2647950" y="5167313"/>
            <a:ext cx="150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A. </a:t>
            </a:r>
            <a:r>
              <a:rPr lang="zh-CN" altLang="en-US" sz="2000" b="1" dirty="0" smtClean="0">
                <a:latin typeface="华文楷体" panose="02010600040101010101" pitchFamily="2" charset="-122"/>
                <a:ea typeface="华文楷体" panose="02010600040101010101" pitchFamily="2" charset="-122"/>
              </a:rPr>
              <a:t>内核建模</a:t>
            </a:r>
            <a:endParaRPr lang="zh-CN" altLang="en-US" sz="2000" b="1" dirty="0">
              <a:latin typeface="华文楷体" panose="02010600040101010101" pitchFamily="2" charset="-122"/>
              <a:ea typeface="华文楷体" panose="02010600040101010101" pitchFamily="2" charset="-122"/>
            </a:endParaRPr>
          </a:p>
        </p:txBody>
      </p:sp>
      <p:sp>
        <p:nvSpPr>
          <p:cNvPr id="62491" name="文本框 29"/>
          <p:cNvSpPr txBox="1">
            <a:spLocks noChangeArrowheads="1"/>
          </p:cNvSpPr>
          <p:nvPr/>
        </p:nvSpPr>
        <p:spPr bwMode="auto">
          <a:xfrm>
            <a:off x="979825" y="5357882"/>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C. </a:t>
            </a:r>
            <a:r>
              <a:rPr lang="zh-CN" altLang="en-US" sz="2000" b="1" dirty="0" smtClean="0">
                <a:latin typeface="华文楷体" panose="02010600040101010101" pitchFamily="2" charset="-122"/>
                <a:ea typeface="华文楷体" panose="02010600040101010101" pitchFamily="2" charset="-122"/>
              </a:rPr>
              <a:t>自动</a:t>
            </a:r>
            <a:endParaRPr lang="en-US" altLang="zh-CN" sz="2000" b="1" dirty="0" smtClean="0">
              <a:latin typeface="华文楷体" panose="02010600040101010101" pitchFamily="2" charset="-122"/>
              <a:ea typeface="华文楷体" panose="02010600040101010101" pitchFamily="2" charset="-122"/>
            </a:endParaRPr>
          </a:p>
          <a:p>
            <a:pPr>
              <a:spcBef>
                <a:spcPct val="0"/>
              </a:spcBef>
              <a:buFontTx/>
              <a:buNone/>
            </a:pPr>
            <a:r>
              <a:rPr lang="zh-CN" altLang="en-US" sz="2000" b="1" dirty="0" smtClean="0">
                <a:latin typeface="华文楷体" panose="02010600040101010101" pitchFamily="2" charset="-122"/>
                <a:ea typeface="华文楷体" panose="02010600040101010101" pitchFamily="2" charset="-122"/>
              </a:rPr>
              <a:t>证明策略</a:t>
            </a:r>
            <a:endParaRPr lang="zh-CN" altLang="en-US" sz="2000" b="1" dirty="0">
              <a:latin typeface="华文楷体" panose="02010600040101010101" pitchFamily="2" charset="-122"/>
              <a:ea typeface="华文楷体" panose="02010600040101010101" pitchFamily="2" charset="-122"/>
            </a:endParaRPr>
          </a:p>
        </p:txBody>
      </p:sp>
      <p:grpSp>
        <p:nvGrpSpPr>
          <p:cNvPr id="3" name="组合 2"/>
          <p:cNvGrpSpPr/>
          <p:nvPr/>
        </p:nvGrpSpPr>
        <p:grpSpPr>
          <a:xfrm>
            <a:off x="4545013" y="4143375"/>
            <a:ext cx="3679825" cy="1906032"/>
            <a:chOff x="4545013" y="4143375"/>
            <a:chExt cx="3679825" cy="1906032"/>
          </a:xfrm>
        </p:grpSpPr>
        <p:sp>
          <p:nvSpPr>
            <p:cNvPr id="18" name="矩形 17"/>
            <p:cNvSpPr/>
            <p:nvPr/>
          </p:nvSpPr>
          <p:spPr>
            <a:xfrm>
              <a:off x="4545013" y="4143375"/>
              <a:ext cx="3679825" cy="18827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19" name="矩形 18"/>
            <p:cNvSpPr/>
            <p:nvPr/>
          </p:nvSpPr>
          <p:spPr>
            <a:xfrm>
              <a:off x="4678363" y="4264025"/>
              <a:ext cx="1504950" cy="53181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华文楷体" panose="02010600040101010101" pitchFamily="2" charset="-122"/>
                  <a:ea typeface="华文楷体" panose="02010600040101010101" pitchFamily="2" charset="-122"/>
                </a:rPr>
                <a:t>C</a:t>
              </a:r>
              <a:r>
                <a:rPr lang="zh-CN" altLang="en-US" dirty="0" smtClean="0">
                  <a:solidFill>
                    <a:schemeClr val="tx1"/>
                  </a:solidFill>
                  <a:latin typeface="华文楷体" panose="02010600040101010101" pitchFamily="2" charset="-122"/>
                  <a:ea typeface="华文楷体" panose="02010600040101010101" pitchFamily="2" charset="-122"/>
                </a:rPr>
                <a:t>语言子集</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0" name="矩形 19"/>
            <p:cNvSpPr/>
            <p:nvPr/>
          </p:nvSpPr>
          <p:spPr>
            <a:xfrm>
              <a:off x="6608763" y="4264025"/>
              <a:ext cx="1504950" cy="53181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汇编原语</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1" name="矩形 20"/>
            <p:cNvSpPr/>
            <p:nvPr/>
          </p:nvSpPr>
          <p:spPr>
            <a:xfrm>
              <a:off x="4678363" y="5126038"/>
              <a:ext cx="3435350" cy="5302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底层小步操作语义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2" name="文本框 15"/>
            <p:cNvSpPr txBox="1">
              <a:spLocks noChangeArrowheads="1"/>
            </p:cNvSpPr>
            <p:nvPr/>
          </p:nvSpPr>
          <p:spPr bwMode="auto">
            <a:xfrm>
              <a:off x="5673804" y="568007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底层语言</a:t>
              </a:r>
              <a:endParaRPr lang="zh-CN" altLang="en-US" sz="1800" b="1" dirty="0">
                <a:latin typeface="华文楷体" panose="02010600040101010101" pitchFamily="2" charset="-122"/>
                <a:ea typeface="华文楷体" panose="02010600040101010101" pitchFamily="2" charset="-122"/>
              </a:endParaRPr>
            </a:p>
          </p:txBody>
        </p:sp>
      </p:grpSp>
      <p:grpSp>
        <p:nvGrpSpPr>
          <p:cNvPr id="4" name="组合 3"/>
          <p:cNvGrpSpPr/>
          <p:nvPr/>
        </p:nvGrpSpPr>
        <p:grpSpPr>
          <a:xfrm>
            <a:off x="2651125" y="3116263"/>
            <a:ext cx="3632200" cy="1774825"/>
            <a:chOff x="2651125" y="3116263"/>
            <a:chExt cx="3632200" cy="1774825"/>
          </a:xfrm>
        </p:grpSpPr>
        <p:sp>
          <p:nvSpPr>
            <p:cNvPr id="23" name="矩形 22"/>
            <p:cNvSpPr/>
            <p:nvPr/>
          </p:nvSpPr>
          <p:spPr>
            <a:xfrm>
              <a:off x="2651125" y="3127375"/>
              <a:ext cx="3632200" cy="17637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28" name="矩形 27"/>
            <p:cNvSpPr/>
            <p:nvPr/>
          </p:nvSpPr>
          <p:spPr>
            <a:xfrm>
              <a:off x="2749550" y="4264025"/>
              <a:ext cx="1603375" cy="5318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高层规范语言</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9" name="矩形 28"/>
            <p:cNvSpPr/>
            <p:nvPr/>
          </p:nvSpPr>
          <p:spPr>
            <a:xfrm>
              <a:off x="2749550" y="3460750"/>
              <a:ext cx="3436938" cy="5302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0" name="文本框 14"/>
            <p:cNvSpPr txBox="1">
              <a:spLocks noChangeArrowheads="1"/>
            </p:cNvSpPr>
            <p:nvPr/>
          </p:nvSpPr>
          <p:spPr bwMode="auto">
            <a:xfrm>
              <a:off x="3768804" y="311626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高层语言</a:t>
              </a:r>
              <a:endParaRPr lang="zh-CN" altLang="en-US" sz="1800" b="1" dirty="0">
                <a:latin typeface="华文楷体" panose="02010600040101010101" pitchFamily="2" charset="-122"/>
                <a:ea typeface="华文楷体" panose="02010600040101010101" pitchFamily="2" charset="-122"/>
              </a:endParaRPr>
            </a:p>
          </p:txBody>
        </p:sp>
      </p:grpSp>
      <p:grpSp>
        <p:nvGrpSpPr>
          <p:cNvPr id="2" name="组合 1"/>
          <p:cNvGrpSpPr/>
          <p:nvPr/>
        </p:nvGrpSpPr>
        <p:grpSpPr>
          <a:xfrm>
            <a:off x="2668588" y="1658864"/>
            <a:ext cx="5500687" cy="534988"/>
            <a:chOff x="2668588" y="1658864"/>
            <a:chExt cx="5500687" cy="534988"/>
          </a:xfrm>
        </p:grpSpPr>
        <p:sp>
          <p:nvSpPr>
            <p:cNvPr id="31" name="矩形 30"/>
            <p:cNvSpPr/>
            <p:nvPr/>
          </p:nvSpPr>
          <p:spPr>
            <a:xfrm>
              <a:off x="2668588" y="1663627"/>
              <a:ext cx="3046412" cy="530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并发精化程序逻辑</a:t>
              </a:r>
              <a:r>
                <a:rPr lang="en-US" altLang="zh-CN" dirty="0" smtClean="0">
                  <a:solidFill>
                    <a:schemeClr val="tx1"/>
                  </a:solidFill>
                  <a:latin typeface="华文楷体" panose="02010600040101010101" pitchFamily="2" charset="-122"/>
                  <a:ea typeface="华文楷体" panose="02010600040101010101" pitchFamily="2" charset="-122"/>
                </a:rPr>
                <a:t>CSL-R</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3" name="矩形 32"/>
            <p:cNvSpPr/>
            <p:nvPr/>
          </p:nvSpPr>
          <p:spPr>
            <a:xfrm>
              <a:off x="6283325" y="1658864"/>
              <a:ext cx="1885950" cy="530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上下文精化关系</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4" name="右箭头 33"/>
            <p:cNvSpPr/>
            <p:nvPr/>
          </p:nvSpPr>
          <p:spPr>
            <a:xfrm>
              <a:off x="5783263" y="1825552"/>
              <a:ext cx="422275" cy="269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grpSp>
      <p:sp>
        <p:nvSpPr>
          <p:cNvPr id="35" name="椭圆 34"/>
          <p:cNvSpPr/>
          <p:nvPr/>
        </p:nvSpPr>
        <p:spPr>
          <a:xfrm>
            <a:off x="2781771" y="1219200"/>
            <a:ext cx="5295429" cy="148509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0000"/>
              </a:solidFill>
              <a:ea typeface="宋体" panose="02010600030101010101" pitchFamily="2" charset="-122"/>
            </a:endParaRPr>
          </a:p>
        </p:txBody>
      </p:sp>
    </p:spTree>
    <p:custDataLst>
      <p:tags r:id="rId1"/>
    </p:custDataLst>
    <p:extLst>
      <p:ext uri="{BB962C8B-B14F-4D97-AF65-F5344CB8AC3E}">
        <p14:creationId xmlns:p14="http://schemas.microsoft.com/office/powerpoint/2010/main" val="2492436907"/>
      </p:ext>
    </p:extLst>
  </p:cSld>
  <p:clrMapOvr>
    <a:masterClrMapping/>
  </p:clrMapOvr>
  <p:transition spd="slow" advTm="181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normAutofit/>
          </a:bodyPr>
          <a:lstStyle/>
          <a:p>
            <a:pPr algn="ctr"/>
            <a:r>
              <a:rPr lang="zh-CN" altLang="en-US" sz="4000" b="1" dirty="0" smtClean="0">
                <a:solidFill>
                  <a:srgbClr val="000000"/>
                </a:solidFill>
              </a:rPr>
              <a:t>并发</a:t>
            </a:r>
            <a:r>
              <a:rPr lang="zh-CN" altLang="en-US" sz="4000" b="1" dirty="0">
                <a:solidFill>
                  <a:srgbClr val="000000"/>
                </a:solidFill>
              </a:rPr>
              <a:t>精化</a:t>
            </a:r>
            <a:r>
              <a:rPr lang="zh-CN" altLang="en-US" sz="4000" b="1" dirty="0" smtClean="0">
                <a:solidFill>
                  <a:srgbClr val="000000"/>
                </a:solidFill>
              </a:rPr>
              <a:t>程序逻辑</a:t>
            </a:r>
            <a:r>
              <a:rPr lang="en-US" altLang="zh-CN" sz="4000" b="1" dirty="0" smtClean="0">
                <a:solidFill>
                  <a:srgbClr val="000000"/>
                </a:solidFill>
              </a:rPr>
              <a:t>CSL-R</a:t>
            </a:r>
            <a:endParaRPr lang="zh-CN" altLang="en-US" sz="4000" b="1" dirty="0">
              <a:solidFill>
                <a:srgbClr val="000000"/>
              </a:solidFill>
            </a:endParaRPr>
          </a:p>
        </p:txBody>
      </p:sp>
      <p:sp>
        <p:nvSpPr>
          <p:cNvPr id="3" name="内容占位符 2"/>
          <p:cNvSpPr>
            <a:spLocks noGrp="1"/>
          </p:cNvSpPr>
          <p:nvPr>
            <p:ph idx="1"/>
          </p:nvPr>
        </p:nvSpPr>
        <p:spPr/>
        <p:txBody>
          <a:bodyPr>
            <a:normAutofit/>
          </a:bodyPr>
          <a:lstStyle/>
          <a:p>
            <a:pPr algn="just">
              <a:lnSpc>
                <a:spcPct val="120000"/>
              </a:lnSpc>
            </a:pPr>
            <a:r>
              <a:rPr lang="zh-CN" altLang="en-US" sz="2400" b="1" dirty="0" smtClean="0"/>
              <a:t>使用关系型程序逻辑（</a:t>
            </a:r>
            <a:r>
              <a:rPr lang="en-US" altLang="zh-CN" sz="2400" b="1" dirty="0"/>
              <a:t> </a:t>
            </a:r>
            <a:r>
              <a:rPr lang="en-US" altLang="zh-CN" sz="2400" b="1" dirty="0" smtClean="0"/>
              <a:t>relational </a:t>
            </a:r>
            <a:r>
              <a:rPr lang="en-US" altLang="zh-CN" sz="2400" b="1" dirty="0"/>
              <a:t>program logic </a:t>
            </a:r>
            <a:r>
              <a:rPr lang="zh-CN" altLang="en-US" sz="2400" b="1" dirty="0" smtClean="0"/>
              <a:t>）</a:t>
            </a:r>
            <a:r>
              <a:rPr lang="en-US" altLang="zh-CN" sz="2000" b="1" dirty="0">
                <a:solidFill>
                  <a:srgbClr val="C00000"/>
                </a:solidFill>
              </a:rPr>
              <a:t>[</a:t>
            </a:r>
            <a:r>
              <a:rPr lang="en-US" altLang="zh-CN" sz="2000" b="1" dirty="0" smtClean="0">
                <a:solidFill>
                  <a:srgbClr val="C00000"/>
                </a:solidFill>
                <a:cs typeface="Times New Roman" panose="02020603050405020304" pitchFamily="18" charset="0"/>
              </a:rPr>
              <a:t>Liang &amp; Feng </a:t>
            </a:r>
            <a:r>
              <a:rPr lang="en-US" altLang="zh-CN" sz="2000" b="1" dirty="0">
                <a:solidFill>
                  <a:srgbClr val="C00000"/>
                </a:solidFill>
                <a:cs typeface="Times New Roman" panose="02020603050405020304" pitchFamily="18" charset="0"/>
              </a:rPr>
              <a:t>PLDI’13</a:t>
            </a:r>
            <a:r>
              <a:rPr lang="en-US" altLang="zh-CN" sz="2000" b="1" dirty="0">
                <a:solidFill>
                  <a:srgbClr val="C00000"/>
                </a:solidFill>
              </a:rPr>
              <a:t>] </a:t>
            </a:r>
            <a:r>
              <a:rPr lang="zh-CN" altLang="en-US" sz="2400" b="1" dirty="0"/>
              <a:t>证明两个程序间的模拟关系（</a:t>
            </a:r>
            <a:r>
              <a:rPr lang="en-US" altLang="zh-CN" sz="2400" b="1" dirty="0"/>
              <a:t>simulation relation</a:t>
            </a:r>
            <a:r>
              <a:rPr lang="zh-CN" altLang="en-US" sz="2400" b="1" dirty="0"/>
              <a:t>），通过程序模拟关系来得到上下文精化关系</a:t>
            </a:r>
            <a:endParaRPr lang="en-US" altLang="zh-CN" sz="2400" b="1" dirty="0"/>
          </a:p>
          <a:p>
            <a:pPr marL="457200" lvl="1" indent="0" algn="just">
              <a:lnSpc>
                <a:spcPct val="120000"/>
              </a:lnSpc>
              <a:buFontTx/>
              <a:buNone/>
            </a:pPr>
            <a:endParaRPr lang="en-US" altLang="zh-CN" sz="2000" b="1" dirty="0" smtClean="0"/>
          </a:p>
          <a:p>
            <a:pPr algn="just">
              <a:lnSpc>
                <a:spcPct val="120000"/>
              </a:lnSpc>
            </a:pPr>
            <a:r>
              <a:rPr lang="zh-CN" altLang="en-US" sz="2400" b="1" dirty="0" smtClean="0"/>
              <a:t>使用资源占有权转移语义（</a:t>
            </a:r>
            <a:r>
              <a:rPr lang="en-US" altLang="zh-CN" sz="2400" b="1" dirty="0" smtClean="0"/>
              <a:t>ownership-transfer semantics</a:t>
            </a:r>
            <a:r>
              <a:rPr lang="zh-CN" altLang="en-US" sz="2400" b="1" dirty="0" smtClean="0"/>
              <a:t>）推理多级中断</a:t>
            </a:r>
            <a:r>
              <a:rPr lang="zh-CN" altLang="en-US" sz="2000" b="1" dirty="0" smtClean="0"/>
              <a:t> </a:t>
            </a:r>
            <a:r>
              <a:rPr lang="en-US" altLang="zh-CN" sz="2000" b="1" dirty="0">
                <a:solidFill>
                  <a:srgbClr val="C00000"/>
                </a:solidFill>
              </a:rPr>
              <a:t>[</a:t>
            </a:r>
            <a:r>
              <a:rPr lang="en-US" altLang="zh-CN" sz="2000" b="1" dirty="0">
                <a:solidFill>
                  <a:srgbClr val="C00000"/>
                </a:solidFill>
                <a:cs typeface="Times New Roman" panose="02020603050405020304" pitchFamily="18" charset="0"/>
              </a:rPr>
              <a:t>Feng et. al. PLDI’08</a:t>
            </a:r>
            <a:r>
              <a:rPr lang="en-US" altLang="zh-CN" sz="2000" b="1" dirty="0" smtClean="0">
                <a:solidFill>
                  <a:srgbClr val="C00000"/>
                </a:solidFill>
              </a:rPr>
              <a:t>]</a:t>
            </a:r>
          </a:p>
          <a:p>
            <a:pPr lvl="1" algn="just">
              <a:lnSpc>
                <a:spcPct val="120000"/>
              </a:lnSpc>
            </a:pPr>
            <a:endParaRPr lang="en-US" altLang="zh-CN" sz="2000" b="1" dirty="0" smtClean="0"/>
          </a:p>
          <a:p>
            <a:pPr algn="just">
              <a:lnSpc>
                <a:spcPct val="120000"/>
              </a:lnSpc>
            </a:pPr>
            <a:r>
              <a:rPr lang="zh-CN" altLang="en-US" sz="2400" b="1" dirty="0" smtClean="0"/>
              <a:t>结合上述两点设计并发分离逻辑风格的关系程序逻辑</a:t>
            </a:r>
            <a:r>
              <a:rPr lang="en-US" altLang="zh-CN" sz="2400" b="1" dirty="0" smtClean="0">
                <a:cs typeface="Arial Unicode MS" panose="020B0604020202020204" pitchFamily="34" charset="-122"/>
              </a:rPr>
              <a:t>CSL-R</a:t>
            </a:r>
            <a:r>
              <a:rPr lang="zh-CN" altLang="en-US" sz="2400" b="1" dirty="0" smtClean="0"/>
              <a:t>（</a:t>
            </a:r>
            <a:r>
              <a:rPr lang="en-US" altLang="zh-CN" sz="2400" b="1" dirty="0" smtClean="0"/>
              <a:t>CSL-Style relational program logic</a:t>
            </a:r>
            <a:r>
              <a:rPr lang="zh-CN" altLang="en-US" sz="2400" b="1" dirty="0" smtClean="0"/>
              <a:t>）</a:t>
            </a:r>
            <a:endParaRPr lang="en-US" altLang="zh-CN" sz="2800" b="1" dirty="0" smtClean="0"/>
          </a:p>
          <a:p>
            <a:endParaRPr lang="zh-CN" altLang="en-US" b="1" dirty="0" smtClean="0"/>
          </a:p>
        </p:txBody>
      </p:sp>
    </p:spTree>
    <p:custDataLst>
      <p:tags r:id="rId1"/>
    </p:custDataLst>
    <p:extLst>
      <p:ext uri="{BB962C8B-B14F-4D97-AF65-F5344CB8AC3E}">
        <p14:creationId xmlns:p14="http://schemas.microsoft.com/office/powerpoint/2010/main" val="101969667"/>
      </p:ext>
    </p:extLst>
  </p:cSld>
  <p:clrMapOvr>
    <a:masterClrMapping/>
  </p:clrMapOvr>
  <p:transition spd="slow" advTm="530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defRPr/>
            </a:pPr>
            <a:r>
              <a:rPr lang="zh-CN" altLang="en-US" sz="4000" b="1" dirty="0" smtClean="0">
                <a:latin typeface="+mj-ea"/>
              </a:rPr>
              <a:t>模拟技术</a:t>
            </a:r>
            <a:r>
              <a:rPr lang="zh-CN" altLang="en-US" sz="4000" b="1" dirty="0" smtClean="0">
                <a:latin typeface="+mj-ea"/>
              </a:rPr>
              <a:t>证明精化关系</a:t>
            </a:r>
          </a:p>
        </p:txBody>
      </p:sp>
      <p:cxnSp>
        <p:nvCxnSpPr>
          <p:cNvPr id="6" name="直接箭头连接符 5"/>
          <p:cNvCxnSpPr>
            <a:stCxn id="8" idx="6"/>
            <a:endCxn id="7" idx="2"/>
          </p:cNvCxnSpPr>
          <p:nvPr/>
        </p:nvCxnSpPr>
        <p:spPr>
          <a:xfrm>
            <a:off x="2457450" y="4410270"/>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105150" y="43023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8" name="椭圆 7"/>
          <p:cNvSpPr/>
          <p:nvPr/>
        </p:nvSpPr>
        <p:spPr>
          <a:xfrm>
            <a:off x="2241550" y="43023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9" name="直接箭头连接符 8"/>
          <p:cNvCxnSpPr>
            <a:stCxn id="7" idx="6"/>
            <a:endCxn id="44" idx="2"/>
          </p:cNvCxnSpPr>
          <p:nvPr/>
        </p:nvCxnSpPr>
        <p:spPr>
          <a:xfrm>
            <a:off x="3321050" y="4410270"/>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44" idx="6"/>
            <a:endCxn id="11" idx="2"/>
          </p:cNvCxnSpPr>
          <p:nvPr/>
        </p:nvCxnSpPr>
        <p:spPr>
          <a:xfrm>
            <a:off x="4113213" y="4410270"/>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689475" y="4302320"/>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44" name="椭圆 43"/>
          <p:cNvSpPr/>
          <p:nvPr/>
        </p:nvSpPr>
        <p:spPr>
          <a:xfrm>
            <a:off x="3897313" y="4302320"/>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7898" name="TextBox 44"/>
          <p:cNvSpPr txBox="1">
            <a:spLocks noChangeArrowheads="1"/>
          </p:cNvSpPr>
          <p:nvPr/>
        </p:nvSpPr>
        <p:spPr bwMode="auto">
          <a:xfrm>
            <a:off x="3294063" y="3870520"/>
            <a:ext cx="60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call</a:t>
            </a:r>
            <a:endParaRPr lang="zh-CN" altLang="en-US" sz="2400">
              <a:ea typeface="宋体" panose="02010600030101010101" pitchFamily="2" charset="-122"/>
            </a:endParaRPr>
          </a:p>
        </p:txBody>
      </p:sp>
      <p:cxnSp>
        <p:nvCxnSpPr>
          <p:cNvPr id="13" name="直接箭头连接符 12"/>
          <p:cNvCxnSpPr>
            <a:stCxn id="11" idx="6"/>
            <a:endCxn id="14" idx="2"/>
          </p:cNvCxnSpPr>
          <p:nvPr/>
        </p:nvCxnSpPr>
        <p:spPr>
          <a:xfrm>
            <a:off x="4905375" y="4410270"/>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481638" y="4302320"/>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5" name="直接箭头连接符 14"/>
          <p:cNvCxnSpPr>
            <a:stCxn id="14" idx="6"/>
            <a:endCxn id="43" idx="2"/>
          </p:cNvCxnSpPr>
          <p:nvPr/>
        </p:nvCxnSpPr>
        <p:spPr>
          <a:xfrm>
            <a:off x="5697538" y="4410270"/>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7902" name="TextBox 41"/>
          <p:cNvSpPr txBox="1">
            <a:spLocks noChangeArrowheads="1"/>
          </p:cNvSpPr>
          <p:nvPr/>
        </p:nvSpPr>
        <p:spPr bwMode="auto">
          <a:xfrm>
            <a:off x="6488113" y="3870520"/>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ret</a:t>
            </a:r>
            <a:endParaRPr lang="zh-CN" altLang="en-US" sz="2400">
              <a:ea typeface="宋体" panose="02010600030101010101" pitchFamily="2" charset="-122"/>
            </a:endParaRPr>
          </a:p>
        </p:txBody>
      </p:sp>
      <p:sp>
        <p:nvSpPr>
          <p:cNvPr id="43" name="椭圆 42"/>
          <p:cNvSpPr/>
          <p:nvPr/>
        </p:nvSpPr>
        <p:spPr>
          <a:xfrm>
            <a:off x="6273800" y="4302320"/>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7" name="直接箭头连接符 16"/>
          <p:cNvCxnSpPr>
            <a:stCxn id="43" idx="6"/>
            <a:endCxn id="18" idx="2"/>
          </p:cNvCxnSpPr>
          <p:nvPr/>
        </p:nvCxnSpPr>
        <p:spPr>
          <a:xfrm>
            <a:off x="6489700" y="4410270"/>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7065963" y="43023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9" name="直接箭头连接符 18"/>
          <p:cNvCxnSpPr>
            <a:stCxn id="18" idx="6"/>
            <a:endCxn id="20" idx="2"/>
          </p:cNvCxnSpPr>
          <p:nvPr/>
        </p:nvCxnSpPr>
        <p:spPr>
          <a:xfrm>
            <a:off x="7281863" y="4410270"/>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858125" y="43023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7908" name="TextBox 20"/>
          <p:cNvSpPr txBox="1">
            <a:spLocks noChangeArrowheads="1"/>
          </p:cNvSpPr>
          <p:nvPr/>
        </p:nvSpPr>
        <p:spPr bwMode="auto">
          <a:xfrm>
            <a:off x="304800" y="4180082"/>
            <a:ext cx="175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a:latin typeface="华文楷体" panose="02010600040101010101" pitchFamily="2" charset="-122"/>
                <a:ea typeface="华文楷体" panose="02010600040101010101" pitchFamily="2" charset="-122"/>
              </a:rPr>
              <a:t>底层</a:t>
            </a:r>
            <a:r>
              <a:rPr lang="en-US" altLang="zh-CN" sz="2400" dirty="0" smtClean="0">
                <a:ea typeface="宋体" panose="02010600030101010101" pitchFamily="2" charset="-122"/>
              </a:rPr>
              <a:t> </a:t>
            </a:r>
            <a:r>
              <a:rPr lang="en-US" altLang="zh-CN" sz="2400" dirty="0">
                <a:ea typeface="宋体" panose="02010600030101010101" pitchFamily="2" charset="-122"/>
              </a:rPr>
              <a:t>(</a:t>
            </a:r>
            <a:r>
              <a:rPr lang="en-US" altLang="zh-CN" sz="2400" dirty="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a:ea typeface="宋体" panose="02010600030101010101" pitchFamily="2" charset="-122"/>
              </a:rPr>
              <a:t>[</a:t>
            </a:r>
            <a:r>
              <a:rPr lang="en-US" altLang="zh-CN" sz="2400" b="1" dirty="0">
                <a:solidFill>
                  <a:srgbClr val="0000FF"/>
                </a:solidFill>
                <a:latin typeface="Monotype Corsiva" panose="03010101010201010101" pitchFamily="66" charset="0"/>
                <a:ea typeface="宋体" panose="02010600030101010101" pitchFamily="2" charset="-122"/>
              </a:rPr>
              <a:t>O</a:t>
            </a:r>
            <a:r>
              <a:rPr lang="en-US" altLang="zh-CN" sz="2400" b="1" dirty="0">
                <a:ea typeface="宋体" panose="02010600030101010101" pitchFamily="2" charset="-122"/>
              </a:rPr>
              <a:t>]</a:t>
            </a:r>
            <a:r>
              <a:rPr lang="en-US" altLang="zh-CN" sz="2400" dirty="0">
                <a:ea typeface="宋体" panose="02010600030101010101" pitchFamily="2" charset="-122"/>
              </a:rPr>
              <a:t>):</a:t>
            </a:r>
            <a:endParaRPr lang="zh-CN" altLang="en-US" sz="2400" dirty="0">
              <a:ea typeface="宋体" panose="02010600030101010101" pitchFamily="2" charset="-122"/>
            </a:endParaRPr>
          </a:p>
        </p:txBody>
      </p:sp>
      <p:cxnSp>
        <p:nvCxnSpPr>
          <p:cNvPr id="47" name="直接箭头连接符 46"/>
          <p:cNvCxnSpPr>
            <a:stCxn id="49" idx="6"/>
            <a:endCxn id="48" idx="2"/>
          </p:cNvCxnSpPr>
          <p:nvPr/>
        </p:nvCxnSpPr>
        <p:spPr>
          <a:xfrm>
            <a:off x="3106738" y="2797370"/>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3754438" y="26894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49" name="椭圆 48"/>
          <p:cNvSpPr/>
          <p:nvPr/>
        </p:nvSpPr>
        <p:spPr>
          <a:xfrm>
            <a:off x="2889250" y="2689420"/>
            <a:ext cx="217488"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50" name="直接箭头连接符 49"/>
          <p:cNvCxnSpPr>
            <a:stCxn id="48" idx="6"/>
            <a:endCxn id="53" idx="2"/>
          </p:cNvCxnSpPr>
          <p:nvPr/>
        </p:nvCxnSpPr>
        <p:spPr>
          <a:xfrm>
            <a:off x="3970338" y="2797370"/>
            <a:ext cx="1474787"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13" name="TextBox 70"/>
          <p:cNvSpPr txBox="1">
            <a:spLocks noChangeArrowheads="1"/>
          </p:cNvSpPr>
          <p:nvPr/>
        </p:nvSpPr>
        <p:spPr bwMode="auto">
          <a:xfrm>
            <a:off x="4111625" y="2243332"/>
            <a:ext cx="110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call, ret</a:t>
            </a:r>
            <a:endParaRPr lang="zh-CN" altLang="en-US" sz="2400">
              <a:ea typeface="宋体" panose="02010600030101010101" pitchFamily="2" charset="-122"/>
            </a:endParaRPr>
          </a:p>
        </p:txBody>
      </p:sp>
      <p:sp>
        <p:nvSpPr>
          <p:cNvPr id="53" name="椭圆 52"/>
          <p:cNvSpPr/>
          <p:nvPr/>
        </p:nvSpPr>
        <p:spPr>
          <a:xfrm>
            <a:off x="5445125" y="26894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54" name="直接箭头连接符 53"/>
          <p:cNvCxnSpPr>
            <a:stCxn id="53" idx="6"/>
            <a:endCxn id="55" idx="2"/>
          </p:cNvCxnSpPr>
          <p:nvPr/>
        </p:nvCxnSpPr>
        <p:spPr>
          <a:xfrm>
            <a:off x="5661025" y="2797370"/>
            <a:ext cx="576263"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237288" y="26894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7917" name="TextBox 62"/>
          <p:cNvSpPr txBox="1">
            <a:spLocks noChangeArrowheads="1"/>
          </p:cNvSpPr>
          <p:nvPr/>
        </p:nvSpPr>
        <p:spPr bwMode="auto">
          <a:xfrm>
            <a:off x="304800" y="2560832"/>
            <a:ext cx="173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a:latin typeface="华文楷体" panose="02010600040101010101" pitchFamily="2" charset="-122"/>
                <a:ea typeface="华文楷体" panose="02010600040101010101" pitchFamily="2" charset="-122"/>
              </a:rPr>
              <a:t>高层</a:t>
            </a:r>
            <a:r>
              <a:rPr lang="en-US" altLang="zh-CN" sz="2400" dirty="0" smtClean="0">
                <a:ea typeface="宋体" panose="02010600030101010101" pitchFamily="2" charset="-122"/>
              </a:rPr>
              <a:t> </a:t>
            </a:r>
            <a:r>
              <a:rPr lang="en-US" altLang="zh-CN" sz="2400" dirty="0">
                <a:ea typeface="宋体" panose="02010600030101010101" pitchFamily="2" charset="-122"/>
              </a:rPr>
              <a:t>(</a:t>
            </a:r>
            <a:r>
              <a:rPr lang="en-US" altLang="zh-CN" sz="2400" dirty="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a:ea typeface="宋体" panose="02010600030101010101" pitchFamily="2" charset="-122"/>
              </a:rPr>
              <a:t>[</a:t>
            </a:r>
            <a:r>
              <a:rPr lang="en-US" altLang="zh-CN" sz="2400" b="1" dirty="0">
                <a:solidFill>
                  <a:srgbClr val="FF0000"/>
                </a:solidFill>
                <a:latin typeface="Monotype Corsiva" panose="03010101010201010101" pitchFamily="66" charset="0"/>
                <a:ea typeface="宋体" panose="02010600030101010101" pitchFamily="2" charset="-122"/>
              </a:rPr>
              <a:t>S</a:t>
            </a:r>
            <a:r>
              <a:rPr lang="en-US" altLang="zh-CN" sz="2400" b="1" dirty="0">
                <a:ea typeface="宋体" panose="02010600030101010101" pitchFamily="2" charset="-122"/>
              </a:rPr>
              <a:t>]</a:t>
            </a:r>
            <a:r>
              <a:rPr lang="en-US" altLang="zh-CN" sz="2400" dirty="0">
                <a:ea typeface="宋体" panose="02010600030101010101" pitchFamily="2" charset="-122"/>
              </a:rPr>
              <a:t>):</a:t>
            </a:r>
            <a:endParaRPr lang="zh-CN" altLang="en-US" sz="2400" dirty="0">
              <a:ea typeface="宋体" panose="02010600030101010101" pitchFamily="2" charset="-122"/>
            </a:endParaRPr>
          </a:p>
        </p:txBody>
      </p:sp>
      <p:cxnSp>
        <p:nvCxnSpPr>
          <p:cNvPr id="81" name="直接箭头连接符 80"/>
          <p:cNvCxnSpPr>
            <a:stCxn id="20" idx="6"/>
            <a:endCxn id="82" idx="2"/>
          </p:cNvCxnSpPr>
          <p:nvPr/>
        </p:nvCxnSpPr>
        <p:spPr>
          <a:xfrm>
            <a:off x="8074025" y="4410270"/>
            <a:ext cx="574675"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8648700" y="430232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88" name="直接箭头连接符 87"/>
          <p:cNvCxnSpPr>
            <a:stCxn id="55" idx="6"/>
            <a:endCxn id="89" idx="2"/>
          </p:cNvCxnSpPr>
          <p:nvPr/>
        </p:nvCxnSpPr>
        <p:spPr>
          <a:xfrm flipV="1">
            <a:off x="6453188" y="2791020"/>
            <a:ext cx="611187" cy="635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7064375" y="2683070"/>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7922" name="TextBox 111"/>
          <p:cNvSpPr txBox="1">
            <a:spLocks noChangeArrowheads="1"/>
          </p:cNvSpPr>
          <p:nvPr/>
        </p:nvSpPr>
        <p:spPr bwMode="auto">
          <a:xfrm>
            <a:off x="6589713" y="2400495"/>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e</a:t>
            </a:r>
            <a:endParaRPr lang="zh-CN" altLang="en-US" sz="2400">
              <a:ea typeface="宋体" panose="02010600030101010101" pitchFamily="2" charset="-122"/>
            </a:endParaRPr>
          </a:p>
        </p:txBody>
      </p:sp>
      <p:sp>
        <p:nvSpPr>
          <p:cNvPr id="37923" name="TextBox 112"/>
          <p:cNvSpPr txBox="1">
            <a:spLocks noChangeArrowheads="1"/>
          </p:cNvSpPr>
          <p:nvPr/>
        </p:nvSpPr>
        <p:spPr bwMode="auto">
          <a:xfrm>
            <a:off x="8191500" y="4014982"/>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e</a:t>
            </a:r>
            <a:endParaRPr lang="zh-CN" altLang="en-US" sz="2400">
              <a:ea typeface="宋体" panose="02010600030101010101" pitchFamily="2" charset="-122"/>
            </a:endParaRPr>
          </a:p>
        </p:txBody>
      </p:sp>
      <p:grpSp>
        <p:nvGrpSpPr>
          <p:cNvPr id="3" name="组合 2"/>
          <p:cNvGrpSpPr>
            <a:grpSpLocks/>
          </p:cNvGrpSpPr>
          <p:nvPr/>
        </p:nvGrpSpPr>
        <p:grpSpPr bwMode="auto">
          <a:xfrm>
            <a:off x="2252664" y="2853606"/>
            <a:ext cx="668436" cy="1428618"/>
            <a:chOff x="1920625" y="2967097"/>
            <a:chExt cx="668926" cy="1429273"/>
          </a:xfrm>
        </p:grpSpPr>
        <p:cxnSp>
          <p:nvCxnSpPr>
            <p:cNvPr id="94" name="直接连接符 93"/>
            <p:cNvCxnSpPr>
              <a:stCxn id="49" idx="3"/>
              <a:endCxn id="8" idx="0"/>
            </p:cNvCxnSpPr>
            <p:nvPr/>
          </p:nvCxnSpPr>
          <p:spPr>
            <a:xfrm flipH="1">
              <a:off x="2017532" y="2967097"/>
              <a:ext cx="572019" cy="1429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44" name="TextBox 113"/>
            <p:cNvSpPr txBox="1">
              <a:spLocks noChangeArrowheads="1"/>
            </p:cNvSpPr>
            <p:nvPr/>
          </p:nvSpPr>
          <p:spPr bwMode="auto">
            <a:xfrm>
              <a:off x="1920625" y="3422629"/>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4" name="组合 3"/>
          <p:cNvGrpSpPr>
            <a:grpSpLocks/>
          </p:cNvGrpSpPr>
          <p:nvPr/>
        </p:nvGrpSpPr>
        <p:grpSpPr bwMode="auto">
          <a:xfrm>
            <a:off x="3111501" y="2853606"/>
            <a:ext cx="674555" cy="1428618"/>
            <a:chOff x="2778858" y="2967097"/>
            <a:chExt cx="674517" cy="1429273"/>
          </a:xfrm>
        </p:grpSpPr>
        <p:cxnSp>
          <p:nvCxnSpPr>
            <p:cNvPr id="96" name="直接连接符 95"/>
            <p:cNvCxnSpPr>
              <a:stCxn id="48" idx="3"/>
              <a:endCxn id="7" idx="0"/>
            </p:cNvCxnSpPr>
            <p:nvPr/>
          </p:nvCxnSpPr>
          <p:spPr>
            <a:xfrm flipH="1">
              <a:off x="2880451" y="2967097"/>
              <a:ext cx="572924" cy="1429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42" name="TextBox 114"/>
            <p:cNvSpPr txBox="1">
              <a:spLocks noChangeArrowheads="1"/>
            </p:cNvSpPr>
            <p:nvPr/>
          </p:nvSpPr>
          <p:spPr bwMode="auto">
            <a:xfrm>
              <a:off x="2778858" y="3424332"/>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000000"/>
                  </a:solidFill>
                  <a:ea typeface="宋体" panose="02010600030101010101" pitchFamily="2" charset="-122"/>
                  <a:sym typeface="Symbol" panose="05050102010706020507" pitchFamily="18" charset="2"/>
                </a:rPr>
                <a:t></a:t>
              </a:r>
              <a:endParaRPr lang="zh-CN" altLang="en-US" sz="1800" dirty="0">
                <a:ea typeface="宋体" panose="02010600030101010101" pitchFamily="2" charset="-122"/>
              </a:endParaRPr>
            </a:p>
          </p:txBody>
        </p:sp>
      </p:grpSp>
      <p:grpSp>
        <p:nvGrpSpPr>
          <p:cNvPr id="23" name="组合 22"/>
          <p:cNvGrpSpPr>
            <a:grpSpLocks/>
          </p:cNvGrpSpPr>
          <p:nvPr/>
        </p:nvGrpSpPr>
        <p:grpSpPr bwMode="auto">
          <a:xfrm>
            <a:off x="5629407" y="2853606"/>
            <a:ext cx="1544506" cy="1428618"/>
            <a:chOff x="5296319" y="2967097"/>
            <a:chExt cx="1545124" cy="1429273"/>
          </a:xfrm>
        </p:grpSpPr>
        <p:cxnSp>
          <p:nvCxnSpPr>
            <p:cNvPr id="107" name="直接连接符 106"/>
            <p:cNvCxnSpPr>
              <a:stCxn id="18" idx="0"/>
              <a:endCxn id="53" idx="5"/>
            </p:cNvCxnSpPr>
            <p:nvPr/>
          </p:nvCxnSpPr>
          <p:spPr>
            <a:xfrm flipH="1" flipV="1">
              <a:off x="5296319" y="2967097"/>
              <a:ext cx="1545124" cy="1429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40" name="TextBox 119"/>
            <p:cNvSpPr txBox="1">
              <a:spLocks noChangeArrowheads="1"/>
            </p:cNvSpPr>
            <p:nvPr/>
          </p:nvSpPr>
          <p:spPr bwMode="auto">
            <a:xfrm>
              <a:off x="5652120" y="3422011"/>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24" name="组合 23"/>
          <p:cNvGrpSpPr>
            <a:grpSpLocks/>
          </p:cNvGrpSpPr>
          <p:nvPr/>
        </p:nvGrpSpPr>
        <p:grpSpPr bwMode="auto">
          <a:xfrm>
            <a:off x="6421570" y="2853606"/>
            <a:ext cx="1544505" cy="1428618"/>
            <a:chOff x="6089942" y="2967097"/>
            <a:chExt cx="1543535" cy="1429273"/>
          </a:xfrm>
        </p:grpSpPr>
        <p:cxnSp>
          <p:nvCxnSpPr>
            <p:cNvPr id="109" name="直接连接符 108"/>
            <p:cNvCxnSpPr>
              <a:stCxn id="20" idx="0"/>
              <a:endCxn id="55" idx="5"/>
            </p:cNvCxnSpPr>
            <p:nvPr/>
          </p:nvCxnSpPr>
          <p:spPr>
            <a:xfrm flipH="1" flipV="1">
              <a:off x="6089942" y="2967097"/>
              <a:ext cx="1543535" cy="1429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38" name="TextBox 120"/>
            <p:cNvSpPr txBox="1">
              <a:spLocks noChangeArrowheads="1"/>
            </p:cNvSpPr>
            <p:nvPr/>
          </p:nvSpPr>
          <p:spPr bwMode="auto">
            <a:xfrm>
              <a:off x="6379258" y="3424332"/>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25" name="组合 24"/>
          <p:cNvGrpSpPr>
            <a:grpSpLocks/>
          </p:cNvGrpSpPr>
          <p:nvPr/>
        </p:nvGrpSpPr>
        <p:grpSpPr bwMode="auto">
          <a:xfrm>
            <a:off x="7172325" y="2878873"/>
            <a:ext cx="1584325" cy="1403350"/>
            <a:chOff x="6840464" y="2993388"/>
            <a:chExt cx="1584176" cy="1403073"/>
          </a:xfrm>
        </p:grpSpPr>
        <p:cxnSp>
          <p:nvCxnSpPr>
            <p:cNvPr id="111" name="直接连接符 110"/>
            <p:cNvCxnSpPr>
              <a:stCxn id="82" idx="0"/>
              <a:endCxn id="89" idx="4"/>
            </p:cNvCxnSpPr>
            <p:nvPr/>
          </p:nvCxnSpPr>
          <p:spPr>
            <a:xfrm flipH="1" flipV="1">
              <a:off x="6840464" y="2993388"/>
              <a:ext cx="1584176" cy="1403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36" name="TextBox 121"/>
            <p:cNvSpPr txBox="1">
              <a:spLocks noChangeArrowheads="1"/>
            </p:cNvSpPr>
            <p:nvPr/>
          </p:nvSpPr>
          <p:spPr bwMode="auto">
            <a:xfrm>
              <a:off x="7099338" y="3422011"/>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27" name="组合 26"/>
          <p:cNvGrpSpPr>
            <a:grpSpLocks/>
          </p:cNvGrpSpPr>
          <p:nvPr/>
        </p:nvGrpSpPr>
        <p:grpSpPr bwMode="auto">
          <a:xfrm>
            <a:off x="3838576" y="1421007"/>
            <a:ext cx="1685925" cy="1027112"/>
            <a:chOff x="3505529" y="1534797"/>
            <a:chExt cx="1687134" cy="1027904"/>
          </a:xfrm>
        </p:grpSpPr>
        <p:sp>
          <p:nvSpPr>
            <p:cNvPr id="123" name="左大括号 122"/>
            <p:cNvSpPr/>
            <p:nvPr/>
          </p:nvSpPr>
          <p:spPr>
            <a:xfrm rot="5400000">
              <a:off x="4110787" y="1480826"/>
              <a:ext cx="476617" cy="1687134"/>
            </a:xfrm>
            <a:prstGeom prst="leftBrace">
              <a:avLst>
                <a:gd name="adj1" fmla="val 18834"/>
                <a:gd name="adj2"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7934" name="矩形 123"/>
            <p:cNvSpPr>
              <a:spLocks noChangeArrowheads="1"/>
            </p:cNvSpPr>
            <p:nvPr/>
          </p:nvSpPr>
          <p:spPr bwMode="auto">
            <a:xfrm>
              <a:off x="4149263" y="1534797"/>
              <a:ext cx="325964" cy="4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FF0000"/>
                  </a:solidFill>
                  <a:latin typeface="Monotype Corsiva" panose="03010101010201010101" pitchFamily="66" charset="0"/>
                  <a:ea typeface="宋体" panose="02010600030101010101" pitchFamily="2" charset="-122"/>
                </a:rPr>
                <a:t>S</a:t>
              </a:r>
              <a:endParaRPr lang="zh-CN" altLang="en-US" sz="2400" dirty="0">
                <a:latin typeface="Monotype Corsiva" panose="03010101010201010101" pitchFamily="66" charset="0"/>
                <a:ea typeface="宋体" panose="02010600030101010101" pitchFamily="2" charset="-122"/>
              </a:endParaRPr>
            </a:p>
          </p:txBody>
        </p:sp>
      </p:grpSp>
      <p:grpSp>
        <p:nvGrpSpPr>
          <p:cNvPr id="26" name="组合 25"/>
          <p:cNvGrpSpPr>
            <a:grpSpLocks/>
          </p:cNvGrpSpPr>
          <p:nvPr/>
        </p:nvGrpSpPr>
        <p:grpSpPr bwMode="auto">
          <a:xfrm>
            <a:off x="3287713" y="4619821"/>
            <a:ext cx="3778250" cy="1039546"/>
            <a:chOff x="2955352" y="4734124"/>
            <a:chExt cx="3777842" cy="1038947"/>
          </a:xfrm>
        </p:grpSpPr>
        <p:sp>
          <p:nvSpPr>
            <p:cNvPr id="125" name="左大括号 124"/>
            <p:cNvSpPr/>
            <p:nvPr/>
          </p:nvSpPr>
          <p:spPr>
            <a:xfrm rot="16200000">
              <a:off x="4606285" y="3083191"/>
              <a:ext cx="475976" cy="3777842"/>
            </a:xfrm>
            <a:prstGeom prst="leftBrace">
              <a:avLst>
                <a:gd name="adj1" fmla="val 18834"/>
                <a:gd name="adj2"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7932" name="矩形 126"/>
            <p:cNvSpPr>
              <a:spLocks noChangeArrowheads="1"/>
            </p:cNvSpPr>
            <p:nvPr/>
          </p:nvSpPr>
          <p:spPr bwMode="auto">
            <a:xfrm>
              <a:off x="4595446" y="5311672"/>
              <a:ext cx="368972" cy="4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0000FF"/>
                  </a:solidFill>
                  <a:latin typeface="Monotype Corsiva" panose="03010101010201010101" pitchFamily="66" charset="0"/>
                  <a:ea typeface="宋体" panose="02010600030101010101" pitchFamily="2" charset="-122"/>
                </a:rPr>
                <a:t>O</a:t>
              </a:r>
              <a:endParaRPr lang="zh-CN" altLang="en-US" sz="1800" dirty="0">
                <a:latin typeface="Monotype Corsiva" panose="03010101010201010101" pitchFamily="66" charset="0"/>
                <a:ea typeface="宋体" panose="02010600030101010101" pitchFamily="2" charset="-122"/>
              </a:endParaRPr>
            </a:p>
          </p:txBody>
        </p:sp>
      </p:grpSp>
      <p:sp>
        <p:nvSpPr>
          <p:cNvPr id="58" name="TextBox 1"/>
          <p:cNvSpPr txBox="1"/>
          <p:nvPr/>
        </p:nvSpPr>
        <p:spPr>
          <a:xfrm>
            <a:off x="562621" y="5840536"/>
            <a:ext cx="2621253" cy="461665"/>
          </a:xfrm>
          <a:prstGeom prst="rect">
            <a:avLst/>
          </a:prstGeom>
          <a:noFill/>
        </p:spPr>
        <p:txBody>
          <a:bodyPr wrap="square" rtlCol="0">
            <a:spAutoFit/>
          </a:bodyPr>
          <a:lstStyle/>
          <a:p>
            <a:r>
              <a:rPr lang="en-US" altLang="zh-CN" sz="2400" dirty="0">
                <a:solidFill>
                  <a:srgbClr val="00B050"/>
                </a:solidFill>
                <a:latin typeface="Monotype Corsiva" panose="03010101010201010101" pitchFamily="66" charset="0"/>
                <a:sym typeface="Symbol" panose="05050102010706020507" pitchFamily="18" charset="2"/>
              </a:rPr>
              <a:t>A</a:t>
            </a:r>
            <a:r>
              <a:rPr lang="en-US" altLang="zh-CN" sz="2400" dirty="0">
                <a:solidFill>
                  <a:srgbClr val="00B050"/>
                </a:solidFill>
                <a:latin typeface="Lucida Calligraphy" panose="03010101010101010101" pitchFamily="66" charset="0"/>
                <a:sym typeface="Symbol" panose="05050102010706020507" pitchFamily="18" charset="2"/>
              </a:rPr>
              <a:t> </a:t>
            </a:r>
            <a:r>
              <a:rPr lang="zh-CN" altLang="en-US" sz="2400" dirty="0" smtClean="0">
                <a:solidFill>
                  <a:srgbClr val="00B050"/>
                </a:solidFill>
                <a:sym typeface="Symbol"/>
              </a:rPr>
              <a:t>：</a:t>
            </a:r>
            <a:r>
              <a:rPr lang="zh-CN" altLang="en-US" sz="2400" dirty="0" smtClean="0">
                <a:latin typeface="华文楷体" panose="02010600040101010101" pitchFamily="2" charset="-122"/>
                <a:ea typeface="华文楷体" panose="02010600040101010101" pitchFamily="2" charset="-122"/>
                <a:sym typeface="Symbol"/>
              </a:rPr>
              <a:t>应用程序</a:t>
            </a:r>
            <a:endParaRPr lang="zh-CN" altLang="en-US" sz="1200" dirty="0">
              <a:latin typeface="华文楷体" panose="02010600040101010101" pitchFamily="2" charset="-122"/>
              <a:ea typeface="华文楷体" panose="02010600040101010101" pitchFamily="2" charset="-122"/>
            </a:endParaRPr>
          </a:p>
        </p:txBody>
      </p:sp>
      <p:sp>
        <p:nvSpPr>
          <p:cNvPr id="59" name="TextBox 56"/>
          <p:cNvSpPr txBox="1"/>
          <p:nvPr/>
        </p:nvSpPr>
        <p:spPr>
          <a:xfrm>
            <a:off x="3347729" y="5840536"/>
            <a:ext cx="3187411" cy="461665"/>
          </a:xfrm>
          <a:prstGeom prst="rect">
            <a:avLst/>
          </a:prstGeom>
          <a:noFill/>
        </p:spPr>
        <p:txBody>
          <a:bodyPr wrap="square" rtlCol="0">
            <a:spAutoFit/>
          </a:bodyPr>
          <a:lstStyle/>
          <a:p>
            <a:r>
              <a:rPr lang="en-US" altLang="zh-CN" sz="2400" dirty="0">
                <a:solidFill>
                  <a:srgbClr val="0000FF"/>
                </a:solidFill>
                <a:latin typeface="Monotype Corsiva" panose="03010101010201010101" pitchFamily="66" charset="0"/>
                <a:sym typeface="Symbol" panose="05050102010706020507" pitchFamily="18" charset="2"/>
              </a:rPr>
              <a:t>O</a:t>
            </a:r>
            <a:r>
              <a:rPr lang="en-US" altLang="zh-CN" sz="2400" dirty="0">
                <a:solidFill>
                  <a:srgbClr val="0000FF"/>
                </a:solidFill>
                <a:latin typeface="Lucida Calligraphy" panose="03010101010101010101" pitchFamily="66" charset="0"/>
                <a:sym typeface="Symbol" panose="05050102010706020507" pitchFamily="18" charset="2"/>
              </a:rPr>
              <a:t> </a:t>
            </a:r>
            <a:r>
              <a:rPr lang="zh-CN" altLang="en-US" sz="2400" dirty="0" smtClean="0">
                <a:solidFill>
                  <a:srgbClr val="0000FF"/>
                </a:solidFill>
                <a:latin typeface="Lucida Calligraphy" panose="03010101010101010101" pitchFamily="66" charset="0"/>
                <a:sym typeface="Symbol"/>
              </a:rPr>
              <a:t>：</a:t>
            </a:r>
            <a:r>
              <a:rPr lang="zh-CN" altLang="en-US" sz="2400" dirty="0" smtClean="0">
                <a:solidFill>
                  <a:srgbClr val="0000FF"/>
                </a:solidFill>
                <a:latin typeface="华文楷体" panose="02010600040101010101" pitchFamily="2" charset="-122"/>
                <a:ea typeface="华文楷体" panose="02010600040101010101" pitchFamily="2" charset="-122"/>
                <a:sym typeface="Symbol"/>
              </a:rPr>
              <a:t>系统实现代码</a:t>
            </a:r>
            <a:endParaRPr lang="zh-CN" altLang="en-US" sz="1200" dirty="0">
              <a:latin typeface="华文楷体" panose="02010600040101010101" pitchFamily="2" charset="-122"/>
              <a:ea typeface="华文楷体" panose="02010600040101010101" pitchFamily="2" charset="-122"/>
            </a:endParaRPr>
          </a:p>
        </p:txBody>
      </p:sp>
      <p:sp>
        <p:nvSpPr>
          <p:cNvPr id="60" name="TextBox 57"/>
          <p:cNvSpPr txBox="1"/>
          <p:nvPr/>
        </p:nvSpPr>
        <p:spPr>
          <a:xfrm>
            <a:off x="6698995" y="5840536"/>
            <a:ext cx="2085532" cy="461665"/>
          </a:xfrm>
          <a:prstGeom prst="rect">
            <a:avLst/>
          </a:prstGeom>
          <a:noFill/>
        </p:spPr>
        <p:txBody>
          <a:bodyPr wrap="square" rtlCol="0">
            <a:spAutoFit/>
          </a:bodyPr>
          <a:lstStyle/>
          <a:p>
            <a:r>
              <a:rPr lang="en-US" altLang="zh-CN" sz="2400" dirty="0" smtClean="0">
                <a:solidFill>
                  <a:srgbClr val="FF0000"/>
                </a:solidFill>
                <a:latin typeface="Monotype Corsiva" panose="03010101010201010101" pitchFamily="66" charset="0"/>
                <a:sym typeface="Symbol"/>
              </a:rPr>
              <a:t>S</a:t>
            </a:r>
            <a:r>
              <a:rPr lang="zh-CN" altLang="en-US" sz="2400" dirty="0" smtClean="0">
                <a:solidFill>
                  <a:srgbClr val="FF0000"/>
                </a:solidFill>
                <a:latin typeface="Lucida Calligraphy" pitchFamily="66" charset="0"/>
                <a:sym typeface="Symbol"/>
              </a:rPr>
              <a:t>：</a:t>
            </a:r>
            <a:r>
              <a:rPr lang="en-US" altLang="zh-CN" sz="2400" dirty="0" smtClean="0">
                <a:solidFill>
                  <a:srgbClr val="FF0000"/>
                </a:solidFill>
                <a:latin typeface="华文楷体" panose="02010600040101010101" pitchFamily="2" charset="-122"/>
                <a:ea typeface="华文楷体" panose="02010600040101010101" pitchFamily="2" charset="-122"/>
                <a:sym typeface="Symbol"/>
              </a:rPr>
              <a:t>API</a:t>
            </a:r>
            <a:r>
              <a:rPr lang="zh-CN" altLang="en-US" sz="2400" dirty="0">
                <a:solidFill>
                  <a:srgbClr val="FF0000"/>
                </a:solidFill>
                <a:latin typeface="华文楷体" panose="02010600040101010101" pitchFamily="2" charset="-122"/>
                <a:ea typeface="华文楷体" panose="02010600040101010101" pitchFamily="2" charset="-122"/>
                <a:sym typeface="Symbol"/>
              </a:rPr>
              <a:t>规范</a:t>
            </a:r>
            <a:endParaRPr lang="zh-CN" altLang="en-US" sz="1200" dirty="0">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3609894220"/>
      </p:ext>
    </p:extLst>
  </p:cSld>
  <p:clrMapOvr>
    <a:masterClrMapping/>
  </p:clrMapOvr>
  <p:transition spd="slow" advTm="676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normAutofit/>
          </a:bodyPr>
          <a:lstStyle/>
          <a:p>
            <a:pPr>
              <a:defRPr/>
            </a:pPr>
            <a:r>
              <a:rPr lang="zh-CN" altLang="en-US" sz="4000" dirty="0">
                <a:latin typeface="黑体" panose="02010609060101010101" pitchFamily="49" charset="-122"/>
                <a:ea typeface="黑体" panose="02010609060101010101" pitchFamily="49" charset="-122"/>
              </a:rPr>
              <a:t>支持中断和多任务的程序模拟关系</a:t>
            </a:r>
          </a:p>
        </p:txBody>
      </p:sp>
      <p:cxnSp>
        <p:nvCxnSpPr>
          <p:cNvPr id="4" name="直接箭头连接符 3"/>
          <p:cNvCxnSpPr>
            <a:stCxn id="6" idx="6"/>
            <a:endCxn id="5" idx="2"/>
          </p:cNvCxnSpPr>
          <p:nvPr/>
        </p:nvCxnSpPr>
        <p:spPr>
          <a:xfrm>
            <a:off x="2387600" y="3624263"/>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035300"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6" name="椭圆 5"/>
          <p:cNvSpPr/>
          <p:nvPr/>
        </p:nvSpPr>
        <p:spPr>
          <a:xfrm>
            <a:off x="2171700"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7" name="直接箭头连接符 6"/>
          <p:cNvCxnSpPr>
            <a:stCxn id="5" idx="6"/>
            <a:endCxn id="10" idx="2"/>
          </p:cNvCxnSpPr>
          <p:nvPr/>
        </p:nvCxnSpPr>
        <p:spPr>
          <a:xfrm>
            <a:off x="3251200" y="36242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10" idx="6"/>
            <a:endCxn id="9" idx="2"/>
          </p:cNvCxnSpPr>
          <p:nvPr/>
        </p:nvCxnSpPr>
        <p:spPr>
          <a:xfrm>
            <a:off x="4043363" y="3624263"/>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19625"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10" name="椭圆 9"/>
          <p:cNvSpPr/>
          <p:nvPr/>
        </p:nvSpPr>
        <p:spPr>
          <a:xfrm>
            <a:off x="3827463"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46" name="TextBox 44"/>
          <p:cNvSpPr txBox="1">
            <a:spLocks noChangeArrowheads="1"/>
          </p:cNvSpPr>
          <p:nvPr/>
        </p:nvSpPr>
        <p:spPr bwMode="auto">
          <a:xfrm>
            <a:off x="3282950" y="2935288"/>
            <a:ext cx="60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call</a:t>
            </a:r>
            <a:endParaRPr lang="zh-CN" altLang="en-US" sz="2400">
              <a:ea typeface="宋体" panose="02010600030101010101" pitchFamily="2" charset="-122"/>
            </a:endParaRPr>
          </a:p>
        </p:txBody>
      </p:sp>
      <p:cxnSp>
        <p:nvCxnSpPr>
          <p:cNvPr id="12" name="直接箭头连接符 11"/>
          <p:cNvCxnSpPr>
            <a:stCxn id="9" idx="6"/>
            <a:endCxn id="13" idx="2"/>
          </p:cNvCxnSpPr>
          <p:nvPr/>
        </p:nvCxnSpPr>
        <p:spPr>
          <a:xfrm>
            <a:off x="4835525" y="36242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411788"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4" name="直接箭头连接符 13"/>
          <p:cNvCxnSpPr>
            <a:stCxn id="13" idx="6"/>
            <a:endCxn id="16" idx="2"/>
          </p:cNvCxnSpPr>
          <p:nvPr/>
        </p:nvCxnSpPr>
        <p:spPr>
          <a:xfrm>
            <a:off x="5627688" y="3624263"/>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950" name="TextBox 41"/>
          <p:cNvSpPr txBox="1">
            <a:spLocks noChangeArrowheads="1"/>
          </p:cNvSpPr>
          <p:nvPr/>
        </p:nvSpPr>
        <p:spPr bwMode="auto">
          <a:xfrm>
            <a:off x="6299200" y="2947988"/>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ret</a:t>
            </a:r>
            <a:endParaRPr lang="zh-CN" altLang="en-US" sz="2400">
              <a:ea typeface="宋体" panose="02010600030101010101" pitchFamily="2" charset="-122"/>
            </a:endParaRPr>
          </a:p>
        </p:txBody>
      </p:sp>
      <p:sp>
        <p:nvSpPr>
          <p:cNvPr id="16" name="椭圆 15"/>
          <p:cNvSpPr/>
          <p:nvPr/>
        </p:nvSpPr>
        <p:spPr>
          <a:xfrm>
            <a:off x="6203950"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7" name="直接箭头连接符 16"/>
          <p:cNvCxnSpPr>
            <a:stCxn id="16" idx="6"/>
            <a:endCxn id="18" idx="2"/>
          </p:cNvCxnSpPr>
          <p:nvPr/>
        </p:nvCxnSpPr>
        <p:spPr>
          <a:xfrm>
            <a:off x="6419850" y="36242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996113"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9" name="直接箭头连接符 18"/>
          <p:cNvCxnSpPr>
            <a:stCxn id="18" idx="6"/>
            <a:endCxn id="20" idx="2"/>
          </p:cNvCxnSpPr>
          <p:nvPr/>
        </p:nvCxnSpPr>
        <p:spPr>
          <a:xfrm>
            <a:off x="7212013" y="3624263"/>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788275"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56" name="TextBox 20"/>
          <p:cNvSpPr txBox="1">
            <a:spLocks noChangeArrowheads="1"/>
          </p:cNvSpPr>
          <p:nvPr/>
        </p:nvSpPr>
        <p:spPr bwMode="auto">
          <a:xfrm>
            <a:off x="314325" y="3379788"/>
            <a:ext cx="1797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zh-CN" altLang="en-US" sz="2400" dirty="0">
                <a:latin typeface="华文楷体" panose="02010600040101010101" pitchFamily="2" charset="-122"/>
                <a:ea typeface="华文楷体" panose="02010600040101010101" pitchFamily="2" charset="-122"/>
              </a:rPr>
              <a:t>底层</a:t>
            </a:r>
            <a:r>
              <a:rPr lang="en-US" altLang="zh-CN" sz="2400" dirty="0" smtClean="0">
                <a:ea typeface="宋体" panose="02010600030101010101" pitchFamily="2" charset="-122"/>
              </a:rPr>
              <a:t> </a:t>
            </a:r>
            <a:r>
              <a:rPr lang="en-US" altLang="zh-CN" sz="2400" dirty="0">
                <a:ea typeface="宋体" panose="02010600030101010101" pitchFamily="2" charset="-122"/>
              </a:rPr>
              <a:t>(</a:t>
            </a:r>
            <a:r>
              <a:rPr lang="en-US" altLang="zh-CN" sz="2400" dirty="0" smtClean="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smtClean="0">
                <a:ea typeface="宋体" panose="02010600030101010101" pitchFamily="2" charset="-122"/>
              </a:rPr>
              <a:t>[</a:t>
            </a:r>
            <a:r>
              <a:rPr lang="en-US" altLang="zh-CN" sz="2400" b="1" dirty="0" smtClean="0">
                <a:solidFill>
                  <a:srgbClr val="0000FF"/>
                </a:solidFill>
                <a:latin typeface="Monotype Corsiva" panose="03010101010201010101" pitchFamily="66" charset="0"/>
                <a:ea typeface="宋体" panose="02010600030101010101" pitchFamily="2" charset="-122"/>
              </a:rPr>
              <a:t>O</a:t>
            </a:r>
            <a:r>
              <a:rPr lang="en-US" altLang="zh-CN" sz="2400" b="1" dirty="0" smtClean="0">
                <a:ea typeface="宋体" panose="02010600030101010101" pitchFamily="2" charset="-122"/>
              </a:rPr>
              <a:t>]</a:t>
            </a:r>
            <a:r>
              <a:rPr lang="en-US" altLang="zh-CN" sz="2400" dirty="0" smtClean="0">
                <a:ea typeface="宋体" panose="02010600030101010101" pitchFamily="2" charset="-122"/>
              </a:rPr>
              <a:t>):</a:t>
            </a:r>
            <a:endParaRPr lang="zh-CN" altLang="en-US" sz="2400" dirty="0">
              <a:ea typeface="宋体" panose="02010600030101010101" pitchFamily="2" charset="-122"/>
            </a:endParaRPr>
          </a:p>
        </p:txBody>
      </p:sp>
      <p:cxnSp>
        <p:nvCxnSpPr>
          <p:cNvPr id="22" name="直接箭头连接符 21"/>
          <p:cNvCxnSpPr>
            <a:stCxn id="24" idx="6"/>
            <a:endCxn id="23" idx="2"/>
          </p:cNvCxnSpPr>
          <p:nvPr/>
        </p:nvCxnSpPr>
        <p:spPr>
          <a:xfrm>
            <a:off x="3036888" y="2009775"/>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684588"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24" name="椭圆 23"/>
          <p:cNvSpPr/>
          <p:nvPr/>
        </p:nvSpPr>
        <p:spPr>
          <a:xfrm>
            <a:off x="2820988"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25" name="直接箭头连接符 24"/>
          <p:cNvCxnSpPr>
            <a:stCxn id="23" idx="6"/>
            <a:endCxn id="27" idx="2"/>
          </p:cNvCxnSpPr>
          <p:nvPr/>
        </p:nvCxnSpPr>
        <p:spPr>
          <a:xfrm>
            <a:off x="3900488" y="2009775"/>
            <a:ext cx="147637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961" name="TextBox 70"/>
          <p:cNvSpPr txBox="1">
            <a:spLocks noChangeArrowheads="1"/>
          </p:cNvSpPr>
          <p:nvPr/>
        </p:nvSpPr>
        <p:spPr bwMode="auto">
          <a:xfrm>
            <a:off x="4041775" y="1457325"/>
            <a:ext cx="110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call, ret</a:t>
            </a:r>
            <a:endParaRPr lang="zh-CN" altLang="en-US" sz="2400">
              <a:ea typeface="宋体" panose="02010600030101010101" pitchFamily="2" charset="-122"/>
            </a:endParaRPr>
          </a:p>
        </p:txBody>
      </p:sp>
      <p:sp>
        <p:nvSpPr>
          <p:cNvPr id="27" name="椭圆 26"/>
          <p:cNvSpPr/>
          <p:nvPr/>
        </p:nvSpPr>
        <p:spPr>
          <a:xfrm>
            <a:off x="5376863"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28" name="直接箭头连接符 27"/>
          <p:cNvCxnSpPr>
            <a:stCxn id="27" idx="6"/>
            <a:endCxn id="29" idx="2"/>
          </p:cNvCxnSpPr>
          <p:nvPr/>
        </p:nvCxnSpPr>
        <p:spPr>
          <a:xfrm>
            <a:off x="5592763" y="2009775"/>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169025"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65" name="TextBox 62"/>
          <p:cNvSpPr txBox="1">
            <a:spLocks noChangeArrowheads="1"/>
          </p:cNvSpPr>
          <p:nvPr/>
        </p:nvSpPr>
        <p:spPr bwMode="auto">
          <a:xfrm>
            <a:off x="304800" y="1774825"/>
            <a:ext cx="173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smtClean="0">
                <a:latin typeface="华文楷体" panose="02010600040101010101" pitchFamily="2" charset="-122"/>
                <a:ea typeface="华文楷体" panose="02010600040101010101" pitchFamily="2" charset="-122"/>
              </a:rPr>
              <a:t>高层</a:t>
            </a:r>
            <a:r>
              <a:rPr lang="en-US" altLang="zh-CN" sz="2400" dirty="0" smtClean="0">
                <a:ea typeface="宋体" panose="02010600030101010101" pitchFamily="2" charset="-122"/>
              </a:rPr>
              <a:t> (</a:t>
            </a:r>
            <a:r>
              <a:rPr lang="en-US" altLang="zh-CN" sz="2400" dirty="0" smtClean="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smtClean="0">
                <a:ea typeface="宋体" panose="02010600030101010101" pitchFamily="2" charset="-122"/>
              </a:rPr>
              <a:t>[</a:t>
            </a:r>
            <a:r>
              <a:rPr lang="en-US" altLang="zh-CN" sz="2400" b="1" dirty="0">
                <a:solidFill>
                  <a:srgbClr val="FF0000"/>
                </a:solidFill>
                <a:latin typeface="Monotype Corsiva" panose="03010101010201010101" pitchFamily="66" charset="0"/>
                <a:ea typeface="宋体" panose="02010600030101010101" pitchFamily="2" charset="-122"/>
              </a:rPr>
              <a:t>S</a:t>
            </a:r>
            <a:r>
              <a:rPr lang="en-US" altLang="zh-CN" sz="2400" b="1" dirty="0" smtClean="0">
                <a:ea typeface="宋体" panose="02010600030101010101" pitchFamily="2" charset="-122"/>
              </a:rPr>
              <a:t>]</a:t>
            </a:r>
            <a:r>
              <a:rPr lang="en-US" altLang="zh-CN" sz="2400" dirty="0" smtClean="0">
                <a:ea typeface="宋体" panose="02010600030101010101" pitchFamily="2" charset="-122"/>
              </a:rPr>
              <a:t>):</a:t>
            </a:r>
            <a:endParaRPr lang="zh-CN" altLang="en-US" sz="2400" dirty="0">
              <a:ea typeface="宋体" panose="02010600030101010101" pitchFamily="2" charset="-122"/>
            </a:endParaRPr>
          </a:p>
        </p:txBody>
      </p:sp>
      <p:cxnSp>
        <p:nvCxnSpPr>
          <p:cNvPr id="31" name="直接箭头连接符 30"/>
          <p:cNvCxnSpPr>
            <a:stCxn id="20" idx="6"/>
            <a:endCxn id="32" idx="2"/>
          </p:cNvCxnSpPr>
          <p:nvPr/>
        </p:nvCxnSpPr>
        <p:spPr>
          <a:xfrm>
            <a:off x="8004175" y="3624263"/>
            <a:ext cx="574675"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8578850" y="3516313"/>
            <a:ext cx="217488"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33" name="直接箭头连接符 32"/>
          <p:cNvCxnSpPr>
            <a:stCxn id="29" idx="6"/>
            <a:endCxn id="34" idx="2"/>
          </p:cNvCxnSpPr>
          <p:nvPr/>
        </p:nvCxnSpPr>
        <p:spPr>
          <a:xfrm flipV="1">
            <a:off x="6384925" y="2005013"/>
            <a:ext cx="611188" cy="476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996113" y="189706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70" name="TextBox 111"/>
          <p:cNvSpPr txBox="1">
            <a:spLocks noChangeArrowheads="1"/>
          </p:cNvSpPr>
          <p:nvPr/>
        </p:nvSpPr>
        <p:spPr bwMode="auto">
          <a:xfrm>
            <a:off x="6519863" y="16144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e</a:t>
            </a:r>
            <a:endParaRPr lang="zh-CN" altLang="en-US" sz="2400">
              <a:ea typeface="宋体" panose="02010600030101010101" pitchFamily="2" charset="-122"/>
            </a:endParaRPr>
          </a:p>
        </p:txBody>
      </p:sp>
      <p:sp>
        <p:nvSpPr>
          <p:cNvPr id="39971" name="TextBox 112"/>
          <p:cNvSpPr txBox="1">
            <a:spLocks noChangeArrowheads="1"/>
          </p:cNvSpPr>
          <p:nvPr/>
        </p:nvSpPr>
        <p:spPr bwMode="auto">
          <a:xfrm>
            <a:off x="8123238" y="32273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e</a:t>
            </a:r>
            <a:endParaRPr lang="zh-CN" altLang="en-US" sz="2400">
              <a:ea typeface="宋体" panose="02010600030101010101" pitchFamily="2" charset="-122"/>
            </a:endParaRPr>
          </a:p>
        </p:txBody>
      </p:sp>
      <p:sp>
        <p:nvSpPr>
          <p:cNvPr id="37" name="闪电形 36"/>
          <p:cNvSpPr/>
          <p:nvPr/>
        </p:nvSpPr>
        <p:spPr>
          <a:xfrm>
            <a:off x="4872038" y="3392488"/>
            <a:ext cx="466725" cy="528637"/>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FFFF"/>
              </a:solidFill>
              <a:ea typeface="宋体" panose="02010600030101010101" pitchFamily="2" charset="-122"/>
            </a:endParaRPr>
          </a:p>
        </p:txBody>
      </p:sp>
      <p:grpSp>
        <p:nvGrpSpPr>
          <p:cNvPr id="38" name="组合 37"/>
          <p:cNvGrpSpPr>
            <a:grpSpLocks/>
          </p:cNvGrpSpPr>
          <p:nvPr/>
        </p:nvGrpSpPr>
        <p:grpSpPr bwMode="auto">
          <a:xfrm>
            <a:off x="4076700" y="4500563"/>
            <a:ext cx="2590800" cy="215900"/>
            <a:chOff x="3812749" y="4815494"/>
            <a:chExt cx="2592288" cy="216024"/>
          </a:xfrm>
        </p:grpSpPr>
        <p:cxnSp>
          <p:nvCxnSpPr>
            <p:cNvPr id="39" name="直接箭头连接符 38"/>
            <p:cNvCxnSpPr>
              <a:stCxn id="41" idx="6"/>
              <a:endCxn id="40" idx="2"/>
            </p:cNvCxnSpPr>
            <p:nvPr/>
          </p:nvCxnSpPr>
          <p:spPr>
            <a:xfrm>
              <a:off x="4028773" y="4923506"/>
              <a:ext cx="57659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605367"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41" name="椭圆 40"/>
            <p:cNvSpPr/>
            <p:nvPr/>
          </p:nvSpPr>
          <p:spPr>
            <a:xfrm>
              <a:off x="3812749"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42" name="直接箭头连接符 41"/>
            <p:cNvCxnSpPr>
              <a:stCxn id="40" idx="6"/>
              <a:endCxn id="43" idx="2"/>
            </p:cNvCxnSpPr>
            <p:nvPr/>
          </p:nvCxnSpPr>
          <p:spPr>
            <a:xfrm>
              <a:off x="4821391" y="4923506"/>
              <a:ext cx="57500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5396396"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44" name="直接箭头连接符 43"/>
            <p:cNvCxnSpPr>
              <a:stCxn id="43" idx="6"/>
              <a:endCxn id="45" idx="2"/>
            </p:cNvCxnSpPr>
            <p:nvPr/>
          </p:nvCxnSpPr>
          <p:spPr>
            <a:xfrm>
              <a:off x="5612420" y="4923506"/>
              <a:ext cx="57659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6189013"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grpSp>
      <p:grpSp>
        <p:nvGrpSpPr>
          <p:cNvPr id="46" name="组合 45"/>
          <p:cNvGrpSpPr>
            <a:grpSpLocks/>
          </p:cNvGrpSpPr>
          <p:nvPr/>
        </p:nvGrpSpPr>
        <p:grpSpPr bwMode="auto">
          <a:xfrm>
            <a:off x="4294188" y="5491163"/>
            <a:ext cx="2592387" cy="215900"/>
            <a:chOff x="4030895" y="5807061"/>
            <a:chExt cx="2592288" cy="216024"/>
          </a:xfrm>
        </p:grpSpPr>
        <p:cxnSp>
          <p:nvCxnSpPr>
            <p:cNvPr id="47" name="直接箭头连接符 46"/>
            <p:cNvCxnSpPr>
              <a:stCxn id="49" idx="6"/>
              <a:endCxn id="48" idx="2"/>
            </p:cNvCxnSpPr>
            <p:nvPr/>
          </p:nvCxnSpPr>
          <p:spPr>
            <a:xfrm>
              <a:off x="4246787" y="5915073"/>
              <a:ext cx="57624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823027"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49" name="椭圆 48"/>
            <p:cNvSpPr/>
            <p:nvPr/>
          </p:nvSpPr>
          <p:spPr>
            <a:xfrm>
              <a:off x="4030895"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50" name="直接箭头连接符 49"/>
            <p:cNvCxnSpPr>
              <a:stCxn id="48" idx="6"/>
              <a:endCxn id="51" idx="2"/>
            </p:cNvCxnSpPr>
            <p:nvPr/>
          </p:nvCxnSpPr>
          <p:spPr>
            <a:xfrm>
              <a:off x="5038919" y="5915073"/>
              <a:ext cx="576241"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5615159"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52" name="直接箭头连接符 51"/>
            <p:cNvCxnSpPr>
              <a:stCxn id="51" idx="6"/>
              <a:endCxn id="53" idx="2"/>
            </p:cNvCxnSpPr>
            <p:nvPr/>
          </p:nvCxnSpPr>
          <p:spPr>
            <a:xfrm>
              <a:off x="5831051" y="5915073"/>
              <a:ext cx="57624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6407291"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grpSp>
      <p:sp>
        <p:nvSpPr>
          <p:cNvPr id="54" name="TextBox 89"/>
          <p:cNvSpPr txBox="1">
            <a:spLocks noChangeArrowheads="1"/>
          </p:cNvSpPr>
          <p:nvPr/>
        </p:nvSpPr>
        <p:spPr bwMode="auto">
          <a:xfrm>
            <a:off x="314325" y="4360863"/>
            <a:ext cx="2116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a:latin typeface="华文楷体" panose="02010600040101010101" pitchFamily="2" charset="-122"/>
                <a:ea typeface="华文楷体" panose="02010600040101010101" pitchFamily="2" charset="-122"/>
              </a:rPr>
              <a:t>中断处理程序</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5" name="TextBox 94"/>
          <p:cNvSpPr txBox="1">
            <a:spLocks noChangeArrowheads="1"/>
          </p:cNvSpPr>
          <p:nvPr/>
        </p:nvSpPr>
        <p:spPr bwMode="auto">
          <a:xfrm>
            <a:off x="314325" y="5368925"/>
            <a:ext cx="1500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zh-CN" altLang="en-US" sz="2400" dirty="0">
                <a:latin typeface="华文楷体" panose="02010600040101010101" pitchFamily="2" charset="-122"/>
                <a:ea typeface="华文楷体" panose="02010600040101010101" pitchFamily="2" charset="-122"/>
              </a:rPr>
              <a:t>其他任务</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grpSp>
        <p:nvGrpSpPr>
          <p:cNvPr id="56" name="组合 55"/>
          <p:cNvGrpSpPr>
            <a:grpSpLocks/>
          </p:cNvGrpSpPr>
          <p:nvPr/>
        </p:nvGrpSpPr>
        <p:grpSpPr bwMode="auto">
          <a:xfrm>
            <a:off x="3619500" y="3786188"/>
            <a:ext cx="1031875" cy="800100"/>
            <a:chOff x="3356804" y="4101692"/>
            <a:chExt cx="1031760" cy="799675"/>
          </a:xfrm>
        </p:grpSpPr>
        <p:cxnSp>
          <p:nvCxnSpPr>
            <p:cNvPr id="57" name="直接箭头连接符 56"/>
            <p:cNvCxnSpPr>
              <a:stCxn id="9" idx="3"/>
              <a:endCxn id="41" idx="0"/>
            </p:cNvCxnSpPr>
            <p:nvPr/>
          </p:nvCxnSpPr>
          <p:spPr>
            <a:xfrm flipH="1">
              <a:off x="3920304" y="4101692"/>
              <a:ext cx="468260" cy="799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002" name="TextBox 96"/>
            <p:cNvSpPr txBox="1">
              <a:spLocks noChangeArrowheads="1"/>
            </p:cNvSpPr>
            <p:nvPr/>
          </p:nvSpPr>
          <p:spPr bwMode="auto">
            <a:xfrm>
              <a:off x="3356804" y="4184823"/>
              <a:ext cx="632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IRQ</a:t>
              </a:r>
              <a:endParaRPr lang="zh-CN" altLang="en-US" sz="2400">
                <a:ea typeface="宋体" panose="02010600030101010101" pitchFamily="2" charset="-122"/>
              </a:endParaRPr>
            </a:p>
          </p:txBody>
        </p:sp>
      </p:grpSp>
      <p:grpSp>
        <p:nvGrpSpPr>
          <p:cNvPr id="59" name="组合 58"/>
          <p:cNvGrpSpPr>
            <a:grpSpLocks/>
          </p:cNvGrpSpPr>
          <p:nvPr/>
        </p:nvGrpSpPr>
        <p:grpSpPr bwMode="auto">
          <a:xfrm>
            <a:off x="5595938" y="3786188"/>
            <a:ext cx="1308100" cy="800100"/>
            <a:chOff x="5333404" y="4101692"/>
            <a:chExt cx="1308105" cy="799675"/>
          </a:xfrm>
        </p:grpSpPr>
        <p:cxnSp>
          <p:nvCxnSpPr>
            <p:cNvPr id="60" name="直接箭头连接符 59"/>
            <p:cNvCxnSpPr>
              <a:stCxn id="45" idx="0"/>
              <a:endCxn id="13" idx="5"/>
            </p:cNvCxnSpPr>
            <p:nvPr/>
          </p:nvCxnSpPr>
          <p:spPr>
            <a:xfrm flipH="1" flipV="1">
              <a:off x="5333404" y="4101692"/>
              <a:ext cx="963616" cy="799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000" name="TextBox 98"/>
            <p:cNvSpPr txBox="1">
              <a:spLocks noChangeArrowheads="1"/>
            </p:cNvSpPr>
            <p:nvPr/>
          </p:nvSpPr>
          <p:spPr bwMode="auto">
            <a:xfrm>
              <a:off x="6028136" y="4224882"/>
              <a:ext cx="613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iret</a:t>
              </a:r>
              <a:endParaRPr lang="zh-CN" altLang="en-US" sz="2400">
                <a:ea typeface="宋体" panose="02010600030101010101" pitchFamily="2" charset="-122"/>
              </a:endParaRPr>
            </a:p>
          </p:txBody>
        </p:sp>
      </p:grpSp>
      <p:grpSp>
        <p:nvGrpSpPr>
          <p:cNvPr id="62" name="组合 61"/>
          <p:cNvGrpSpPr>
            <a:grpSpLocks/>
          </p:cNvGrpSpPr>
          <p:nvPr/>
        </p:nvGrpSpPr>
        <p:grpSpPr bwMode="auto">
          <a:xfrm>
            <a:off x="3611563" y="4770438"/>
            <a:ext cx="1287462" cy="806450"/>
            <a:chOff x="3347864" y="5085754"/>
            <a:chExt cx="1288608" cy="807179"/>
          </a:xfrm>
        </p:grpSpPr>
        <p:cxnSp>
          <p:nvCxnSpPr>
            <p:cNvPr id="63" name="直接箭头连接符 62"/>
            <p:cNvCxnSpPr>
              <a:stCxn id="40" idx="3"/>
              <a:endCxn id="49" idx="0"/>
            </p:cNvCxnSpPr>
            <p:nvPr/>
          </p:nvCxnSpPr>
          <p:spPr>
            <a:xfrm flipH="1">
              <a:off x="4139143" y="5085754"/>
              <a:ext cx="497329" cy="8071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998" name="TextBox 100"/>
            <p:cNvSpPr txBox="1">
              <a:spLocks noChangeArrowheads="1"/>
            </p:cNvSpPr>
            <p:nvPr/>
          </p:nvSpPr>
          <p:spPr bwMode="auto">
            <a:xfrm>
              <a:off x="3347864" y="5172638"/>
              <a:ext cx="984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switch</a:t>
              </a:r>
              <a:endParaRPr lang="zh-CN" altLang="en-US" sz="2400">
                <a:ea typeface="宋体" panose="02010600030101010101" pitchFamily="2" charset="-122"/>
              </a:endParaRPr>
            </a:p>
          </p:txBody>
        </p:sp>
      </p:grpSp>
      <p:grpSp>
        <p:nvGrpSpPr>
          <p:cNvPr id="65" name="组合 64"/>
          <p:cNvGrpSpPr>
            <a:grpSpLocks/>
          </p:cNvGrpSpPr>
          <p:nvPr/>
        </p:nvGrpSpPr>
        <p:grpSpPr bwMode="auto">
          <a:xfrm>
            <a:off x="5845175" y="4770438"/>
            <a:ext cx="1582738" cy="806450"/>
            <a:chOff x="5581312" y="5085755"/>
            <a:chExt cx="1582976" cy="807179"/>
          </a:xfrm>
        </p:grpSpPr>
        <p:cxnSp>
          <p:nvCxnSpPr>
            <p:cNvPr id="66" name="直接箭头连接符 65"/>
            <p:cNvCxnSpPr>
              <a:stCxn id="53" idx="0"/>
              <a:endCxn id="43" idx="5"/>
            </p:cNvCxnSpPr>
            <p:nvPr/>
          </p:nvCxnSpPr>
          <p:spPr>
            <a:xfrm flipH="1" flipV="1">
              <a:off x="5581312" y="5085755"/>
              <a:ext cx="933590" cy="8071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996" name="TextBox 102"/>
            <p:cNvSpPr txBox="1">
              <a:spLocks noChangeArrowheads="1"/>
            </p:cNvSpPr>
            <p:nvPr/>
          </p:nvSpPr>
          <p:spPr bwMode="auto">
            <a:xfrm>
              <a:off x="6180172" y="5190603"/>
              <a:ext cx="984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switch</a:t>
              </a:r>
              <a:endParaRPr lang="zh-CN" altLang="en-US" sz="2400">
                <a:ea typeface="宋体" panose="02010600030101010101" pitchFamily="2" charset="-122"/>
              </a:endParaRPr>
            </a:p>
          </p:txBody>
        </p:sp>
      </p:grpSp>
      <p:grpSp>
        <p:nvGrpSpPr>
          <p:cNvPr id="68" name="组合 67"/>
          <p:cNvGrpSpPr>
            <a:grpSpLocks/>
          </p:cNvGrpSpPr>
          <p:nvPr/>
        </p:nvGrpSpPr>
        <p:grpSpPr bwMode="auto">
          <a:xfrm>
            <a:off x="3041650" y="2095500"/>
            <a:ext cx="674688" cy="1430338"/>
            <a:chOff x="2778858" y="2987070"/>
            <a:chExt cx="674436" cy="1429405"/>
          </a:xfrm>
        </p:grpSpPr>
        <p:cxnSp>
          <p:nvCxnSpPr>
            <p:cNvPr id="69" name="直接连接符 68"/>
            <p:cNvCxnSpPr/>
            <p:nvPr/>
          </p:nvCxnSpPr>
          <p:spPr>
            <a:xfrm flipH="1">
              <a:off x="2880420" y="2987070"/>
              <a:ext cx="572874" cy="1429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94" name="TextBox 71"/>
            <p:cNvSpPr txBox="1">
              <a:spLocks noChangeArrowheads="1"/>
            </p:cNvSpPr>
            <p:nvPr/>
          </p:nvSpPr>
          <p:spPr bwMode="auto">
            <a:xfrm>
              <a:off x="2778858" y="3424332"/>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71" name="组合 70"/>
          <p:cNvGrpSpPr>
            <a:grpSpLocks/>
          </p:cNvGrpSpPr>
          <p:nvPr/>
        </p:nvGrpSpPr>
        <p:grpSpPr bwMode="auto">
          <a:xfrm>
            <a:off x="5561013" y="2095500"/>
            <a:ext cx="1543050" cy="1430338"/>
            <a:chOff x="5297537" y="2987070"/>
            <a:chExt cx="1543667" cy="1429405"/>
          </a:xfrm>
        </p:grpSpPr>
        <p:cxnSp>
          <p:nvCxnSpPr>
            <p:cNvPr id="72" name="直接连接符 71"/>
            <p:cNvCxnSpPr/>
            <p:nvPr/>
          </p:nvCxnSpPr>
          <p:spPr>
            <a:xfrm flipH="1" flipV="1">
              <a:off x="5297537" y="2987070"/>
              <a:ext cx="1543667" cy="1429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92" name="TextBox 74"/>
            <p:cNvSpPr txBox="1">
              <a:spLocks noChangeArrowheads="1"/>
            </p:cNvSpPr>
            <p:nvPr/>
          </p:nvSpPr>
          <p:spPr bwMode="auto">
            <a:xfrm>
              <a:off x="5652120" y="3422011"/>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sp>
        <p:nvSpPr>
          <p:cNvPr id="80" name="TextBox 25"/>
          <p:cNvSpPr txBox="1">
            <a:spLocks noChangeArrowheads="1"/>
          </p:cNvSpPr>
          <p:nvPr/>
        </p:nvSpPr>
        <p:spPr bwMode="auto">
          <a:xfrm>
            <a:off x="3471863" y="2447925"/>
            <a:ext cx="50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b="1" dirty="0">
                <a:solidFill>
                  <a:srgbClr val="FF0000"/>
                </a:solidFill>
                <a:ea typeface="宋体" panose="02010600030101010101" pitchFamily="2" charset="-122"/>
              </a:rPr>
              <a:t>?</a:t>
            </a:r>
            <a:endParaRPr lang="zh-CN" altLang="en-US" b="1" dirty="0">
              <a:solidFill>
                <a:srgbClr val="FF0000"/>
              </a:solidFill>
              <a:ea typeface="宋体" panose="02010600030101010101" pitchFamily="2" charset="-122"/>
            </a:endParaRPr>
          </a:p>
        </p:txBody>
      </p:sp>
      <p:sp>
        <p:nvSpPr>
          <p:cNvPr id="81" name="TextBox 75"/>
          <p:cNvSpPr txBox="1">
            <a:spLocks noChangeArrowheads="1"/>
          </p:cNvSpPr>
          <p:nvPr/>
        </p:nvSpPr>
        <p:spPr bwMode="auto">
          <a:xfrm>
            <a:off x="6376988" y="2398713"/>
            <a:ext cx="503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b="1" dirty="0">
                <a:solidFill>
                  <a:srgbClr val="FF0000"/>
                </a:solidFill>
                <a:ea typeface="宋体" panose="02010600030101010101" pitchFamily="2" charset="-122"/>
              </a:rPr>
              <a:t>?</a:t>
            </a:r>
            <a:endParaRPr lang="zh-CN" altLang="en-US" b="1" dirty="0">
              <a:solidFill>
                <a:srgbClr val="FF0000"/>
              </a:solidFill>
              <a:ea typeface="宋体" panose="02010600030101010101" pitchFamily="2" charset="-122"/>
            </a:endParaRPr>
          </a:p>
        </p:txBody>
      </p:sp>
      <p:sp>
        <p:nvSpPr>
          <p:cNvPr id="33841" name="文本框 1"/>
          <p:cNvSpPr txBox="1">
            <a:spLocks noChangeArrowheads="1"/>
          </p:cNvSpPr>
          <p:nvPr/>
        </p:nvSpPr>
        <p:spPr bwMode="auto">
          <a:xfrm>
            <a:off x="3149258" y="6020098"/>
            <a:ext cx="3374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solidFill>
                  <a:srgbClr val="C00000"/>
                </a:solidFill>
                <a:latin typeface="华文楷体" panose="02010600040101010101" pitchFamily="2" charset="-122"/>
                <a:ea typeface="华文楷体" panose="02010600040101010101" pitchFamily="2" charset="-122"/>
              </a:rPr>
              <a:t>如何支持可组合的证明</a:t>
            </a:r>
            <a:r>
              <a:rPr lang="en-US" altLang="zh-CN" sz="2400" b="1" dirty="0" smtClean="0">
                <a:solidFill>
                  <a:srgbClr val="C00000"/>
                </a:solidFill>
                <a:latin typeface="华文楷体" panose="02010600040101010101" pitchFamily="2" charset="-122"/>
                <a:ea typeface="华文楷体" panose="02010600040101010101" pitchFamily="2" charset="-122"/>
              </a:rPr>
              <a:t>?</a:t>
            </a:r>
            <a:endParaRPr lang="zh-CN" altLang="en-US" sz="2400" b="1" dirty="0">
              <a:solidFill>
                <a:srgbClr val="C00000"/>
              </a:solidFill>
              <a:latin typeface="华文楷体" panose="02010600040101010101" pitchFamily="2" charset="-122"/>
              <a:ea typeface="华文楷体" panose="02010600040101010101" pitchFamily="2" charset="-122"/>
            </a:endParaRPr>
          </a:p>
        </p:txBody>
      </p:sp>
      <p:grpSp>
        <p:nvGrpSpPr>
          <p:cNvPr id="39986" name="组合 78"/>
          <p:cNvGrpSpPr>
            <a:grpSpLocks/>
          </p:cNvGrpSpPr>
          <p:nvPr/>
        </p:nvGrpSpPr>
        <p:grpSpPr bwMode="auto">
          <a:xfrm rot="10800000">
            <a:off x="3776663" y="2130424"/>
            <a:ext cx="1685925" cy="792187"/>
            <a:chOff x="3542962" y="1600720"/>
            <a:chExt cx="1687134" cy="964742"/>
          </a:xfrm>
        </p:grpSpPr>
        <p:sp>
          <p:nvSpPr>
            <p:cNvPr id="82" name="左大括号 81"/>
            <p:cNvSpPr/>
            <p:nvPr/>
          </p:nvSpPr>
          <p:spPr>
            <a:xfrm rot="5400000">
              <a:off x="4281164" y="1616531"/>
              <a:ext cx="210729" cy="1687134"/>
            </a:xfrm>
            <a:prstGeom prst="leftBrace">
              <a:avLst>
                <a:gd name="adj1" fmla="val 18834"/>
                <a:gd name="adj2"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90" name="矩形 123"/>
            <p:cNvSpPr>
              <a:spLocks noChangeArrowheads="1"/>
            </p:cNvSpPr>
            <p:nvPr/>
          </p:nvSpPr>
          <p:spPr bwMode="auto">
            <a:xfrm rot="10800000">
              <a:off x="4188653" y="1600720"/>
              <a:ext cx="325964" cy="56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FF0000"/>
                  </a:solidFill>
                  <a:latin typeface="Monotype Corsiva" panose="03010101010201010101" pitchFamily="66" charset="0"/>
                  <a:ea typeface="宋体" panose="02010600030101010101" pitchFamily="2" charset="-122"/>
                </a:rPr>
                <a:t>S</a:t>
              </a:r>
              <a:endParaRPr lang="zh-CN" altLang="en-US" sz="2400" dirty="0">
                <a:ea typeface="宋体" panose="02010600030101010101" pitchFamily="2" charset="-122"/>
              </a:endParaRPr>
            </a:p>
          </p:txBody>
        </p:sp>
      </p:grpSp>
      <p:sp>
        <p:nvSpPr>
          <p:cNvPr id="3" name="右大括号 2"/>
          <p:cNvSpPr/>
          <p:nvPr/>
        </p:nvSpPr>
        <p:spPr>
          <a:xfrm rot="16200000">
            <a:off x="4988719" y="1486694"/>
            <a:ext cx="223838" cy="379095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88" name="矩形 126"/>
          <p:cNvSpPr>
            <a:spLocks noChangeArrowheads="1"/>
          </p:cNvSpPr>
          <p:nvPr/>
        </p:nvSpPr>
        <p:spPr bwMode="auto">
          <a:xfrm>
            <a:off x="4868863" y="2716213"/>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0000FF"/>
                </a:solidFill>
                <a:latin typeface="Monotype Corsiva" panose="03010101010201010101" pitchFamily="66" charset="0"/>
                <a:ea typeface="宋体" panose="02010600030101010101" pitchFamily="2" charset="-122"/>
              </a:rPr>
              <a:t>O</a:t>
            </a:r>
            <a:endParaRPr lang="zh-CN" altLang="en-US" sz="1800" dirty="0">
              <a:latin typeface="Monotype Corsiva" panose="03010101010201010101" pitchFamily="66" charset="0"/>
              <a:ea typeface="宋体" panose="02010600030101010101" pitchFamily="2" charset="-122"/>
            </a:endParaRPr>
          </a:p>
        </p:txBody>
      </p:sp>
    </p:spTree>
    <p:custDataLst>
      <p:tags r:id="rId1"/>
    </p:custDataLst>
    <p:extLst>
      <p:ext uri="{BB962C8B-B14F-4D97-AF65-F5344CB8AC3E}">
        <p14:creationId xmlns:p14="http://schemas.microsoft.com/office/powerpoint/2010/main" val="1102727714"/>
      </p:ext>
    </p:extLst>
  </p:cSld>
  <p:clrMapOvr>
    <a:masterClrMapping/>
  </p:clrMapOvr>
  <p:transition spd="slow" advTm="925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8" fill="hold" nodeType="afterEffect">
                                  <p:stCondLst>
                                    <p:cond delay="25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750"/>
                                        <p:tgtEl>
                                          <p:spTgt spid="38"/>
                                        </p:tgtEl>
                                      </p:cBhvr>
                                    </p:animEffect>
                                  </p:childTnLst>
                                </p:cTn>
                              </p:par>
                            </p:childTnLst>
                          </p:cTn>
                        </p:par>
                        <p:par>
                          <p:cTn id="20" fill="hold" nodeType="afterGroup">
                            <p:stCondLst>
                              <p:cond delay="1500"/>
                            </p:stCondLst>
                            <p:childTnLst>
                              <p:par>
                                <p:cTn id="21" presetID="22" presetClass="entr" presetSubtype="4"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00"/>
                                        <p:tgtEl>
                                          <p:spTgt spid="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par>
                          <p:cTn id="32" fill="hold" nodeType="afterGroup">
                            <p:stCondLst>
                              <p:cond delay="500"/>
                            </p:stCondLst>
                            <p:childTnLst>
                              <p:par>
                                <p:cTn id="33" presetID="22" presetClass="entr" presetSubtype="8" fill="hold" nodeType="afterEffect">
                                  <p:stCondLst>
                                    <p:cond delay="25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750"/>
                                        <p:tgtEl>
                                          <p:spTgt spid="46"/>
                                        </p:tgtEl>
                                      </p:cBhvr>
                                    </p:animEffect>
                                  </p:childTnLst>
                                </p:cTn>
                              </p:par>
                            </p:childTnLst>
                          </p:cTn>
                        </p:par>
                        <p:par>
                          <p:cTn id="36" fill="hold" nodeType="afterGroup">
                            <p:stCondLst>
                              <p:cond delay="1500"/>
                            </p:stCondLst>
                            <p:childTnLst>
                              <p:par>
                                <p:cTn id="37" presetID="22" presetClass="entr" presetSubtype="4"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down)">
                                      <p:cBhvr>
                                        <p:cTn id="39" dur="500"/>
                                        <p:tgtEl>
                                          <p:spTgt spid="6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500"/>
                                        <p:tgtEl>
                                          <p:spTgt spid="68"/>
                                        </p:tgtEl>
                                      </p:cBhvr>
                                    </p:animEffect>
                                  </p:childTnLst>
                                </p:cTn>
                              </p:par>
                              <p:par>
                                <p:cTn id="45" presetID="22" presetClass="entr" presetSubtype="4"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841"/>
                                        </p:tgtEl>
                                        <p:attrNameLst>
                                          <p:attrName>style.visibility</p:attrName>
                                        </p:attrNameLst>
                                      </p:cBhvr>
                                      <p:to>
                                        <p:strVal val="visible"/>
                                      </p:to>
                                    </p:set>
                                    <p:animEffect transition="in" filter="fade">
                                      <p:cBhvr>
                                        <p:cTn id="60" dur="500"/>
                                        <p:tgtEl>
                                          <p:spTgt spid="3384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8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38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4" grpId="0"/>
      <p:bldP spid="55" grpId="0"/>
      <p:bldP spid="80" grpId="0"/>
      <p:bldP spid="80" grpId="1"/>
      <p:bldP spid="81" grpId="0"/>
      <p:bldP spid="81" grpId="1"/>
      <p:bldP spid="33841" grpId="0"/>
      <p:bldP spid="3384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normAutofit/>
          </a:bodyPr>
          <a:lstStyle/>
          <a:p>
            <a:pPr>
              <a:defRPr/>
            </a:pPr>
            <a:r>
              <a:rPr lang="zh-CN" altLang="en-US" sz="4000" dirty="0">
                <a:latin typeface="黑体" panose="02010609060101010101" pitchFamily="49" charset="-122"/>
                <a:ea typeface="黑体" panose="02010609060101010101" pitchFamily="49" charset="-122"/>
              </a:rPr>
              <a:t>支持中断和多任务的程序模拟关系</a:t>
            </a:r>
          </a:p>
        </p:txBody>
      </p:sp>
      <p:cxnSp>
        <p:nvCxnSpPr>
          <p:cNvPr id="4" name="直接箭头连接符 3"/>
          <p:cNvCxnSpPr>
            <a:stCxn id="6" idx="6"/>
            <a:endCxn id="5" idx="2"/>
          </p:cNvCxnSpPr>
          <p:nvPr/>
        </p:nvCxnSpPr>
        <p:spPr>
          <a:xfrm>
            <a:off x="2387600" y="3624263"/>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035300"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6" name="椭圆 5"/>
          <p:cNvSpPr/>
          <p:nvPr/>
        </p:nvSpPr>
        <p:spPr>
          <a:xfrm>
            <a:off x="2171700"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7" name="直接箭头连接符 6"/>
          <p:cNvCxnSpPr>
            <a:stCxn id="5" idx="6"/>
            <a:endCxn id="10" idx="2"/>
          </p:cNvCxnSpPr>
          <p:nvPr/>
        </p:nvCxnSpPr>
        <p:spPr>
          <a:xfrm>
            <a:off x="3251200" y="36242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10" idx="6"/>
            <a:endCxn id="9" idx="2"/>
          </p:cNvCxnSpPr>
          <p:nvPr/>
        </p:nvCxnSpPr>
        <p:spPr>
          <a:xfrm>
            <a:off x="4043363" y="3624263"/>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19625"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10" name="椭圆 9"/>
          <p:cNvSpPr/>
          <p:nvPr/>
        </p:nvSpPr>
        <p:spPr>
          <a:xfrm>
            <a:off x="3827463"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46" name="TextBox 44"/>
          <p:cNvSpPr txBox="1">
            <a:spLocks noChangeArrowheads="1"/>
          </p:cNvSpPr>
          <p:nvPr/>
        </p:nvSpPr>
        <p:spPr bwMode="auto">
          <a:xfrm>
            <a:off x="3282950" y="2935288"/>
            <a:ext cx="60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call</a:t>
            </a:r>
            <a:endParaRPr lang="zh-CN" altLang="en-US" sz="2400">
              <a:ea typeface="宋体" panose="02010600030101010101" pitchFamily="2" charset="-122"/>
            </a:endParaRPr>
          </a:p>
        </p:txBody>
      </p:sp>
      <p:cxnSp>
        <p:nvCxnSpPr>
          <p:cNvPr id="12" name="直接箭头连接符 11"/>
          <p:cNvCxnSpPr>
            <a:stCxn id="9" idx="6"/>
            <a:endCxn id="13" idx="2"/>
          </p:cNvCxnSpPr>
          <p:nvPr/>
        </p:nvCxnSpPr>
        <p:spPr>
          <a:xfrm>
            <a:off x="4835525" y="36242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411788"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4" name="直接箭头连接符 13"/>
          <p:cNvCxnSpPr>
            <a:stCxn id="13" idx="6"/>
            <a:endCxn id="16" idx="2"/>
          </p:cNvCxnSpPr>
          <p:nvPr/>
        </p:nvCxnSpPr>
        <p:spPr>
          <a:xfrm>
            <a:off x="5627688" y="3624263"/>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950" name="TextBox 41"/>
          <p:cNvSpPr txBox="1">
            <a:spLocks noChangeArrowheads="1"/>
          </p:cNvSpPr>
          <p:nvPr/>
        </p:nvSpPr>
        <p:spPr bwMode="auto">
          <a:xfrm>
            <a:off x="6299200" y="2947988"/>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ret</a:t>
            </a:r>
            <a:endParaRPr lang="zh-CN" altLang="en-US" sz="2400">
              <a:ea typeface="宋体" panose="02010600030101010101" pitchFamily="2" charset="-122"/>
            </a:endParaRPr>
          </a:p>
        </p:txBody>
      </p:sp>
      <p:sp>
        <p:nvSpPr>
          <p:cNvPr id="16" name="椭圆 15"/>
          <p:cNvSpPr/>
          <p:nvPr/>
        </p:nvSpPr>
        <p:spPr>
          <a:xfrm>
            <a:off x="6203950" y="35163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7" name="直接箭头连接符 16"/>
          <p:cNvCxnSpPr>
            <a:stCxn id="16" idx="6"/>
            <a:endCxn id="18" idx="2"/>
          </p:cNvCxnSpPr>
          <p:nvPr/>
        </p:nvCxnSpPr>
        <p:spPr>
          <a:xfrm>
            <a:off x="6419850" y="36242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996113"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19" name="直接箭头连接符 18"/>
          <p:cNvCxnSpPr>
            <a:stCxn id="18" idx="6"/>
            <a:endCxn id="20" idx="2"/>
          </p:cNvCxnSpPr>
          <p:nvPr/>
        </p:nvCxnSpPr>
        <p:spPr>
          <a:xfrm>
            <a:off x="7212013" y="3624263"/>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788275" y="35163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56" name="TextBox 20"/>
          <p:cNvSpPr txBox="1">
            <a:spLocks noChangeArrowheads="1"/>
          </p:cNvSpPr>
          <p:nvPr/>
        </p:nvSpPr>
        <p:spPr bwMode="auto">
          <a:xfrm>
            <a:off x="314325" y="3379788"/>
            <a:ext cx="1797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zh-CN" altLang="en-US" sz="2400" dirty="0">
                <a:latin typeface="华文楷体" panose="02010600040101010101" pitchFamily="2" charset="-122"/>
                <a:ea typeface="华文楷体" panose="02010600040101010101" pitchFamily="2" charset="-122"/>
              </a:rPr>
              <a:t>底层</a:t>
            </a:r>
            <a:r>
              <a:rPr lang="en-US" altLang="zh-CN" sz="2400" dirty="0" smtClean="0">
                <a:ea typeface="宋体" panose="02010600030101010101" pitchFamily="2" charset="-122"/>
              </a:rPr>
              <a:t> </a:t>
            </a:r>
            <a:r>
              <a:rPr lang="en-US" altLang="zh-CN" sz="2400" dirty="0">
                <a:ea typeface="宋体" panose="02010600030101010101" pitchFamily="2" charset="-122"/>
              </a:rPr>
              <a:t>(</a:t>
            </a:r>
            <a:r>
              <a:rPr lang="en-US" altLang="zh-CN" sz="2400" dirty="0" smtClean="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smtClean="0">
                <a:ea typeface="宋体" panose="02010600030101010101" pitchFamily="2" charset="-122"/>
              </a:rPr>
              <a:t>[</a:t>
            </a:r>
            <a:r>
              <a:rPr lang="en-US" altLang="zh-CN" sz="2400" b="1" dirty="0" smtClean="0">
                <a:solidFill>
                  <a:srgbClr val="0000FF"/>
                </a:solidFill>
                <a:latin typeface="Monotype Corsiva" panose="03010101010201010101" pitchFamily="66" charset="0"/>
                <a:ea typeface="宋体" panose="02010600030101010101" pitchFamily="2" charset="-122"/>
              </a:rPr>
              <a:t>O</a:t>
            </a:r>
            <a:r>
              <a:rPr lang="en-US" altLang="zh-CN" sz="2400" b="1" dirty="0" smtClean="0">
                <a:ea typeface="宋体" panose="02010600030101010101" pitchFamily="2" charset="-122"/>
              </a:rPr>
              <a:t>]</a:t>
            </a:r>
            <a:r>
              <a:rPr lang="en-US" altLang="zh-CN" sz="2400" dirty="0" smtClean="0">
                <a:ea typeface="宋体" panose="02010600030101010101" pitchFamily="2" charset="-122"/>
              </a:rPr>
              <a:t>):</a:t>
            </a:r>
            <a:endParaRPr lang="zh-CN" altLang="en-US" sz="2400" dirty="0">
              <a:ea typeface="宋体" panose="02010600030101010101" pitchFamily="2" charset="-122"/>
            </a:endParaRPr>
          </a:p>
        </p:txBody>
      </p:sp>
      <p:cxnSp>
        <p:nvCxnSpPr>
          <p:cNvPr id="22" name="直接箭头连接符 21"/>
          <p:cNvCxnSpPr>
            <a:stCxn id="24" idx="6"/>
            <a:endCxn id="23" idx="2"/>
          </p:cNvCxnSpPr>
          <p:nvPr/>
        </p:nvCxnSpPr>
        <p:spPr>
          <a:xfrm>
            <a:off x="3036888" y="2009775"/>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684588"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24" name="椭圆 23"/>
          <p:cNvSpPr/>
          <p:nvPr/>
        </p:nvSpPr>
        <p:spPr>
          <a:xfrm>
            <a:off x="2820988"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25" name="直接箭头连接符 24"/>
          <p:cNvCxnSpPr>
            <a:stCxn id="23" idx="6"/>
            <a:endCxn id="27" idx="2"/>
          </p:cNvCxnSpPr>
          <p:nvPr/>
        </p:nvCxnSpPr>
        <p:spPr>
          <a:xfrm>
            <a:off x="3900488" y="2009775"/>
            <a:ext cx="147637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961" name="TextBox 70"/>
          <p:cNvSpPr txBox="1">
            <a:spLocks noChangeArrowheads="1"/>
          </p:cNvSpPr>
          <p:nvPr/>
        </p:nvSpPr>
        <p:spPr bwMode="auto">
          <a:xfrm>
            <a:off x="4041775" y="1457325"/>
            <a:ext cx="110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call, ret</a:t>
            </a:r>
            <a:endParaRPr lang="zh-CN" altLang="en-US" sz="2400">
              <a:ea typeface="宋体" panose="02010600030101010101" pitchFamily="2" charset="-122"/>
            </a:endParaRPr>
          </a:p>
        </p:txBody>
      </p:sp>
      <p:sp>
        <p:nvSpPr>
          <p:cNvPr id="27" name="椭圆 26"/>
          <p:cNvSpPr/>
          <p:nvPr/>
        </p:nvSpPr>
        <p:spPr>
          <a:xfrm>
            <a:off x="5376863"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28" name="直接箭头连接符 27"/>
          <p:cNvCxnSpPr>
            <a:stCxn id="27" idx="6"/>
            <a:endCxn id="29" idx="2"/>
          </p:cNvCxnSpPr>
          <p:nvPr/>
        </p:nvCxnSpPr>
        <p:spPr>
          <a:xfrm>
            <a:off x="5592763" y="2009775"/>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169025" y="19018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65" name="TextBox 62"/>
          <p:cNvSpPr txBox="1">
            <a:spLocks noChangeArrowheads="1"/>
          </p:cNvSpPr>
          <p:nvPr/>
        </p:nvSpPr>
        <p:spPr bwMode="auto">
          <a:xfrm>
            <a:off x="304800" y="1774825"/>
            <a:ext cx="173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smtClean="0">
                <a:latin typeface="华文楷体" panose="02010600040101010101" pitchFamily="2" charset="-122"/>
                <a:ea typeface="华文楷体" panose="02010600040101010101" pitchFamily="2" charset="-122"/>
              </a:rPr>
              <a:t>高层</a:t>
            </a:r>
            <a:r>
              <a:rPr lang="en-US" altLang="zh-CN" sz="2400" dirty="0" smtClean="0">
                <a:ea typeface="宋体" panose="02010600030101010101" pitchFamily="2" charset="-122"/>
              </a:rPr>
              <a:t> (</a:t>
            </a:r>
            <a:r>
              <a:rPr lang="en-US" altLang="zh-CN" sz="2400" dirty="0" smtClean="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smtClean="0">
                <a:ea typeface="宋体" panose="02010600030101010101" pitchFamily="2" charset="-122"/>
              </a:rPr>
              <a:t>[</a:t>
            </a:r>
            <a:r>
              <a:rPr lang="en-US" altLang="zh-CN" sz="2400" b="1" dirty="0">
                <a:solidFill>
                  <a:srgbClr val="FF0000"/>
                </a:solidFill>
                <a:latin typeface="Monotype Corsiva" panose="03010101010201010101" pitchFamily="66" charset="0"/>
                <a:ea typeface="宋体" panose="02010600030101010101" pitchFamily="2" charset="-122"/>
              </a:rPr>
              <a:t>S</a:t>
            </a:r>
            <a:r>
              <a:rPr lang="en-US" altLang="zh-CN" sz="2400" b="1" dirty="0" smtClean="0">
                <a:ea typeface="宋体" panose="02010600030101010101" pitchFamily="2" charset="-122"/>
              </a:rPr>
              <a:t>]</a:t>
            </a:r>
            <a:r>
              <a:rPr lang="en-US" altLang="zh-CN" sz="2400" dirty="0" smtClean="0">
                <a:ea typeface="宋体" panose="02010600030101010101" pitchFamily="2" charset="-122"/>
              </a:rPr>
              <a:t>):</a:t>
            </a:r>
            <a:endParaRPr lang="zh-CN" altLang="en-US" sz="2400" dirty="0">
              <a:ea typeface="宋体" panose="02010600030101010101" pitchFamily="2" charset="-122"/>
            </a:endParaRPr>
          </a:p>
        </p:txBody>
      </p:sp>
      <p:cxnSp>
        <p:nvCxnSpPr>
          <p:cNvPr id="31" name="直接箭头连接符 30"/>
          <p:cNvCxnSpPr>
            <a:stCxn id="20" idx="6"/>
            <a:endCxn id="32" idx="2"/>
          </p:cNvCxnSpPr>
          <p:nvPr/>
        </p:nvCxnSpPr>
        <p:spPr>
          <a:xfrm>
            <a:off x="8004175" y="3624263"/>
            <a:ext cx="574675"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8578850" y="3516313"/>
            <a:ext cx="217488"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33" name="直接箭头连接符 32"/>
          <p:cNvCxnSpPr>
            <a:stCxn id="29" idx="6"/>
            <a:endCxn id="34" idx="2"/>
          </p:cNvCxnSpPr>
          <p:nvPr/>
        </p:nvCxnSpPr>
        <p:spPr>
          <a:xfrm flipV="1">
            <a:off x="6384925" y="2005013"/>
            <a:ext cx="611188" cy="476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996113" y="189706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70" name="TextBox 111"/>
          <p:cNvSpPr txBox="1">
            <a:spLocks noChangeArrowheads="1"/>
          </p:cNvSpPr>
          <p:nvPr/>
        </p:nvSpPr>
        <p:spPr bwMode="auto">
          <a:xfrm>
            <a:off x="6519863" y="16144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e</a:t>
            </a:r>
            <a:endParaRPr lang="zh-CN" altLang="en-US" sz="2400">
              <a:ea typeface="宋体" panose="02010600030101010101" pitchFamily="2" charset="-122"/>
            </a:endParaRPr>
          </a:p>
        </p:txBody>
      </p:sp>
      <p:sp>
        <p:nvSpPr>
          <p:cNvPr id="39971" name="TextBox 112"/>
          <p:cNvSpPr txBox="1">
            <a:spLocks noChangeArrowheads="1"/>
          </p:cNvSpPr>
          <p:nvPr/>
        </p:nvSpPr>
        <p:spPr bwMode="auto">
          <a:xfrm>
            <a:off x="8123238" y="32273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e</a:t>
            </a:r>
            <a:endParaRPr lang="zh-CN" altLang="en-US" sz="2400">
              <a:ea typeface="宋体" panose="02010600030101010101" pitchFamily="2" charset="-122"/>
            </a:endParaRPr>
          </a:p>
        </p:txBody>
      </p:sp>
      <p:sp>
        <p:nvSpPr>
          <p:cNvPr id="37" name="闪电形 36"/>
          <p:cNvSpPr/>
          <p:nvPr/>
        </p:nvSpPr>
        <p:spPr>
          <a:xfrm>
            <a:off x="4872038" y="3392488"/>
            <a:ext cx="466725" cy="528637"/>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FFFF"/>
              </a:solidFill>
              <a:ea typeface="宋体" panose="02010600030101010101" pitchFamily="2" charset="-122"/>
            </a:endParaRPr>
          </a:p>
        </p:txBody>
      </p:sp>
      <p:grpSp>
        <p:nvGrpSpPr>
          <p:cNvPr id="38" name="组合 37"/>
          <p:cNvGrpSpPr>
            <a:grpSpLocks/>
          </p:cNvGrpSpPr>
          <p:nvPr/>
        </p:nvGrpSpPr>
        <p:grpSpPr bwMode="auto">
          <a:xfrm>
            <a:off x="4076700" y="4500563"/>
            <a:ext cx="2590800" cy="215900"/>
            <a:chOff x="3812749" y="4815494"/>
            <a:chExt cx="2592288" cy="216024"/>
          </a:xfrm>
        </p:grpSpPr>
        <p:cxnSp>
          <p:nvCxnSpPr>
            <p:cNvPr id="39" name="直接箭头连接符 38"/>
            <p:cNvCxnSpPr>
              <a:stCxn id="41" idx="6"/>
              <a:endCxn id="40" idx="2"/>
            </p:cNvCxnSpPr>
            <p:nvPr/>
          </p:nvCxnSpPr>
          <p:spPr>
            <a:xfrm>
              <a:off x="4028773" y="4923506"/>
              <a:ext cx="57659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605367"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41" name="椭圆 40"/>
            <p:cNvSpPr/>
            <p:nvPr/>
          </p:nvSpPr>
          <p:spPr>
            <a:xfrm>
              <a:off x="3812749"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42" name="直接箭头连接符 41"/>
            <p:cNvCxnSpPr>
              <a:stCxn id="40" idx="6"/>
              <a:endCxn id="43" idx="2"/>
            </p:cNvCxnSpPr>
            <p:nvPr/>
          </p:nvCxnSpPr>
          <p:spPr>
            <a:xfrm>
              <a:off x="4821391" y="4923506"/>
              <a:ext cx="57500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5396396"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44" name="直接箭头连接符 43"/>
            <p:cNvCxnSpPr>
              <a:stCxn id="43" idx="6"/>
              <a:endCxn id="45" idx="2"/>
            </p:cNvCxnSpPr>
            <p:nvPr/>
          </p:nvCxnSpPr>
          <p:spPr>
            <a:xfrm>
              <a:off x="5612420" y="4923506"/>
              <a:ext cx="57659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6189013" y="481549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grpSp>
      <p:grpSp>
        <p:nvGrpSpPr>
          <p:cNvPr id="46" name="组合 45"/>
          <p:cNvGrpSpPr>
            <a:grpSpLocks/>
          </p:cNvGrpSpPr>
          <p:nvPr/>
        </p:nvGrpSpPr>
        <p:grpSpPr bwMode="auto">
          <a:xfrm>
            <a:off x="4294188" y="5491163"/>
            <a:ext cx="2592387" cy="215900"/>
            <a:chOff x="4030895" y="5807061"/>
            <a:chExt cx="2592288" cy="216024"/>
          </a:xfrm>
        </p:grpSpPr>
        <p:cxnSp>
          <p:nvCxnSpPr>
            <p:cNvPr id="47" name="直接箭头连接符 46"/>
            <p:cNvCxnSpPr>
              <a:stCxn id="49" idx="6"/>
              <a:endCxn id="48" idx="2"/>
            </p:cNvCxnSpPr>
            <p:nvPr/>
          </p:nvCxnSpPr>
          <p:spPr>
            <a:xfrm>
              <a:off x="4246787" y="5915073"/>
              <a:ext cx="57624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823027"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49" name="椭圆 48"/>
            <p:cNvSpPr/>
            <p:nvPr/>
          </p:nvSpPr>
          <p:spPr>
            <a:xfrm>
              <a:off x="4030895"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50" name="直接箭头连接符 49"/>
            <p:cNvCxnSpPr>
              <a:stCxn id="48" idx="6"/>
              <a:endCxn id="51" idx="2"/>
            </p:cNvCxnSpPr>
            <p:nvPr/>
          </p:nvCxnSpPr>
          <p:spPr>
            <a:xfrm>
              <a:off x="5038919" y="5915073"/>
              <a:ext cx="576241"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5615159"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cxnSp>
          <p:nvCxnSpPr>
            <p:cNvPr id="52" name="直接箭头连接符 51"/>
            <p:cNvCxnSpPr>
              <a:stCxn id="51" idx="6"/>
              <a:endCxn id="53" idx="2"/>
            </p:cNvCxnSpPr>
            <p:nvPr/>
          </p:nvCxnSpPr>
          <p:spPr>
            <a:xfrm>
              <a:off x="5831051" y="5915073"/>
              <a:ext cx="57624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6407291" y="5807061"/>
              <a:ext cx="215892"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grpSp>
      <p:sp>
        <p:nvSpPr>
          <p:cNvPr id="54" name="TextBox 89"/>
          <p:cNvSpPr txBox="1">
            <a:spLocks noChangeArrowheads="1"/>
          </p:cNvSpPr>
          <p:nvPr/>
        </p:nvSpPr>
        <p:spPr bwMode="auto">
          <a:xfrm>
            <a:off x="314325" y="4360863"/>
            <a:ext cx="2116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a:latin typeface="华文楷体" panose="02010600040101010101" pitchFamily="2" charset="-122"/>
                <a:ea typeface="华文楷体" panose="02010600040101010101" pitchFamily="2" charset="-122"/>
              </a:rPr>
              <a:t>中断处理程序</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5" name="TextBox 94"/>
          <p:cNvSpPr txBox="1">
            <a:spLocks noChangeArrowheads="1"/>
          </p:cNvSpPr>
          <p:nvPr/>
        </p:nvSpPr>
        <p:spPr bwMode="auto">
          <a:xfrm>
            <a:off x="314325" y="5368925"/>
            <a:ext cx="1500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zh-CN" altLang="en-US" sz="2400" dirty="0">
                <a:latin typeface="华文楷体" panose="02010600040101010101" pitchFamily="2" charset="-122"/>
                <a:ea typeface="华文楷体" panose="02010600040101010101" pitchFamily="2" charset="-122"/>
              </a:rPr>
              <a:t>其他任务</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grpSp>
        <p:nvGrpSpPr>
          <p:cNvPr id="56" name="组合 55"/>
          <p:cNvGrpSpPr>
            <a:grpSpLocks/>
          </p:cNvGrpSpPr>
          <p:nvPr/>
        </p:nvGrpSpPr>
        <p:grpSpPr bwMode="auto">
          <a:xfrm>
            <a:off x="3619500" y="3786188"/>
            <a:ext cx="1031875" cy="800100"/>
            <a:chOff x="3356804" y="4101692"/>
            <a:chExt cx="1031760" cy="799675"/>
          </a:xfrm>
        </p:grpSpPr>
        <p:cxnSp>
          <p:nvCxnSpPr>
            <p:cNvPr id="57" name="直接箭头连接符 56"/>
            <p:cNvCxnSpPr>
              <a:stCxn id="9" idx="3"/>
              <a:endCxn id="41" idx="0"/>
            </p:cNvCxnSpPr>
            <p:nvPr/>
          </p:nvCxnSpPr>
          <p:spPr>
            <a:xfrm flipH="1">
              <a:off x="3920304" y="4101692"/>
              <a:ext cx="468260" cy="799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002" name="TextBox 96"/>
            <p:cNvSpPr txBox="1">
              <a:spLocks noChangeArrowheads="1"/>
            </p:cNvSpPr>
            <p:nvPr/>
          </p:nvSpPr>
          <p:spPr bwMode="auto">
            <a:xfrm>
              <a:off x="3356804" y="4184823"/>
              <a:ext cx="632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IRQ</a:t>
              </a:r>
              <a:endParaRPr lang="zh-CN" altLang="en-US" sz="2400">
                <a:ea typeface="宋体" panose="02010600030101010101" pitchFamily="2" charset="-122"/>
              </a:endParaRPr>
            </a:p>
          </p:txBody>
        </p:sp>
      </p:grpSp>
      <p:grpSp>
        <p:nvGrpSpPr>
          <p:cNvPr id="59" name="组合 58"/>
          <p:cNvGrpSpPr>
            <a:grpSpLocks/>
          </p:cNvGrpSpPr>
          <p:nvPr/>
        </p:nvGrpSpPr>
        <p:grpSpPr bwMode="auto">
          <a:xfrm>
            <a:off x="5595938" y="3786188"/>
            <a:ext cx="1308100" cy="800100"/>
            <a:chOff x="5333404" y="4101692"/>
            <a:chExt cx="1308105" cy="799675"/>
          </a:xfrm>
        </p:grpSpPr>
        <p:cxnSp>
          <p:nvCxnSpPr>
            <p:cNvPr id="60" name="直接箭头连接符 59"/>
            <p:cNvCxnSpPr>
              <a:stCxn id="45" idx="0"/>
              <a:endCxn id="13" idx="5"/>
            </p:cNvCxnSpPr>
            <p:nvPr/>
          </p:nvCxnSpPr>
          <p:spPr>
            <a:xfrm flipH="1" flipV="1">
              <a:off x="5333404" y="4101692"/>
              <a:ext cx="963616" cy="799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000" name="TextBox 98"/>
            <p:cNvSpPr txBox="1">
              <a:spLocks noChangeArrowheads="1"/>
            </p:cNvSpPr>
            <p:nvPr/>
          </p:nvSpPr>
          <p:spPr bwMode="auto">
            <a:xfrm>
              <a:off x="6028136" y="4224882"/>
              <a:ext cx="613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iret</a:t>
              </a:r>
              <a:endParaRPr lang="zh-CN" altLang="en-US" sz="2400">
                <a:ea typeface="宋体" panose="02010600030101010101" pitchFamily="2" charset="-122"/>
              </a:endParaRPr>
            </a:p>
          </p:txBody>
        </p:sp>
      </p:grpSp>
      <p:grpSp>
        <p:nvGrpSpPr>
          <p:cNvPr id="62" name="组合 61"/>
          <p:cNvGrpSpPr>
            <a:grpSpLocks/>
          </p:cNvGrpSpPr>
          <p:nvPr/>
        </p:nvGrpSpPr>
        <p:grpSpPr bwMode="auto">
          <a:xfrm>
            <a:off x="3611563" y="4770438"/>
            <a:ext cx="1287462" cy="806450"/>
            <a:chOff x="3347864" y="5085754"/>
            <a:chExt cx="1288608" cy="807179"/>
          </a:xfrm>
        </p:grpSpPr>
        <p:cxnSp>
          <p:nvCxnSpPr>
            <p:cNvPr id="63" name="直接箭头连接符 62"/>
            <p:cNvCxnSpPr>
              <a:stCxn id="40" idx="3"/>
              <a:endCxn id="49" idx="0"/>
            </p:cNvCxnSpPr>
            <p:nvPr/>
          </p:nvCxnSpPr>
          <p:spPr>
            <a:xfrm flipH="1">
              <a:off x="4139143" y="5085754"/>
              <a:ext cx="497329" cy="8071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998" name="TextBox 100"/>
            <p:cNvSpPr txBox="1">
              <a:spLocks noChangeArrowheads="1"/>
            </p:cNvSpPr>
            <p:nvPr/>
          </p:nvSpPr>
          <p:spPr bwMode="auto">
            <a:xfrm>
              <a:off x="3347864" y="5172638"/>
              <a:ext cx="984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switch</a:t>
              </a:r>
              <a:endParaRPr lang="zh-CN" altLang="en-US" sz="2400">
                <a:ea typeface="宋体" panose="02010600030101010101" pitchFamily="2" charset="-122"/>
              </a:endParaRPr>
            </a:p>
          </p:txBody>
        </p:sp>
      </p:grpSp>
      <p:grpSp>
        <p:nvGrpSpPr>
          <p:cNvPr id="65" name="组合 64"/>
          <p:cNvGrpSpPr>
            <a:grpSpLocks/>
          </p:cNvGrpSpPr>
          <p:nvPr/>
        </p:nvGrpSpPr>
        <p:grpSpPr bwMode="auto">
          <a:xfrm>
            <a:off x="5845175" y="4770438"/>
            <a:ext cx="1582738" cy="806450"/>
            <a:chOff x="5581312" y="5085755"/>
            <a:chExt cx="1582976" cy="807179"/>
          </a:xfrm>
        </p:grpSpPr>
        <p:cxnSp>
          <p:nvCxnSpPr>
            <p:cNvPr id="66" name="直接箭头连接符 65"/>
            <p:cNvCxnSpPr>
              <a:stCxn id="53" idx="0"/>
              <a:endCxn id="43" idx="5"/>
            </p:cNvCxnSpPr>
            <p:nvPr/>
          </p:nvCxnSpPr>
          <p:spPr>
            <a:xfrm flipH="1" flipV="1">
              <a:off x="5581312" y="5085755"/>
              <a:ext cx="933590" cy="8071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996" name="TextBox 102"/>
            <p:cNvSpPr txBox="1">
              <a:spLocks noChangeArrowheads="1"/>
            </p:cNvSpPr>
            <p:nvPr/>
          </p:nvSpPr>
          <p:spPr bwMode="auto">
            <a:xfrm>
              <a:off x="6180172" y="5190603"/>
              <a:ext cx="984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ea typeface="宋体" panose="02010600030101010101" pitchFamily="2" charset="-122"/>
                </a:rPr>
                <a:t>switch</a:t>
              </a:r>
              <a:endParaRPr lang="zh-CN" altLang="en-US" sz="2400">
                <a:ea typeface="宋体" panose="02010600030101010101" pitchFamily="2" charset="-122"/>
              </a:endParaRPr>
            </a:p>
          </p:txBody>
        </p:sp>
      </p:grpSp>
      <p:grpSp>
        <p:nvGrpSpPr>
          <p:cNvPr id="68" name="组合 67"/>
          <p:cNvGrpSpPr>
            <a:grpSpLocks/>
          </p:cNvGrpSpPr>
          <p:nvPr/>
        </p:nvGrpSpPr>
        <p:grpSpPr bwMode="auto">
          <a:xfrm>
            <a:off x="3041650" y="2095500"/>
            <a:ext cx="674688" cy="1430338"/>
            <a:chOff x="2778858" y="2987070"/>
            <a:chExt cx="674436" cy="1429405"/>
          </a:xfrm>
        </p:grpSpPr>
        <p:cxnSp>
          <p:nvCxnSpPr>
            <p:cNvPr id="69" name="直接连接符 68"/>
            <p:cNvCxnSpPr/>
            <p:nvPr/>
          </p:nvCxnSpPr>
          <p:spPr>
            <a:xfrm flipH="1">
              <a:off x="2880420" y="2987070"/>
              <a:ext cx="572874" cy="1429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94" name="TextBox 71"/>
            <p:cNvSpPr txBox="1">
              <a:spLocks noChangeArrowheads="1"/>
            </p:cNvSpPr>
            <p:nvPr/>
          </p:nvSpPr>
          <p:spPr bwMode="auto">
            <a:xfrm>
              <a:off x="2778858" y="3424332"/>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71" name="组合 70"/>
          <p:cNvGrpSpPr>
            <a:grpSpLocks/>
          </p:cNvGrpSpPr>
          <p:nvPr/>
        </p:nvGrpSpPr>
        <p:grpSpPr bwMode="auto">
          <a:xfrm>
            <a:off x="5561013" y="2095500"/>
            <a:ext cx="1543050" cy="1430338"/>
            <a:chOff x="5297537" y="2987070"/>
            <a:chExt cx="1543667" cy="1429405"/>
          </a:xfrm>
        </p:grpSpPr>
        <p:cxnSp>
          <p:nvCxnSpPr>
            <p:cNvPr id="72" name="直接连接符 71"/>
            <p:cNvCxnSpPr/>
            <p:nvPr/>
          </p:nvCxnSpPr>
          <p:spPr>
            <a:xfrm flipH="1" flipV="1">
              <a:off x="5297537" y="2987070"/>
              <a:ext cx="1543667" cy="1429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92" name="TextBox 74"/>
            <p:cNvSpPr txBox="1">
              <a:spLocks noChangeArrowheads="1"/>
            </p:cNvSpPr>
            <p:nvPr/>
          </p:nvSpPr>
          <p:spPr bwMode="auto">
            <a:xfrm>
              <a:off x="5652120" y="3422011"/>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ea typeface="宋体" panose="02010600030101010101" pitchFamily="2" charset="-122"/>
              </a:endParaRPr>
            </a:p>
          </p:txBody>
        </p:sp>
      </p:grpSp>
      <p:grpSp>
        <p:nvGrpSpPr>
          <p:cNvPr id="39986" name="组合 78"/>
          <p:cNvGrpSpPr>
            <a:grpSpLocks/>
          </p:cNvGrpSpPr>
          <p:nvPr/>
        </p:nvGrpSpPr>
        <p:grpSpPr bwMode="auto">
          <a:xfrm rot="10800000">
            <a:off x="3776663" y="2130424"/>
            <a:ext cx="1685925" cy="792187"/>
            <a:chOff x="3542962" y="1600720"/>
            <a:chExt cx="1687134" cy="964742"/>
          </a:xfrm>
        </p:grpSpPr>
        <p:sp>
          <p:nvSpPr>
            <p:cNvPr id="82" name="左大括号 81"/>
            <p:cNvSpPr/>
            <p:nvPr/>
          </p:nvSpPr>
          <p:spPr>
            <a:xfrm rot="5400000">
              <a:off x="4281164" y="1616531"/>
              <a:ext cx="210729" cy="1687134"/>
            </a:xfrm>
            <a:prstGeom prst="leftBrace">
              <a:avLst>
                <a:gd name="adj1" fmla="val 18834"/>
                <a:gd name="adj2" fmla="val 50000"/>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90" name="矩形 123"/>
            <p:cNvSpPr>
              <a:spLocks noChangeArrowheads="1"/>
            </p:cNvSpPr>
            <p:nvPr/>
          </p:nvSpPr>
          <p:spPr bwMode="auto">
            <a:xfrm rot="10800000">
              <a:off x="4188653" y="1600720"/>
              <a:ext cx="325964" cy="56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FF0000"/>
                  </a:solidFill>
                  <a:latin typeface="Monotype Corsiva" panose="03010101010201010101" pitchFamily="66" charset="0"/>
                  <a:ea typeface="宋体" panose="02010600030101010101" pitchFamily="2" charset="-122"/>
                </a:rPr>
                <a:t>S</a:t>
              </a:r>
              <a:endParaRPr lang="zh-CN" altLang="en-US" sz="2400" dirty="0">
                <a:ea typeface="宋体" panose="02010600030101010101" pitchFamily="2" charset="-122"/>
              </a:endParaRPr>
            </a:p>
          </p:txBody>
        </p:sp>
      </p:grpSp>
      <p:sp>
        <p:nvSpPr>
          <p:cNvPr id="3" name="右大括号 2"/>
          <p:cNvSpPr/>
          <p:nvPr/>
        </p:nvSpPr>
        <p:spPr>
          <a:xfrm rot="16200000">
            <a:off x="4988719" y="1486694"/>
            <a:ext cx="223838" cy="379095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ea typeface="宋体" panose="02010600030101010101" pitchFamily="2" charset="-122"/>
            </a:endParaRPr>
          </a:p>
        </p:txBody>
      </p:sp>
      <p:sp>
        <p:nvSpPr>
          <p:cNvPr id="39988" name="矩形 126"/>
          <p:cNvSpPr>
            <a:spLocks noChangeArrowheads="1"/>
          </p:cNvSpPr>
          <p:nvPr/>
        </p:nvSpPr>
        <p:spPr bwMode="auto">
          <a:xfrm>
            <a:off x="4868863" y="2716213"/>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0000FF"/>
                </a:solidFill>
                <a:latin typeface="Monotype Corsiva" panose="03010101010201010101" pitchFamily="66" charset="0"/>
                <a:ea typeface="宋体" panose="02010600030101010101" pitchFamily="2" charset="-122"/>
              </a:rPr>
              <a:t>O</a:t>
            </a:r>
            <a:endParaRPr lang="zh-CN" altLang="en-US" sz="1800" dirty="0">
              <a:latin typeface="Monotype Corsiva" panose="03010101010201010101" pitchFamily="66" charset="0"/>
              <a:ea typeface="宋体" panose="02010600030101010101" pitchFamily="2" charset="-122"/>
            </a:endParaRPr>
          </a:p>
        </p:txBody>
      </p:sp>
      <p:sp>
        <p:nvSpPr>
          <p:cNvPr id="83" name="矩形 82"/>
          <p:cNvSpPr/>
          <p:nvPr/>
        </p:nvSpPr>
        <p:spPr>
          <a:xfrm>
            <a:off x="3016250" y="3914757"/>
            <a:ext cx="4556125" cy="1905000"/>
          </a:xfrm>
          <a:prstGeom prst="rect">
            <a:avLst/>
          </a:prstGeom>
          <a:solidFill>
            <a:schemeClr val="accent4">
              <a:lumMod val="20000"/>
              <a:lumOff val="8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zh-CN" altLang="en-US" sz="2800" b="1" dirty="0" smtClean="0">
                <a:latin typeface="黑体" panose="02010609060101010101" pitchFamily="49" charset="-122"/>
                <a:ea typeface="黑体" panose="02010609060101010101" pitchFamily="49" charset="-122"/>
                <a:cs typeface="Arial Unicode MS" panose="020B0604020202020204" pitchFamily="34" charset="-122"/>
              </a:rPr>
              <a:t>使用全局不变式</a:t>
            </a:r>
            <a:r>
              <a:rPr lang="en-US" altLang="zh-CN" sz="2800" b="1" i="1" dirty="0" smtClean="0">
                <a:latin typeface="黑体" panose="02010609060101010101" pitchFamily="49" charset="-122"/>
                <a:ea typeface="黑体" panose="02010609060101010101" pitchFamily="49" charset="-122"/>
                <a:cs typeface="Times New Roman" panose="02020603050405020304" pitchFamily="18" charset="0"/>
              </a:rPr>
              <a:t>“</a:t>
            </a:r>
            <a:r>
              <a:rPr lang="en-US" altLang="zh-CN" sz="2800" b="1" i="1" dirty="0" smtClean="0">
                <a:latin typeface="Times New Roman" panose="02020603050405020304" pitchFamily="18" charset="0"/>
                <a:ea typeface="黑体" panose="02010609060101010101" pitchFamily="49" charset="-122"/>
                <a:cs typeface="Times New Roman" panose="02020603050405020304" pitchFamily="18" charset="0"/>
              </a:rPr>
              <a:t>I</a:t>
            </a:r>
            <a:r>
              <a:rPr lang="en-US" altLang="zh-CN" sz="2800" b="1" i="1"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800" b="1" dirty="0" smtClean="0">
                <a:latin typeface="黑体" panose="02010609060101010101" pitchFamily="49" charset="-122"/>
                <a:ea typeface="黑体" panose="02010609060101010101" pitchFamily="49" charset="-122"/>
                <a:cs typeface="Times New Roman" panose="02020603050405020304" pitchFamily="18" charset="0"/>
              </a:rPr>
              <a:t>抽象任务和中断间不确定的交互行为</a:t>
            </a:r>
            <a:endParaRPr lang="zh-CN" altLang="en-US" sz="2800" b="1" dirty="0" smtClean="0">
              <a:latin typeface="黑体" panose="02010609060101010101" pitchFamily="49" charset="-122"/>
              <a:ea typeface="黑体" panose="02010609060101010101" pitchFamily="49" charset="-122"/>
              <a:cs typeface="Arial Unicode MS" panose="020B0604020202020204" pitchFamily="34" charset="-122"/>
            </a:endParaRPr>
          </a:p>
        </p:txBody>
      </p:sp>
    </p:spTree>
    <p:custDataLst>
      <p:tags r:id="rId1"/>
    </p:custDataLst>
    <p:extLst>
      <p:ext uri="{BB962C8B-B14F-4D97-AF65-F5344CB8AC3E}">
        <p14:creationId xmlns:p14="http://schemas.microsoft.com/office/powerpoint/2010/main" val="204110024"/>
      </p:ext>
    </p:extLst>
  </p:cSld>
  <p:clrMapOvr>
    <a:masterClrMapping/>
  </p:clrMapOvr>
  <p:transition spd="slow" advTm="925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8" fill="hold" nodeType="afterEffect">
                                  <p:stCondLst>
                                    <p:cond delay="25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750"/>
                                        <p:tgtEl>
                                          <p:spTgt spid="38"/>
                                        </p:tgtEl>
                                      </p:cBhvr>
                                    </p:animEffect>
                                  </p:childTnLst>
                                </p:cTn>
                              </p:par>
                            </p:childTnLst>
                          </p:cTn>
                        </p:par>
                        <p:par>
                          <p:cTn id="20" fill="hold" nodeType="afterGroup">
                            <p:stCondLst>
                              <p:cond delay="1500"/>
                            </p:stCondLst>
                            <p:childTnLst>
                              <p:par>
                                <p:cTn id="21" presetID="22" presetClass="entr" presetSubtype="4"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00"/>
                                        <p:tgtEl>
                                          <p:spTgt spid="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par>
                          <p:cTn id="32" fill="hold" nodeType="afterGroup">
                            <p:stCondLst>
                              <p:cond delay="500"/>
                            </p:stCondLst>
                            <p:childTnLst>
                              <p:par>
                                <p:cTn id="33" presetID="22" presetClass="entr" presetSubtype="8" fill="hold" nodeType="afterEffect">
                                  <p:stCondLst>
                                    <p:cond delay="25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750"/>
                                        <p:tgtEl>
                                          <p:spTgt spid="46"/>
                                        </p:tgtEl>
                                      </p:cBhvr>
                                    </p:animEffect>
                                  </p:childTnLst>
                                </p:cTn>
                              </p:par>
                            </p:childTnLst>
                          </p:cTn>
                        </p:par>
                        <p:par>
                          <p:cTn id="36" fill="hold" nodeType="afterGroup">
                            <p:stCondLst>
                              <p:cond delay="1500"/>
                            </p:stCondLst>
                            <p:childTnLst>
                              <p:par>
                                <p:cTn id="37" presetID="22" presetClass="entr" presetSubtype="4"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down)">
                                      <p:cBhvr>
                                        <p:cTn id="39" dur="500"/>
                                        <p:tgtEl>
                                          <p:spTgt spid="6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500"/>
                                        <p:tgtEl>
                                          <p:spTgt spid="68"/>
                                        </p:tgtEl>
                                      </p:cBhvr>
                                    </p:animEffect>
                                  </p:childTnLst>
                                </p:cTn>
                              </p:par>
                              <p:par>
                                <p:cTn id="45" presetID="22" presetClass="entr" presetSubtype="4"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4" grpId="0"/>
      <p:bldP spid="55" grpId="0"/>
      <p:bldP spid="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1560" y="2348880"/>
            <a:ext cx="7992888" cy="769441"/>
          </a:xfrm>
          <a:prstGeom prst="rect">
            <a:avLst/>
          </a:prstGeom>
          <a:noFill/>
        </p:spPr>
        <p:txBody>
          <a:bodyPr wrap="square" rtlCol="0">
            <a:spAutoFit/>
          </a:bodyPr>
          <a:lstStyle/>
          <a:p>
            <a:r>
              <a:rPr lang="zh-CN" altLang="en-US" sz="4400" b="1" dirty="0">
                <a:solidFill>
                  <a:prstClr val="black"/>
                </a:solidFill>
              </a:rPr>
              <a:t>如何</a:t>
            </a:r>
            <a:r>
              <a:rPr lang="zh-CN" altLang="en-US" sz="4400" b="1" dirty="0" smtClean="0">
                <a:solidFill>
                  <a:prstClr val="black"/>
                </a:solidFill>
              </a:rPr>
              <a:t>保证</a:t>
            </a:r>
            <a:r>
              <a:rPr lang="en-US" altLang="zh-CN" sz="4400" b="1" dirty="0" smtClean="0">
                <a:solidFill>
                  <a:prstClr val="black"/>
                </a:solidFill>
              </a:rPr>
              <a:t>OS</a:t>
            </a:r>
            <a:r>
              <a:rPr lang="zh-CN" altLang="en-US" sz="4400" b="1" dirty="0" smtClean="0">
                <a:solidFill>
                  <a:prstClr val="black"/>
                </a:solidFill>
              </a:rPr>
              <a:t>“没有</a:t>
            </a:r>
            <a:r>
              <a:rPr lang="en-US" altLang="zh-CN" sz="4400" b="1" dirty="0" smtClean="0">
                <a:solidFill>
                  <a:prstClr val="black"/>
                </a:solidFill>
              </a:rPr>
              <a:t>bug</a:t>
            </a:r>
            <a:r>
              <a:rPr lang="zh-CN" altLang="en-US" sz="4400" b="1" dirty="0" smtClean="0">
                <a:solidFill>
                  <a:prstClr val="black"/>
                </a:solidFill>
              </a:rPr>
              <a:t>”？</a:t>
            </a:r>
            <a:endParaRPr lang="zh-CN" altLang="en-US" sz="4400" b="1" dirty="0">
              <a:solidFill>
                <a:prstClr val="black"/>
              </a:solidFill>
            </a:endParaRPr>
          </a:p>
        </p:txBody>
      </p:sp>
    </p:spTree>
    <p:extLst>
      <p:ext uri="{BB962C8B-B14F-4D97-AF65-F5344CB8AC3E}">
        <p14:creationId xmlns:p14="http://schemas.microsoft.com/office/powerpoint/2010/main" val="2857230441"/>
      </p:ext>
    </p:extLst>
  </p:cSld>
  <p:clrMapOvr>
    <a:masterClrMapping/>
  </p:clrMapOvr>
  <mc:AlternateContent xmlns:mc="http://schemas.openxmlformats.org/markup-compatibility/2006">
    <mc:Choice xmlns:p14="http://schemas.microsoft.com/office/powerpoint/2010/main" Requires="p14">
      <p:transition spd="slow" p14:dur="2000" advTm="23312"/>
    </mc:Choice>
    <mc:Fallback>
      <p:transition spd="slow" advTm="233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normAutofit/>
          </a:bodyPr>
          <a:lstStyle/>
          <a:p>
            <a:pPr>
              <a:defRPr/>
            </a:pPr>
            <a:r>
              <a:rPr lang="zh-CN" altLang="en-US" sz="4000" dirty="0">
                <a:latin typeface="黑体" panose="02010609060101010101" pitchFamily="49" charset="-122"/>
                <a:ea typeface="黑体" panose="02010609060101010101" pitchFamily="49" charset="-122"/>
              </a:rPr>
              <a:t>支持中断和多任务的程序模拟关系</a:t>
            </a:r>
          </a:p>
        </p:txBody>
      </p:sp>
      <p:cxnSp>
        <p:nvCxnSpPr>
          <p:cNvPr id="4" name="直接箭头连接符 3"/>
          <p:cNvCxnSpPr>
            <a:stCxn id="6" idx="6"/>
            <a:endCxn id="5" idx="2"/>
          </p:cNvCxnSpPr>
          <p:nvPr/>
        </p:nvCxnSpPr>
        <p:spPr>
          <a:xfrm>
            <a:off x="2387600" y="4411663"/>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035300" y="43037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6" name="椭圆 5"/>
          <p:cNvSpPr/>
          <p:nvPr/>
        </p:nvSpPr>
        <p:spPr>
          <a:xfrm>
            <a:off x="2171700" y="43037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7" name="直接箭头连接符 6"/>
          <p:cNvCxnSpPr>
            <a:stCxn id="5" idx="6"/>
            <a:endCxn id="10" idx="2"/>
          </p:cNvCxnSpPr>
          <p:nvPr/>
        </p:nvCxnSpPr>
        <p:spPr>
          <a:xfrm>
            <a:off x="3251200" y="44116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10" idx="6"/>
            <a:endCxn id="9" idx="2"/>
          </p:cNvCxnSpPr>
          <p:nvPr/>
        </p:nvCxnSpPr>
        <p:spPr>
          <a:xfrm>
            <a:off x="4043363" y="4411663"/>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19625" y="43037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10" name="椭圆 9"/>
          <p:cNvSpPr/>
          <p:nvPr/>
        </p:nvSpPr>
        <p:spPr>
          <a:xfrm>
            <a:off x="3827463" y="43037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11" name="TextBox 44"/>
          <p:cNvSpPr txBox="1">
            <a:spLocks noChangeArrowheads="1"/>
          </p:cNvSpPr>
          <p:nvPr/>
        </p:nvSpPr>
        <p:spPr bwMode="auto">
          <a:xfrm>
            <a:off x="3225800" y="3871913"/>
            <a:ext cx="60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solidFill>
                  <a:srgbClr val="000000"/>
                </a:solidFill>
                <a:ea typeface="宋体" panose="02010600030101010101" pitchFamily="2" charset="-122"/>
              </a:rPr>
              <a:t>call</a:t>
            </a:r>
            <a:endParaRPr lang="zh-CN" altLang="en-US" sz="2400">
              <a:solidFill>
                <a:srgbClr val="000000"/>
              </a:solidFill>
              <a:ea typeface="宋体" panose="02010600030101010101" pitchFamily="2" charset="-122"/>
            </a:endParaRPr>
          </a:p>
        </p:txBody>
      </p:sp>
      <p:cxnSp>
        <p:nvCxnSpPr>
          <p:cNvPr id="12" name="直接箭头连接符 11"/>
          <p:cNvCxnSpPr>
            <a:stCxn id="9" idx="6"/>
            <a:endCxn id="13" idx="2"/>
          </p:cNvCxnSpPr>
          <p:nvPr/>
        </p:nvCxnSpPr>
        <p:spPr>
          <a:xfrm>
            <a:off x="4835525" y="4411663"/>
            <a:ext cx="576263" cy="0"/>
          </a:xfrm>
          <a:prstGeom prst="straightConnector1">
            <a:avLst/>
          </a:prstGeom>
          <a:ln w="25400">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411788" y="43037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14" name="直接箭头连接符 13"/>
          <p:cNvCxnSpPr>
            <a:stCxn id="13" idx="6"/>
            <a:endCxn id="16" idx="2"/>
          </p:cNvCxnSpPr>
          <p:nvPr/>
        </p:nvCxnSpPr>
        <p:spPr>
          <a:xfrm>
            <a:off x="5627688" y="4411663"/>
            <a:ext cx="57626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41"/>
          <p:cNvSpPr txBox="1">
            <a:spLocks noChangeArrowheads="1"/>
          </p:cNvSpPr>
          <p:nvPr/>
        </p:nvSpPr>
        <p:spPr bwMode="auto">
          <a:xfrm>
            <a:off x="6418263" y="3871913"/>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solidFill>
                  <a:srgbClr val="000000"/>
                </a:solidFill>
                <a:ea typeface="宋体" panose="02010600030101010101" pitchFamily="2" charset="-122"/>
              </a:rPr>
              <a:t>ret</a:t>
            </a:r>
            <a:endParaRPr lang="zh-CN" altLang="en-US" sz="2400">
              <a:solidFill>
                <a:srgbClr val="000000"/>
              </a:solidFill>
              <a:ea typeface="宋体" panose="02010600030101010101" pitchFamily="2" charset="-122"/>
            </a:endParaRPr>
          </a:p>
        </p:txBody>
      </p:sp>
      <p:sp>
        <p:nvSpPr>
          <p:cNvPr id="16" name="椭圆 15"/>
          <p:cNvSpPr/>
          <p:nvPr/>
        </p:nvSpPr>
        <p:spPr>
          <a:xfrm>
            <a:off x="6203950" y="4303713"/>
            <a:ext cx="215900" cy="2159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17" name="直接箭头连接符 16"/>
          <p:cNvCxnSpPr>
            <a:stCxn id="16" idx="6"/>
            <a:endCxn id="18" idx="2"/>
          </p:cNvCxnSpPr>
          <p:nvPr/>
        </p:nvCxnSpPr>
        <p:spPr>
          <a:xfrm>
            <a:off x="6419850" y="4411663"/>
            <a:ext cx="576263"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996113" y="43037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19" name="直接箭头连接符 18"/>
          <p:cNvCxnSpPr>
            <a:stCxn id="18" idx="6"/>
            <a:endCxn id="20" idx="2"/>
          </p:cNvCxnSpPr>
          <p:nvPr/>
        </p:nvCxnSpPr>
        <p:spPr>
          <a:xfrm>
            <a:off x="7212013" y="4411663"/>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788275" y="430371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44052" name="TextBox 20"/>
          <p:cNvSpPr txBox="1">
            <a:spLocks noChangeArrowheads="1"/>
          </p:cNvSpPr>
          <p:nvPr/>
        </p:nvSpPr>
        <p:spPr bwMode="auto">
          <a:xfrm>
            <a:off x="314325" y="4167188"/>
            <a:ext cx="1742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smtClean="0">
                <a:latin typeface="华文楷体" panose="02010600040101010101" pitchFamily="2" charset="-122"/>
                <a:ea typeface="华文楷体" panose="02010600040101010101" pitchFamily="2" charset="-122"/>
              </a:rPr>
              <a:t>底层 </a:t>
            </a:r>
            <a:r>
              <a:rPr lang="en-US" altLang="zh-CN" sz="2400" dirty="0" smtClean="0">
                <a:solidFill>
                  <a:srgbClr val="000000"/>
                </a:solidFill>
                <a:ea typeface="宋体" panose="02010600030101010101" pitchFamily="2" charset="-122"/>
              </a:rPr>
              <a:t>(</a:t>
            </a:r>
            <a:r>
              <a:rPr lang="en-US" altLang="zh-CN" sz="2400" dirty="0" smtClean="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smtClean="0">
                <a:solidFill>
                  <a:srgbClr val="000000"/>
                </a:solidFill>
                <a:ea typeface="宋体" panose="02010600030101010101" pitchFamily="2" charset="-122"/>
              </a:rPr>
              <a:t>[</a:t>
            </a:r>
            <a:r>
              <a:rPr lang="en-US" altLang="zh-CN" sz="2400" b="1" dirty="0">
                <a:solidFill>
                  <a:srgbClr val="0000FF"/>
                </a:solidFill>
                <a:latin typeface="Monotype Corsiva" panose="03010101010201010101" pitchFamily="66" charset="0"/>
                <a:ea typeface="宋体" panose="02010600030101010101" pitchFamily="2" charset="-122"/>
              </a:rPr>
              <a:t>O</a:t>
            </a:r>
            <a:r>
              <a:rPr lang="en-US" altLang="zh-CN" sz="2400" b="1" dirty="0" smtClean="0">
                <a:solidFill>
                  <a:srgbClr val="000000"/>
                </a:solidFill>
                <a:ea typeface="宋体" panose="02010600030101010101" pitchFamily="2" charset="-122"/>
              </a:rPr>
              <a:t>]</a:t>
            </a:r>
            <a:r>
              <a:rPr lang="en-US" altLang="zh-CN" sz="2400" dirty="0" smtClean="0">
                <a:solidFill>
                  <a:srgbClr val="000000"/>
                </a:solidFill>
                <a:ea typeface="宋体" panose="02010600030101010101" pitchFamily="2" charset="-122"/>
              </a:rPr>
              <a:t>):</a:t>
            </a:r>
            <a:endParaRPr lang="zh-CN" altLang="en-US" sz="2400" dirty="0">
              <a:solidFill>
                <a:srgbClr val="000000"/>
              </a:solidFill>
              <a:ea typeface="宋体" panose="02010600030101010101" pitchFamily="2" charset="-122"/>
            </a:endParaRPr>
          </a:p>
        </p:txBody>
      </p:sp>
      <p:cxnSp>
        <p:nvCxnSpPr>
          <p:cNvPr id="22" name="直接箭头连接符 21"/>
          <p:cNvCxnSpPr>
            <a:stCxn id="24" idx="6"/>
            <a:endCxn id="23" idx="2"/>
          </p:cNvCxnSpPr>
          <p:nvPr/>
        </p:nvCxnSpPr>
        <p:spPr>
          <a:xfrm>
            <a:off x="3036888" y="2797175"/>
            <a:ext cx="6477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684588" y="26892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24" name="椭圆 23"/>
          <p:cNvSpPr/>
          <p:nvPr/>
        </p:nvSpPr>
        <p:spPr>
          <a:xfrm>
            <a:off x="2820988" y="26892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25" name="直接箭头连接符 24"/>
          <p:cNvCxnSpPr>
            <a:stCxn id="23" idx="6"/>
            <a:endCxn id="27" idx="2"/>
          </p:cNvCxnSpPr>
          <p:nvPr/>
        </p:nvCxnSpPr>
        <p:spPr>
          <a:xfrm>
            <a:off x="3900488" y="2797175"/>
            <a:ext cx="147637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70"/>
          <p:cNvSpPr txBox="1">
            <a:spLocks noChangeArrowheads="1"/>
          </p:cNvSpPr>
          <p:nvPr/>
        </p:nvSpPr>
        <p:spPr bwMode="auto">
          <a:xfrm>
            <a:off x="4041775" y="2244725"/>
            <a:ext cx="110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solidFill>
                  <a:srgbClr val="000000"/>
                </a:solidFill>
                <a:ea typeface="宋体" panose="02010600030101010101" pitchFamily="2" charset="-122"/>
              </a:rPr>
              <a:t>call, ret</a:t>
            </a:r>
            <a:endParaRPr lang="zh-CN" altLang="en-US" sz="2400">
              <a:solidFill>
                <a:srgbClr val="000000"/>
              </a:solidFill>
              <a:ea typeface="宋体" panose="02010600030101010101" pitchFamily="2" charset="-122"/>
            </a:endParaRPr>
          </a:p>
        </p:txBody>
      </p:sp>
      <p:sp>
        <p:nvSpPr>
          <p:cNvPr id="27" name="椭圆 26"/>
          <p:cNvSpPr/>
          <p:nvPr/>
        </p:nvSpPr>
        <p:spPr>
          <a:xfrm>
            <a:off x="5376863" y="26892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28" name="直接箭头连接符 27"/>
          <p:cNvCxnSpPr>
            <a:stCxn id="27" idx="6"/>
            <a:endCxn id="29" idx="2"/>
          </p:cNvCxnSpPr>
          <p:nvPr/>
        </p:nvCxnSpPr>
        <p:spPr>
          <a:xfrm>
            <a:off x="5592763" y="2797175"/>
            <a:ext cx="576262"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169025" y="2689225"/>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44061" name="TextBox 62"/>
          <p:cNvSpPr txBox="1">
            <a:spLocks noChangeArrowheads="1"/>
          </p:cNvSpPr>
          <p:nvPr/>
        </p:nvSpPr>
        <p:spPr bwMode="auto">
          <a:xfrm>
            <a:off x="304800" y="2562225"/>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dirty="0" smtClean="0">
                <a:latin typeface="华文楷体" panose="02010600040101010101" pitchFamily="2" charset="-122"/>
                <a:ea typeface="华文楷体" panose="02010600040101010101" pitchFamily="2" charset="-122"/>
              </a:rPr>
              <a:t>高层 </a:t>
            </a:r>
            <a:r>
              <a:rPr lang="en-US" altLang="zh-CN" sz="2400" dirty="0" smtClean="0">
                <a:solidFill>
                  <a:srgbClr val="000000"/>
                </a:solidFill>
                <a:ea typeface="宋体" panose="02010600030101010101" pitchFamily="2" charset="-122"/>
              </a:rPr>
              <a:t>(</a:t>
            </a:r>
            <a:r>
              <a:rPr lang="en-US" altLang="zh-CN" sz="2400" dirty="0" smtClean="0">
                <a:solidFill>
                  <a:srgbClr val="00B050"/>
                </a:solidFill>
                <a:latin typeface="Monotype Corsiva" panose="03010101010201010101" pitchFamily="66" charset="0"/>
                <a:ea typeface="宋体" panose="02010600030101010101" pitchFamily="2" charset="-122"/>
                <a:sym typeface="Symbol" panose="05050102010706020507" pitchFamily="18" charset="2"/>
              </a:rPr>
              <a:t>A</a:t>
            </a:r>
            <a:r>
              <a:rPr lang="en-US" altLang="zh-CN" sz="2400" b="1" dirty="0" smtClean="0">
                <a:solidFill>
                  <a:srgbClr val="000000"/>
                </a:solidFill>
                <a:ea typeface="宋体" panose="02010600030101010101" pitchFamily="2" charset="-122"/>
              </a:rPr>
              <a:t>[</a:t>
            </a:r>
            <a:r>
              <a:rPr lang="en-US" altLang="zh-CN" sz="2400" b="1" dirty="0">
                <a:solidFill>
                  <a:srgbClr val="FF0000"/>
                </a:solidFill>
                <a:latin typeface="Monotype Corsiva" panose="03010101010201010101" pitchFamily="66" charset="0"/>
                <a:ea typeface="宋体" panose="02010600030101010101" pitchFamily="2" charset="-122"/>
              </a:rPr>
              <a:t>S</a:t>
            </a:r>
            <a:r>
              <a:rPr lang="en-US" altLang="zh-CN" sz="2400" b="1" dirty="0" smtClean="0">
                <a:solidFill>
                  <a:srgbClr val="000000"/>
                </a:solidFill>
                <a:ea typeface="宋体" panose="02010600030101010101" pitchFamily="2" charset="-122"/>
              </a:rPr>
              <a:t>]</a:t>
            </a:r>
            <a:r>
              <a:rPr lang="en-US" altLang="zh-CN" sz="2400" dirty="0" smtClean="0">
                <a:solidFill>
                  <a:srgbClr val="000000"/>
                </a:solidFill>
                <a:ea typeface="宋体" panose="02010600030101010101" pitchFamily="2" charset="-122"/>
              </a:rPr>
              <a:t>):</a:t>
            </a:r>
            <a:endParaRPr lang="zh-CN" altLang="en-US" sz="2400" dirty="0">
              <a:solidFill>
                <a:srgbClr val="000000"/>
              </a:solidFill>
              <a:ea typeface="宋体" panose="02010600030101010101" pitchFamily="2" charset="-122"/>
            </a:endParaRPr>
          </a:p>
        </p:txBody>
      </p:sp>
      <p:cxnSp>
        <p:nvCxnSpPr>
          <p:cNvPr id="31" name="直接箭头连接符 30"/>
          <p:cNvCxnSpPr>
            <a:stCxn id="20" idx="6"/>
            <a:endCxn id="32" idx="2"/>
          </p:cNvCxnSpPr>
          <p:nvPr/>
        </p:nvCxnSpPr>
        <p:spPr>
          <a:xfrm>
            <a:off x="8004175" y="4411663"/>
            <a:ext cx="574675"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8578850" y="4303713"/>
            <a:ext cx="217488"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cxnSp>
        <p:nvCxnSpPr>
          <p:cNvPr id="33" name="直接箭头连接符 32"/>
          <p:cNvCxnSpPr>
            <a:stCxn id="29" idx="6"/>
            <a:endCxn id="34" idx="2"/>
          </p:cNvCxnSpPr>
          <p:nvPr/>
        </p:nvCxnSpPr>
        <p:spPr>
          <a:xfrm flipV="1">
            <a:off x="6384925" y="2792413"/>
            <a:ext cx="611188" cy="4762"/>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996113" y="268446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000000"/>
              </a:solidFill>
              <a:ea typeface="宋体" panose="02010600030101010101" pitchFamily="2" charset="-122"/>
            </a:endParaRPr>
          </a:p>
        </p:txBody>
      </p:sp>
      <p:sp>
        <p:nvSpPr>
          <p:cNvPr id="35" name="TextBox 111"/>
          <p:cNvSpPr txBox="1">
            <a:spLocks noChangeArrowheads="1"/>
          </p:cNvSpPr>
          <p:nvPr/>
        </p:nvSpPr>
        <p:spPr bwMode="auto">
          <a:xfrm>
            <a:off x="6519863" y="24018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solidFill>
                  <a:srgbClr val="000000"/>
                </a:solidFill>
                <a:ea typeface="宋体" panose="02010600030101010101" pitchFamily="2" charset="-122"/>
              </a:rPr>
              <a:t>e</a:t>
            </a:r>
            <a:endParaRPr lang="zh-CN" altLang="en-US" sz="2400">
              <a:solidFill>
                <a:srgbClr val="000000"/>
              </a:solidFill>
              <a:ea typeface="宋体" panose="02010600030101010101" pitchFamily="2" charset="-122"/>
            </a:endParaRPr>
          </a:p>
        </p:txBody>
      </p:sp>
      <p:sp>
        <p:nvSpPr>
          <p:cNvPr id="36" name="TextBox 112"/>
          <p:cNvSpPr txBox="1">
            <a:spLocks noChangeArrowheads="1"/>
          </p:cNvSpPr>
          <p:nvPr/>
        </p:nvSpPr>
        <p:spPr bwMode="auto">
          <a:xfrm>
            <a:off x="8123238" y="40147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a:solidFill>
                  <a:srgbClr val="000000"/>
                </a:solidFill>
                <a:ea typeface="宋体" panose="02010600030101010101" pitchFamily="2" charset="-122"/>
              </a:rPr>
              <a:t>e</a:t>
            </a:r>
            <a:endParaRPr lang="zh-CN" altLang="en-US" sz="2400">
              <a:solidFill>
                <a:srgbClr val="000000"/>
              </a:solidFill>
              <a:ea typeface="宋体" panose="02010600030101010101" pitchFamily="2" charset="-122"/>
            </a:endParaRPr>
          </a:p>
        </p:txBody>
      </p:sp>
      <p:sp>
        <p:nvSpPr>
          <p:cNvPr id="37" name="闪电形 36"/>
          <p:cNvSpPr/>
          <p:nvPr/>
        </p:nvSpPr>
        <p:spPr>
          <a:xfrm>
            <a:off x="4872038" y="4179888"/>
            <a:ext cx="466725" cy="528637"/>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FFFF"/>
              </a:solidFill>
              <a:ea typeface="宋体" panose="02010600030101010101" pitchFamily="2" charset="-122"/>
            </a:endParaRPr>
          </a:p>
        </p:txBody>
      </p:sp>
      <p:grpSp>
        <p:nvGrpSpPr>
          <p:cNvPr id="44069" name="组合 37"/>
          <p:cNvGrpSpPr>
            <a:grpSpLocks/>
          </p:cNvGrpSpPr>
          <p:nvPr/>
        </p:nvGrpSpPr>
        <p:grpSpPr bwMode="auto">
          <a:xfrm>
            <a:off x="3001963" y="2882900"/>
            <a:ext cx="714375" cy="1430338"/>
            <a:chOff x="2739853" y="2987070"/>
            <a:chExt cx="713441" cy="1429405"/>
          </a:xfrm>
        </p:grpSpPr>
        <p:cxnSp>
          <p:nvCxnSpPr>
            <p:cNvPr id="39" name="直接连接符 38"/>
            <p:cNvCxnSpPr/>
            <p:nvPr/>
          </p:nvCxnSpPr>
          <p:spPr>
            <a:xfrm flipH="1">
              <a:off x="2880955" y="2987070"/>
              <a:ext cx="572339" cy="1429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87" name="TextBox 71"/>
            <p:cNvSpPr txBox="1">
              <a:spLocks noChangeArrowheads="1"/>
            </p:cNvSpPr>
            <p:nvPr/>
          </p:nvSpPr>
          <p:spPr bwMode="auto">
            <a:xfrm>
              <a:off x="2739853" y="3436036"/>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dirty="0">
                  <a:solidFill>
                    <a:srgbClr val="000000"/>
                  </a:solidFill>
                  <a:ea typeface="宋体" panose="02010600030101010101" pitchFamily="2" charset="-122"/>
                  <a:sym typeface="Symbol" panose="05050102010706020507" pitchFamily="18" charset="2"/>
                </a:rPr>
                <a:t></a:t>
              </a:r>
              <a:endParaRPr lang="zh-CN" altLang="en-US" sz="1800" dirty="0">
                <a:solidFill>
                  <a:srgbClr val="000000"/>
                </a:solidFill>
                <a:ea typeface="宋体" panose="02010600030101010101" pitchFamily="2" charset="-122"/>
              </a:endParaRPr>
            </a:p>
          </p:txBody>
        </p:sp>
      </p:grpSp>
      <p:grpSp>
        <p:nvGrpSpPr>
          <p:cNvPr id="41" name="组合 40"/>
          <p:cNvGrpSpPr>
            <a:grpSpLocks/>
          </p:cNvGrpSpPr>
          <p:nvPr/>
        </p:nvGrpSpPr>
        <p:grpSpPr bwMode="auto">
          <a:xfrm>
            <a:off x="5561013" y="2882900"/>
            <a:ext cx="1543050" cy="1430338"/>
            <a:chOff x="5297537" y="2987070"/>
            <a:chExt cx="1543667" cy="1429405"/>
          </a:xfrm>
        </p:grpSpPr>
        <p:cxnSp>
          <p:nvCxnSpPr>
            <p:cNvPr id="42" name="直接连接符 41"/>
            <p:cNvCxnSpPr/>
            <p:nvPr/>
          </p:nvCxnSpPr>
          <p:spPr>
            <a:xfrm flipH="1" flipV="1">
              <a:off x="5297537" y="2987070"/>
              <a:ext cx="1543667" cy="1429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85" name="TextBox 74"/>
            <p:cNvSpPr txBox="1">
              <a:spLocks noChangeArrowheads="1"/>
            </p:cNvSpPr>
            <p:nvPr/>
          </p:nvSpPr>
          <p:spPr bwMode="auto">
            <a:xfrm>
              <a:off x="6214475" y="3451859"/>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a:solidFill>
                    <a:srgbClr val="000000"/>
                  </a:solidFill>
                  <a:ea typeface="宋体" panose="02010600030101010101" pitchFamily="2" charset="-122"/>
                  <a:sym typeface="Symbol" panose="05050102010706020507" pitchFamily="18" charset="2"/>
                </a:rPr>
                <a:t></a:t>
              </a:r>
              <a:endParaRPr lang="zh-CN" altLang="en-US" sz="1800">
                <a:solidFill>
                  <a:srgbClr val="000000"/>
                </a:solidFill>
                <a:ea typeface="宋体" panose="02010600030101010101" pitchFamily="2" charset="-122"/>
              </a:endParaRPr>
            </a:p>
          </p:txBody>
        </p:sp>
      </p:grpSp>
      <p:sp>
        <p:nvSpPr>
          <p:cNvPr id="48" name="矩形 47"/>
          <p:cNvSpPr>
            <a:spLocks noChangeArrowheads="1"/>
          </p:cNvSpPr>
          <p:nvPr/>
        </p:nvSpPr>
        <p:spPr bwMode="auto">
          <a:xfrm>
            <a:off x="3722688" y="3375025"/>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i="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I</a:t>
            </a:r>
            <a:endParaRPr lang="zh-CN" altLang="en-US" sz="2400" dirty="0">
              <a:ea typeface="Arial Unicode MS" panose="020B0604020202020204" pitchFamily="34" charset="-122"/>
              <a:cs typeface="Times New Roman" panose="02020603050405020304" pitchFamily="18" charset="0"/>
            </a:endParaRPr>
          </a:p>
        </p:txBody>
      </p:sp>
      <p:cxnSp>
        <p:nvCxnSpPr>
          <p:cNvPr id="52" name="直接连接符 51"/>
          <p:cNvCxnSpPr>
            <a:endCxn id="10" idx="0"/>
          </p:cNvCxnSpPr>
          <p:nvPr/>
        </p:nvCxnSpPr>
        <p:spPr>
          <a:xfrm>
            <a:off x="3817938" y="2873375"/>
            <a:ext cx="117475" cy="143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73" name="矩形 53"/>
          <p:cNvSpPr>
            <a:spLocks noChangeArrowheads="1"/>
          </p:cNvSpPr>
          <p:nvPr/>
        </p:nvSpPr>
        <p:spPr bwMode="auto">
          <a:xfrm>
            <a:off x="3263900" y="3375025"/>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i="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I</a:t>
            </a:r>
            <a:endParaRPr lang="zh-CN" altLang="en-US" sz="2400" dirty="0">
              <a:ea typeface="Arial Unicode MS" panose="020B0604020202020204" pitchFamily="34" charset="-122"/>
              <a:cs typeface="Times New Roman" panose="02020603050405020304" pitchFamily="18" charset="0"/>
            </a:endParaRPr>
          </a:p>
        </p:txBody>
      </p:sp>
      <p:cxnSp>
        <p:nvCxnSpPr>
          <p:cNvPr id="56" name="直接连接符 55"/>
          <p:cNvCxnSpPr/>
          <p:nvPr/>
        </p:nvCxnSpPr>
        <p:spPr>
          <a:xfrm>
            <a:off x="3848100" y="2882900"/>
            <a:ext cx="858838" cy="143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4876800" y="3451225"/>
            <a:ext cx="466725" cy="18923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FFFF"/>
              </a:solidFill>
              <a:ea typeface="宋体" panose="02010600030101010101" pitchFamily="2" charset="-122"/>
            </a:endParaRPr>
          </a:p>
        </p:txBody>
      </p:sp>
      <p:sp>
        <p:nvSpPr>
          <p:cNvPr id="59" name="TextBox 45"/>
          <p:cNvSpPr txBox="1">
            <a:spLocks noChangeArrowheads="1"/>
          </p:cNvSpPr>
          <p:nvPr/>
        </p:nvSpPr>
        <p:spPr bwMode="auto">
          <a:xfrm>
            <a:off x="5319713" y="4948238"/>
            <a:ext cx="176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solidFill>
                  <a:srgbClr val="C00000"/>
                </a:solidFill>
                <a:latin typeface="华文楷体" panose="02010600040101010101" pitchFamily="2" charset="-122"/>
                <a:ea typeface="华文楷体" panose="02010600040101010101" pitchFamily="2" charset="-122"/>
              </a:rPr>
              <a:t>环境的执行</a:t>
            </a:r>
            <a:endParaRPr lang="zh-CN" altLang="en-US" sz="2400" b="1" dirty="0">
              <a:solidFill>
                <a:srgbClr val="C00000"/>
              </a:solidFill>
              <a:latin typeface="华文楷体" panose="02010600040101010101" pitchFamily="2" charset="-122"/>
              <a:ea typeface="华文楷体" panose="02010600040101010101" pitchFamily="2" charset="-122"/>
            </a:endParaRPr>
          </a:p>
        </p:txBody>
      </p:sp>
      <p:cxnSp>
        <p:nvCxnSpPr>
          <p:cNvPr id="61" name="直接连接符 60"/>
          <p:cNvCxnSpPr>
            <a:stCxn id="23" idx="5"/>
            <a:endCxn id="13" idx="0"/>
          </p:cNvCxnSpPr>
          <p:nvPr/>
        </p:nvCxnSpPr>
        <p:spPr>
          <a:xfrm>
            <a:off x="3868738" y="2873375"/>
            <a:ext cx="1651000" cy="1430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p:cNvSpPr>
            <a:spLocks noChangeArrowheads="1"/>
          </p:cNvSpPr>
          <p:nvPr/>
        </p:nvSpPr>
        <p:spPr bwMode="auto">
          <a:xfrm>
            <a:off x="4157663" y="3379788"/>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i="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I</a:t>
            </a:r>
            <a:endParaRPr lang="zh-CN" altLang="en-US" sz="2400" dirty="0">
              <a:ea typeface="Arial Unicode MS" panose="020B0604020202020204" pitchFamily="34" charset="-122"/>
              <a:cs typeface="Times New Roman" panose="02020603050405020304" pitchFamily="18" charset="0"/>
            </a:endParaRPr>
          </a:p>
        </p:txBody>
      </p:sp>
      <p:sp>
        <p:nvSpPr>
          <p:cNvPr id="63" name="矩形 62"/>
          <p:cNvSpPr>
            <a:spLocks noChangeArrowheads="1"/>
          </p:cNvSpPr>
          <p:nvPr/>
        </p:nvSpPr>
        <p:spPr bwMode="auto">
          <a:xfrm>
            <a:off x="4567238" y="3379788"/>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i="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I</a:t>
            </a:r>
            <a:endParaRPr lang="zh-CN" altLang="en-US" sz="2400" dirty="0">
              <a:ea typeface="Arial Unicode MS" panose="020B0604020202020204" pitchFamily="34" charset="-122"/>
              <a:cs typeface="Times New Roman" panose="02020603050405020304" pitchFamily="18" charset="0"/>
            </a:endParaRPr>
          </a:p>
        </p:txBody>
      </p:sp>
      <p:cxnSp>
        <p:nvCxnSpPr>
          <p:cNvPr id="65" name="直接连接符 64"/>
          <p:cNvCxnSpPr>
            <a:endCxn id="16" idx="0"/>
          </p:cNvCxnSpPr>
          <p:nvPr/>
        </p:nvCxnSpPr>
        <p:spPr>
          <a:xfrm>
            <a:off x="5519738" y="2882900"/>
            <a:ext cx="792162" cy="1420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矩形 73"/>
          <p:cNvSpPr>
            <a:spLocks noChangeArrowheads="1"/>
          </p:cNvSpPr>
          <p:nvPr/>
        </p:nvSpPr>
        <p:spPr bwMode="auto">
          <a:xfrm>
            <a:off x="5743575" y="3379788"/>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i="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I</a:t>
            </a:r>
            <a:endParaRPr lang="zh-CN" altLang="en-US" sz="2400" dirty="0">
              <a:ea typeface="Arial Unicode MS" panose="020B0604020202020204" pitchFamily="34" charset="-122"/>
              <a:cs typeface="Times New Roman" panose="02020603050405020304" pitchFamily="18" charset="0"/>
            </a:endParaRPr>
          </a:p>
        </p:txBody>
      </p:sp>
      <p:sp>
        <p:nvSpPr>
          <p:cNvPr id="75" name="矩形 74"/>
          <p:cNvSpPr>
            <a:spLocks noChangeArrowheads="1"/>
          </p:cNvSpPr>
          <p:nvPr/>
        </p:nvSpPr>
        <p:spPr bwMode="auto">
          <a:xfrm>
            <a:off x="6230938" y="3379788"/>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400" b="1" i="1"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rPr>
              <a:t>I</a:t>
            </a:r>
            <a:endParaRPr lang="zh-CN" altLang="en-US" sz="2400" dirty="0">
              <a:ea typeface="Arial Unicode MS" panose="020B0604020202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590674198"/>
      </p:ext>
    </p:extLst>
  </p:cSld>
  <p:clrMapOvr>
    <a:masterClrMapping/>
  </p:clrMapOvr>
  <p:transition spd="slow" advTm="17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500"/>
                                        <p:tgtEl>
                                          <p:spTgt spid="7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10" presetClass="entr" presetSubtype="0" fill="hold"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animBg="1"/>
      <p:bldP spid="15" grpId="0"/>
      <p:bldP spid="16" grpId="0" animBg="1"/>
      <p:bldP spid="18" grpId="0" animBg="1"/>
      <p:bldP spid="20" grpId="0" animBg="1"/>
      <p:bldP spid="26" grpId="0"/>
      <p:bldP spid="27" grpId="0" animBg="1"/>
      <p:bldP spid="29" grpId="0" animBg="1"/>
      <p:bldP spid="32" grpId="0" animBg="1"/>
      <p:bldP spid="34" grpId="0" animBg="1"/>
      <p:bldP spid="35" grpId="0"/>
      <p:bldP spid="36" grpId="0"/>
      <p:bldP spid="37" grpId="0" animBg="1"/>
      <p:bldP spid="48" grpId="0"/>
      <p:bldP spid="58" grpId="0" animBg="1"/>
      <p:bldP spid="59" grpId="0"/>
      <p:bldP spid="62" grpId="0"/>
      <p:bldP spid="63" grpId="0"/>
      <p:bldP spid="74" grpId="0"/>
      <p:bldP spid="7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b="1" dirty="0">
                <a:latin typeface="+mn-ea"/>
                <a:ea typeface="+mn-ea"/>
              </a:rPr>
              <a:t>并发精化程序逻辑</a:t>
            </a:r>
          </a:p>
        </p:txBody>
      </p:sp>
      <p:sp>
        <p:nvSpPr>
          <p:cNvPr id="4" name="灯片编号占位符 3"/>
          <p:cNvSpPr>
            <a:spLocks noGrp="1"/>
          </p:cNvSpPr>
          <p:nvPr>
            <p:ph type="sldNum" sz="quarter" idx="12"/>
          </p:nvPr>
        </p:nvSpPr>
        <p:spPr/>
        <p:txBody>
          <a:bodyPr/>
          <a:lstStyle/>
          <a:p>
            <a:fld id="{A0F82050-34B4-48D4-B9E5-B6A6CF5F4D23}" type="slidenum">
              <a:rPr lang="zh-CN" altLang="en-US" smtClean="0"/>
              <a:t>41</a:t>
            </a:fld>
            <a:endParaRPr lang="zh-CN" altLang="en-US"/>
          </a:p>
        </p:txBody>
      </p:sp>
      <p:pic>
        <p:nvPicPr>
          <p:cNvPr id="7" name="图片 6"/>
          <p:cNvPicPr>
            <a:picLocks noChangeAspect="1"/>
          </p:cNvPicPr>
          <p:nvPr/>
        </p:nvPicPr>
        <p:blipFill>
          <a:blip r:embed="rId2"/>
          <a:stretch>
            <a:fillRect/>
          </a:stretch>
        </p:blipFill>
        <p:spPr>
          <a:xfrm>
            <a:off x="303580" y="1610303"/>
            <a:ext cx="8528920" cy="4154748"/>
          </a:xfrm>
          <a:prstGeom prst="rect">
            <a:avLst/>
          </a:prstGeom>
        </p:spPr>
      </p:pic>
      <p:sp>
        <p:nvSpPr>
          <p:cNvPr id="8" name="文本框 7"/>
          <p:cNvSpPr txBox="1"/>
          <p:nvPr/>
        </p:nvSpPr>
        <p:spPr>
          <a:xfrm>
            <a:off x="4299376" y="5956241"/>
            <a:ext cx="537327" cy="400110"/>
          </a:xfrm>
          <a:prstGeom prst="rect">
            <a:avLst/>
          </a:prstGeom>
          <a:noFill/>
        </p:spPr>
        <p:txBody>
          <a:bodyPr wrap="none" rtlCol="0">
            <a:spAutoFit/>
          </a:bodyPr>
          <a:lstStyle/>
          <a:p>
            <a:r>
              <a:rPr lang="en-US" altLang="zh-CN" sz="2000" dirty="0" smtClean="0"/>
              <a:t>……</a:t>
            </a:r>
            <a:endParaRPr lang="zh-CN" altLang="en-US" sz="2000" dirty="0"/>
          </a:p>
        </p:txBody>
      </p:sp>
    </p:spTree>
    <p:extLst>
      <p:ext uri="{BB962C8B-B14F-4D97-AF65-F5344CB8AC3E}">
        <p14:creationId xmlns:p14="http://schemas.microsoft.com/office/powerpoint/2010/main" val="877298879"/>
      </p:ext>
    </p:extLst>
  </p:cSld>
  <p:clrMapOvr>
    <a:masterClrMapping/>
  </p:clrMapOvr>
  <mc:AlternateContent xmlns:mc="http://schemas.openxmlformats.org/markup-compatibility/2006" xmlns:p14="http://schemas.microsoft.com/office/powerpoint/2010/main">
    <mc:Choice Requires="p14">
      <p:transition spd="slow" p14:dur="2000" advTm="8910"/>
    </mc:Choice>
    <mc:Fallback xmlns="">
      <p:transition spd="slow" advTm="8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1"/>
          <p:cNvSpPr>
            <a:spLocks noGrp="1"/>
          </p:cNvSpPr>
          <p:nvPr>
            <p:ph type="title"/>
          </p:nvPr>
        </p:nvSpPr>
        <p:spPr/>
        <p:txBody>
          <a:bodyPr/>
          <a:lstStyle/>
          <a:p>
            <a:pPr algn="ctr"/>
            <a:r>
              <a:rPr lang="zh-CN" altLang="en-US" b="1" dirty="0">
                <a:latin typeface="+mn-ea"/>
                <a:ea typeface="+mn-ea"/>
              </a:rPr>
              <a:t>操作系统</a:t>
            </a:r>
            <a:r>
              <a:rPr lang="zh-CN" altLang="en-US" b="1" dirty="0" smtClean="0">
                <a:latin typeface="+mn-ea"/>
                <a:ea typeface="+mn-ea"/>
              </a:rPr>
              <a:t>内核验证框架</a:t>
            </a:r>
          </a:p>
        </p:txBody>
      </p:sp>
      <p:sp>
        <p:nvSpPr>
          <p:cNvPr id="4" name="矩形 3"/>
          <p:cNvSpPr/>
          <p:nvPr/>
        </p:nvSpPr>
        <p:spPr>
          <a:xfrm>
            <a:off x="4545013" y="4276725"/>
            <a:ext cx="3679825" cy="18827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5" name="矩形 4"/>
          <p:cNvSpPr/>
          <p:nvPr/>
        </p:nvSpPr>
        <p:spPr>
          <a:xfrm>
            <a:off x="2651125" y="3260725"/>
            <a:ext cx="3632200" cy="17637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6" name="矩形 5"/>
          <p:cNvSpPr/>
          <p:nvPr/>
        </p:nvSpPr>
        <p:spPr>
          <a:xfrm>
            <a:off x="757238" y="1581150"/>
            <a:ext cx="7700962" cy="51244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7" name="矩形 6"/>
          <p:cNvSpPr/>
          <p:nvPr/>
        </p:nvSpPr>
        <p:spPr>
          <a:xfrm>
            <a:off x="901700" y="1700213"/>
            <a:ext cx="1482725" cy="4554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8" name="矩形 7"/>
          <p:cNvSpPr/>
          <p:nvPr/>
        </p:nvSpPr>
        <p:spPr>
          <a:xfrm>
            <a:off x="2532063" y="3151188"/>
            <a:ext cx="5797550" cy="31035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9" name="矩形 8"/>
          <p:cNvSpPr/>
          <p:nvPr/>
        </p:nvSpPr>
        <p:spPr>
          <a:xfrm>
            <a:off x="2749550" y="4397375"/>
            <a:ext cx="1603375" cy="5318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高层规范语言</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0" name="矩形 9"/>
          <p:cNvSpPr/>
          <p:nvPr/>
        </p:nvSpPr>
        <p:spPr>
          <a:xfrm>
            <a:off x="4678363" y="4397375"/>
            <a:ext cx="1504950" cy="53181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华文楷体" panose="02010600040101010101" pitchFamily="2" charset="-122"/>
                <a:ea typeface="华文楷体" panose="02010600040101010101" pitchFamily="2" charset="-122"/>
              </a:rPr>
              <a:t>C</a:t>
            </a:r>
            <a:r>
              <a:rPr lang="zh-CN" altLang="en-US" dirty="0" smtClean="0">
                <a:solidFill>
                  <a:schemeClr val="tx1"/>
                </a:solidFill>
                <a:latin typeface="华文楷体" panose="02010600040101010101" pitchFamily="2" charset="-122"/>
                <a:ea typeface="华文楷体" panose="02010600040101010101" pitchFamily="2" charset="-122"/>
              </a:rPr>
              <a:t>语言子集</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1" name="矩形 10"/>
          <p:cNvSpPr/>
          <p:nvPr/>
        </p:nvSpPr>
        <p:spPr>
          <a:xfrm>
            <a:off x="6608763" y="4397375"/>
            <a:ext cx="1504950" cy="53181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汇编原语</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2" name="矩形 11"/>
          <p:cNvSpPr/>
          <p:nvPr/>
        </p:nvSpPr>
        <p:spPr>
          <a:xfrm>
            <a:off x="4678363" y="5259388"/>
            <a:ext cx="3435350" cy="5302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底层小步操作语义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3" name="矩形 12"/>
          <p:cNvSpPr/>
          <p:nvPr/>
        </p:nvSpPr>
        <p:spPr>
          <a:xfrm>
            <a:off x="2749550" y="3594100"/>
            <a:ext cx="3436938" cy="5302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62478" name="文本框 14"/>
          <p:cNvSpPr txBox="1">
            <a:spLocks noChangeArrowheads="1"/>
          </p:cNvSpPr>
          <p:nvPr/>
        </p:nvSpPr>
        <p:spPr bwMode="auto">
          <a:xfrm>
            <a:off x="3876907" y="323635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高层语言</a:t>
            </a:r>
            <a:endParaRPr lang="zh-CN" altLang="en-US" sz="1800" b="1" dirty="0">
              <a:latin typeface="华文楷体" panose="02010600040101010101" pitchFamily="2" charset="-122"/>
              <a:ea typeface="华文楷体" panose="02010600040101010101" pitchFamily="2" charset="-122"/>
            </a:endParaRPr>
          </a:p>
        </p:txBody>
      </p:sp>
      <p:sp>
        <p:nvSpPr>
          <p:cNvPr id="62479" name="文本框 15"/>
          <p:cNvSpPr txBox="1">
            <a:spLocks noChangeArrowheads="1"/>
          </p:cNvSpPr>
          <p:nvPr/>
        </p:nvSpPr>
        <p:spPr bwMode="auto">
          <a:xfrm>
            <a:off x="5783263" y="5787611"/>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底层语言</a:t>
            </a:r>
            <a:endParaRPr lang="zh-CN" altLang="en-US" sz="1800" b="1" dirty="0">
              <a:latin typeface="华文楷体" panose="02010600040101010101" pitchFamily="2" charset="-122"/>
              <a:ea typeface="华文楷体" panose="02010600040101010101" pitchFamily="2" charset="-122"/>
            </a:endParaRPr>
          </a:p>
        </p:txBody>
      </p:sp>
      <p:sp>
        <p:nvSpPr>
          <p:cNvPr id="17" name="矩形 16"/>
          <p:cNvSpPr/>
          <p:nvPr/>
        </p:nvSpPr>
        <p:spPr>
          <a:xfrm>
            <a:off x="2532063" y="1700213"/>
            <a:ext cx="5797550" cy="9937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19" name="矩形 18"/>
          <p:cNvSpPr/>
          <p:nvPr/>
        </p:nvSpPr>
        <p:spPr>
          <a:xfrm>
            <a:off x="2668588" y="1773238"/>
            <a:ext cx="3046412" cy="530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并发精化程序逻辑</a:t>
            </a:r>
            <a:r>
              <a:rPr lang="en-US" altLang="zh-CN" dirty="0" smtClean="0">
                <a:solidFill>
                  <a:schemeClr val="tx1"/>
                </a:solidFill>
                <a:latin typeface="华文楷体" panose="02010600040101010101" pitchFamily="2" charset="-122"/>
                <a:ea typeface="华文楷体" panose="02010600040101010101" pitchFamily="2" charset="-122"/>
              </a:rPr>
              <a:t>CSL-R</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0" name="矩形 19"/>
          <p:cNvSpPr/>
          <p:nvPr/>
        </p:nvSpPr>
        <p:spPr>
          <a:xfrm>
            <a:off x="6283325" y="1768475"/>
            <a:ext cx="1885950" cy="530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上下文精化关系</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1" name="右箭头 20"/>
          <p:cNvSpPr/>
          <p:nvPr/>
        </p:nvSpPr>
        <p:spPr>
          <a:xfrm>
            <a:off x="5783263" y="1935163"/>
            <a:ext cx="422275" cy="269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62485" name="文本框 21"/>
          <p:cNvSpPr txBox="1">
            <a:spLocks noChangeArrowheads="1"/>
          </p:cNvSpPr>
          <p:nvPr/>
        </p:nvSpPr>
        <p:spPr bwMode="auto">
          <a:xfrm>
            <a:off x="3733800" y="2314575"/>
            <a:ext cx="2515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B. </a:t>
            </a:r>
            <a:r>
              <a:rPr lang="zh-CN" altLang="en-US" sz="2000" b="1" dirty="0" smtClean="0">
                <a:latin typeface="华文楷体" panose="02010600040101010101" pitchFamily="2" charset="-122"/>
                <a:ea typeface="华文楷体" panose="02010600040101010101" pitchFamily="2" charset="-122"/>
              </a:rPr>
              <a:t>并发精化程序逻辑</a:t>
            </a:r>
            <a:endParaRPr lang="zh-CN" altLang="en-US" sz="2000" b="1" dirty="0">
              <a:latin typeface="华文楷体" panose="02010600040101010101" pitchFamily="2" charset="-122"/>
              <a:ea typeface="华文楷体" panose="02010600040101010101" pitchFamily="2" charset="-122"/>
            </a:endParaRPr>
          </a:p>
        </p:txBody>
      </p:sp>
      <p:grpSp>
        <p:nvGrpSpPr>
          <p:cNvPr id="62486" name="组合 22"/>
          <p:cNvGrpSpPr>
            <a:grpSpLocks/>
          </p:cNvGrpSpPr>
          <p:nvPr/>
        </p:nvGrpSpPr>
        <p:grpSpPr bwMode="auto">
          <a:xfrm>
            <a:off x="3592513" y="2733675"/>
            <a:ext cx="163512" cy="387350"/>
            <a:chOff x="3603169" y="2448677"/>
            <a:chExt cx="163286" cy="386644"/>
          </a:xfrm>
        </p:grpSpPr>
        <p:sp>
          <p:nvSpPr>
            <p:cNvPr id="24" name="椭圆 23"/>
            <p:cNvSpPr/>
            <p:nvPr/>
          </p:nvSpPr>
          <p:spPr>
            <a:xfrm>
              <a:off x="3603169" y="2448677"/>
              <a:ext cx="163286" cy="1521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5" name="直接连接符 24"/>
            <p:cNvCxnSpPr>
              <a:stCxn id="24" idx="4"/>
            </p:cNvCxnSpPr>
            <p:nvPr/>
          </p:nvCxnSpPr>
          <p:spPr>
            <a:xfrm>
              <a:off x="3685605" y="2600799"/>
              <a:ext cx="0" cy="234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7086600" y="2733675"/>
            <a:ext cx="163513"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7" name="直接连接符 26"/>
          <p:cNvCxnSpPr>
            <a:stCxn id="26" idx="4"/>
          </p:cNvCxnSpPr>
          <p:nvPr/>
        </p:nvCxnSpPr>
        <p:spPr>
          <a:xfrm>
            <a:off x="7167563" y="2886075"/>
            <a:ext cx="0" cy="2349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816" name="文本框 27"/>
          <p:cNvSpPr txBox="1">
            <a:spLocks noChangeArrowheads="1"/>
          </p:cNvSpPr>
          <p:nvPr/>
        </p:nvSpPr>
        <p:spPr bwMode="auto">
          <a:xfrm>
            <a:off x="3556337" y="624314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latin typeface="华文楷体" panose="02010600040101010101" pitchFamily="2" charset="-122"/>
                <a:ea typeface="华文楷体" panose="02010600040101010101" pitchFamily="2" charset="-122"/>
              </a:rPr>
              <a:t>精化验证框架</a:t>
            </a:r>
            <a:endParaRPr lang="zh-CN" altLang="en-US" sz="2400" b="1" dirty="0">
              <a:latin typeface="华文楷体" panose="02010600040101010101" pitchFamily="2" charset="-122"/>
              <a:ea typeface="华文楷体" panose="02010600040101010101" pitchFamily="2" charset="-122"/>
            </a:endParaRPr>
          </a:p>
        </p:txBody>
      </p:sp>
      <p:sp>
        <p:nvSpPr>
          <p:cNvPr id="62490" name="文本框 28"/>
          <p:cNvSpPr txBox="1">
            <a:spLocks noChangeArrowheads="1"/>
          </p:cNvSpPr>
          <p:nvPr/>
        </p:nvSpPr>
        <p:spPr bwMode="auto">
          <a:xfrm>
            <a:off x="2647950" y="5300663"/>
            <a:ext cx="150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A. </a:t>
            </a:r>
            <a:r>
              <a:rPr lang="zh-CN" altLang="en-US" sz="2000" b="1" dirty="0" smtClean="0">
                <a:latin typeface="华文楷体" panose="02010600040101010101" pitchFamily="2" charset="-122"/>
                <a:ea typeface="华文楷体" panose="02010600040101010101" pitchFamily="2" charset="-122"/>
              </a:rPr>
              <a:t>内核建模</a:t>
            </a:r>
            <a:endParaRPr lang="zh-CN" altLang="en-US" sz="2000" b="1" dirty="0">
              <a:latin typeface="华文楷体" panose="02010600040101010101" pitchFamily="2" charset="-122"/>
              <a:ea typeface="华文楷体" panose="02010600040101010101" pitchFamily="2" charset="-122"/>
            </a:endParaRPr>
          </a:p>
        </p:txBody>
      </p:sp>
      <p:sp>
        <p:nvSpPr>
          <p:cNvPr id="62491" name="文本框 29"/>
          <p:cNvSpPr txBox="1">
            <a:spLocks noChangeArrowheads="1"/>
          </p:cNvSpPr>
          <p:nvPr/>
        </p:nvSpPr>
        <p:spPr bwMode="auto">
          <a:xfrm>
            <a:off x="979825" y="5491232"/>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C. </a:t>
            </a:r>
            <a:r>
              <a:rPr lang="zh-CN" altLang="en-US" sz="2000" b="1" dirty="0" smtClean="0">
                <a:latin typeface="华文楷体" panose="02010600040101010101" pitchFamily="2" charset="-122"/>
                <a:ea typeface="华文楷体" panose="02010600040101010101" pitchFamily="2" charset="-122"/>
              </a:rPr>
              <a:t>自动</a:t>
            </a:r>
            <a:endParaRPr lang="en-US" altLang="zh-CN" sz="2000" b="1" dirty="0" smtClean="0">
              <a:latin typeface="华文楷体" panose="02010600040101010101" pitchFamily="2" charset="-122"/>
              <a:ea typeface="华文楷体" panose="02010600040101010101" pitchFamily="2" charset="-122"/>
            </a:endParaRPr>
          </a:p>
          <a:p>
            <a:pPr>
              <a:spcBef>
                <a:spcPct val="0"/>
              </a:spcBef>
              <a:buFontTx/>
              <a:buNone/>
            </a:pPr>
            <a:r>
              <a:rPr lang="zh-CN" altLang="en-US" sz="2000" b="1" dirty="0" smtClean="0">
                <a:latin typeface="华文楷体" panose="02010600040101010101" pitchFamily="2" charset="-122"/>
                <a:ea typeface="华文楷体" panose="02010600040101010101" pitchFamily="2" charset="-122"/>
              </a:rPr>
              <a:t>证明策略</a:t>
            </a:r>
            <a:endParaRPr lang="zh-CN" altLang="en-US" sz="2000" b="1" dirty="0">
              <a:latin typeface="华文楷体" panose="02010600040101010101" pitchFamily="2" charset="-122"/>
              <a:ea typeface="华文楷体" panose="02010600040101010101" pitchFamily="2" charset="-122"/>
            </a:endParaRPr>
          </a:p>
        </p:txBody>
      </p:sp>
      <p:grpSp>
        <p:nvGrpSpPr>
          <p:cNvPr id="2" name="组合 1"/>
          <p:cNvGrpSpPr/>
          <p:nvPr/>
        </p:nvGrpSpPr>
        <p:grpSpPr>
          <a:xfrm>
            <a:off x="985838" y="1787525"/>
            <a:ext cx="1268412" cy="3832225"/>
            <a:chOff x="985838" y="1787525"/>
            <a:chExt cx="1268412" cy="3832225"/>
          </a:xfrm>
        </p:grpSpPr>
        <p:sp>
          <p:nvSpPr>
            <p:cNvPr id="31" name="矩形 30"/>
            <p:cNvSpPr/>
            <p:nvPr/>
          </p:nvSpPr>
          <p:spPr>
            <a:xfrm>
              <a:off x="985838" y="1787525"/>
              <a:ext cx="1268412" cy="116681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断言自动推导</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2" name="矩形 31"/>
            <p:cNvSpPr/>
            <p:nvPr/>
          </p:nvSpPr>
          <p:spPr>
            <a:xfrm>
              <a:off x="985838" y="3089275"/>
              <a:ext cx="1266825" cy="97948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验证条件自动生成</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3" name="矩形 32"/>
            <p:cNvSpPr/>
            <p:nvPr/>
          </p:nvSpPr>
          <p:spPr>
            <a:xfrm>
              <a:off x="985838" y="4213225"/>
              <a:ext cx="1262062" cy="863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领域专用求解器</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62495" name="文本框 33"/>
            <p:cNvSpPr txBox="1">
              <a:spLocks noChangeArrowheads="1"/>
            </p:cNvSpPr>
            <p:nvPr/>
          </p:nvSpPr>
          <p:spPr bwMode="auto">
            <a:xfrm>
              <a:off x="1393825" y="509587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800">
                  <a:latin typeface="华文楷体" panose="02010600040101010101" pitchFamily="2" charset="-122"/>
                  <a:ea typeface="华文楷体" panose="02010600040101010101" pitchFamily="2" charset="-122"/>
                </a:rPr>
                <a:t>…</a:t>
              </a:r>
              <a:endParaRPr lang="zh-CN" altLang="en-US" sz="2800">
                <a:latin typeface="华文楷体" panose="02010600040101010101" pitchFamily="2" charset="-122"/>
                <a:ea typeface="华文楷体" panose="02010600040101010101" pitchFamily="2" charset="-122"/>
              </a:endParaRPr>
            </a:p>
          </p:txBody>
        </p:sp>
      </p:grpSp>
      <p:sp>
        <p:nvSpPr>
          <p:cNvPr id="34" name="椭圆 33"/>
          <p:cNvSpPr/>
          <p:nvPr/>
        </p:nvSpPr>
        <p:spPr>
          <a:xfrm>
            <a:off x="501987" y="1417638"/>
            <a:ext cx="2136438" cy="495934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CN" altLang="en-US" smtClean="0">
              <a:solidFill>
                <a:srgbClr val="FF0000"/>
              </a:solidFill>
              <a:ea typeface="宋体" panose="02010600030101010101" pitchFamily="2" charset="-122"/>
            </a:endParaRPr>
          </a:p>
        </p:txBody>
      </p:sp>
    </p:spTree>
    <p:custDataLst>
      <p:tags r:id="rId1"/>
    </p:custDataLst>
    <p:extLst>
      <p:ext uri="{BB962C8B-B14F-4D97-AF65-F5344CB8AC3E}">
        <p14:creationId xmlns:p14="http://schemas.microsoft.com/office/powerpoint/2010/main" val="2029812112"/>
      </p:ext>
    </p:extLst>
  </p:cSld>
  <p:clrMapOvr>
    <a:masterClrMapping/>
  </p:clrMapOvr>
  <p:transition spd="slow" advTm="160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验证步骤</a:t>
            </a:r>
            <a:endParaRPr lang="zh-CN" altLang="en-US" b="1" dirty="0"/>
          </a:p>
        </p:txBody>
      </p:sp>
      <p:sp>
        <p:nvSpPr>
          <p:cNvPr id="3" name="内容占位符 2"/>
          <p:cNvSpPr>
            <a:spLocks noGrp="1"/>
          </p:cNvSpPr>
          <p:nvPr>
            <p:ph idx="1"/>
          </p:nvPr>
        </p:nvSpPr>
        <p:spPr/>
        <p:txBody>
          <a:bodyPr/>
          <a:lstStyle/>
          <a:p>
            <a:r>
              <a:rPr lang="zh-CN" altLang="en-US" b="1" dirty="0" smtClean="0"/>
              <a:t>给出</a:t>
            </a:r>
            <a:r>
              <a:rPr lang="zh-CN" altLang="en-US" b="1" dirty="0"/>
              <a:t>系统</a:t>
            </a:r>
            <a:r>
              <a:rPr lang="en-US" altLang="zh-CN" b="1" dirty="0" smtClean="0"/>
              <a:t>API</a:t>
            </a:r>
            <a:r>
              <a:rPr lang="zh-CN" altLang="en-US" b="1" dirty="0" smtClean="0"/>
              <a:t>的抽象规范定义</a:t>
            </a:r>
            <a:endParaRPr lang="zh-CN" altLang="en-US" b="1" dirty="0"/>
          </a:p>
        </p:txBody>
      </p:sp>
      <p:pic>
        <p:nvPicPr>
          <p:cNvPr id="16" name="图片 15"/>
          <p:cNvPicPr>
            <a:picLocks noChangeAspect="1"/>
          </p:cNvPicPr>
          <p:nvPr/>
        </p:nvPicPr>
        <p:blipFill>
          <a:blip r:embed="rId2"/>
          <a:stretch>
            <a:fillRect/>
          </a:stretch>
        </p:blipFill>
        <p:spPr>
          <a:xfrm>
            <a:off x="5645889" y="4512355"/>
            <a:ext cx="3249292" cy="2215660"/>
          </a:xfrm>
          <a:prstGeom prst="rect">
            <a:avLst/>
          </a:prstGeom>
        </p:spPr>
      </p:pic>
    </p:spTree>
    <p:extLst>
      <p:ext uri="{BB962C8B-B14F-4D97-AF65-F5344CB8AC3E}">
        <p14:creationId xmlns:p14="http://schemas.microsoft.com/office/powerpoint/2010/main" val="1084810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p:nvPr>
        </p:nvSpPr>
        <p:spPr/>
        <p:txBody>
          <a:bodyPr/>
          <a:lstStyle/>
          <a:p>
            <a:pPr eaLnBrk="1" hangingPunct="1">
              <a:lnSpc>
                <a:spcPct val="90000"/>
              </a:lnSpc>
            </a:pPr>
            <a:r>
              <a:rPr lang="zh-CN" altLang="en-US" b="1" dirty="0">
                <a:solidFill>
                  <a:schemeClr val="tx1"/>
                </a:solidFill>
                <a:latin typeface="宋体" panose="02010600030101010101" pitchFamily="2" charset="-122"/>
                <a:ea typeface="宋体" panose="02010600030101010101" pitchFamily="2" charset="-122"/>
              </a:rPr>
              <a:t>一个</a:t>
            </a:r>
            <a:r>
              <a:rPr lang="zh-CN" altLang="en-US" b="1" dirty="0">
                <a:solidFill>
                  <a:schemeClr val="tx1"/>
                </a:solidFill>
                <a:latin typeface="宋体" panose="02010600030101010101" pitchFamily="2" charset="-122"/>
                <a:ea typeface="宋体" panose="02010600030101010101" pitchFamily="2" charset="-122"/>
              </a:rPr>
              <a:t>系统</a:t>
            </a:r>
            <a:r>
              <a:rPr lang="en-US" altLang="zh-CN" b="1" dirty="0">
                <a:solidFill>
                  <a:schemeClr val="tx1"/>
                </a:solidFill>
                <a:latin typeface="Calibri Light" panose="020F0302020204030204" pitchFamily="34" charset="0"/>
                <a:ea typeface="宋体" panose="02010600030101010101" pitchFamily="2" charset="-122"/>
                <a:cs typeface="Calibri Light" panose="020F0302020204030204" pitchFamily="34" charset="0"/>
              </a:rPr>
              <a:t>API</a:t>
            </a:r>
            <a:r>
              <a:rPr lang="zh-CN" altLang="en-US" b="1" dirty="0">
                <a:solidFill>
                  <a:schemeClr val="tx1"/>
                </a:solidFill>
                <a:latin typeface="宋体" panose="02010600030101010101" pitchFamily="2" charset="-122"/>
                <a:ea typeface="宋体" panose="02010600030101010101" pitchFamily="2" charset="-122"/>
              </a:rPr>
              <a:t>的</a:t>
            </a:r>
            <a:r>
              <a:rPr lang="zh-CN" altLang="en-US" b="1" dirty="0">
                <a:solidFill>
                  <a:schemeClr val="tx1"/>
                </a:solidFill>
                <a:latin typeface="宋体" panose="02010600030101010101" pitchFamily="2" charset="-122"/>
                <a:ea typeface="宋体" panose="02010600030101010101" pitchFamily="2" charset="-122"/>
              </a:rPr>
              <a:t>例子</a:t>
            </a:r>
            <a:endParaRPr lang="zh-CN" altLang="en-US" b="1" dirty="0">
              <a:solidFill>
                <a:schemeClr val="tx1"/>
              </a:solidFill>
              <a:latin typeface="宋体" panose="02010600030101010101" pitchFamily="2" charset="-122"/>
              <a:ea typeface="宋体" panose="02010600030101010101" pitchFamily="2" charset="-122"/>
            </a:endParaRPr>
          </a:p>
        </p:txBody>
      </p:sp>
      <p:sp>
        <p:nvSpPr>
          <p:cNvPr id="13315" name="文本框 4"/>
          <p:cNvSpPr txBox="1">
            <a:spLocks noChangeArrowheads="1"/>
          </p:cNvSpPr>
          <p:nvPr/>
        </p:nvSpPr>
        <p:spPr bwMode="auto">
          <a:xfrm>
            <a:off x="5464175" y="3783013"/>
            <a:ext cx="3146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800" dirty="0" smtClean="0">
                <a:solidFill>
                  <a:srgbClr val="333399"/>
                </a:solidFill>
                <a:ea typeface="宋体" panose="02010600030101010101" pitchFamily="2" charset="-122"/>
              </a:rPr>
              <a:t>ticks&gt;0;</a:t>
            </a:r>
          </a:p>
          <a:p>
            <a:pPr eaLnBrk="0" fontAlgn="base" hangingPunct="0">
              <a:spcBef>
                <a:spcPct val="0"/>
              </a:spcBef>
              <a:spcAft>
                <a:spcPct val="0"/>
              </a:spcAft>
              <a:buFontTx/>
              <a:buNone/>
            </a:pPr>
            <a:r>
              <a:rPr lang="en-US" altLang="zh-CN" sz="2800" i="1" dirty="0" smtClean="0">
                <a:solidFill>
                  <a:srgbClr val="333399"/>
                </a:solidFill>
                <a:ea typeface="宋体" panose="02010600030101010101" pitchFamily="2" charset="-122"/>
              </a:rPr>
              <a:t>   </a:t>
            </a:r>
            <a:r>
              <a:rPr lang="el-GR" altLang="zh-CN" sz="2800" i="1" dirty="0" smtClean="0">
                <a:solidFill>
                  <a:srgbClr val="333399"/>
                </a:solidFill>
                <a:ea typeface="宋体" panose="02010600030101010101" pitchFamily="2" charset="-122"/>
              </a:rPr>
              <a:t>γ</a:t>
            </a:r>
            <a:r>
              <a:rPr lang="en-US" altLang="zh-CN" sz="2800" baseline="-25000" dirty="0">
                <a:solidFill>
                  <a:srgbClr val="333399"/>
                </a:solidFill>
                <a:ea typeface="宋体" panose="02010600030101010101" pitchFamily="2" charset="-122"/>
              </a:rPr>
              <a:t>dly</a:t>
            </a:r>
            <a:r>
              <a:rPr lang="en-US" altLang="zh-CN" sz="2800" dirty="0">
                <a:solidFill>
                  <a:srgbClr val="333399"/>
                </a:solidFill>
                <a:ea typeface="宋体" panose="02010600030101010101" pitchFamily="2" charset="-122"/>
              </a:rPr>
              <a:t>(ticks</a:t>
            </a:r>
            <a:r>
              <a:rPr lang="en-US" altLang="zh-CN" sz="2800" dirty="0" smtClean="0">
                <a:solidFill>
                  <a:srgbClr val="333399"/>
                </a:solidFill>
                <a:ea typeface="宋体" panose="02010600030101010101" pitchFamily="2" charset="-122"/>
              </a:rPr>
              <a:t>);</a:t>
            </a:r>
          </a:p>
          <a:p>
            <a:pPr eaLnBrk="0" fontAlgn="base" hangingPunct="0">
              <a:spcBef>
                <a:spcPct val="0"/>
              </a:spcBef>
              <a:spcAft>
                <a:spcPct val="0"/>
              </a:spcAft>
              <a:buFontTx/>
              <a:buNone/>
            </a:pPr>
            <a:r>
              <a:rPr lang="en-US" altLang="zh-CN" sz="2800" dirty="0" smtClean="0">
                <a:solidFill>
                  <a:srgbClr val="333399"/>
                </a:solidFill>
                <a:ea typeface="宋体" panose="02010600030101010101" pitchFamily="2" charset="-122"/>
              </a:rPr>
              <a:t>   </a:t>
            </a:r>
            <a:r>
              <a:rPr lang="en-US" altLang="zh-CN" sz="2800" dirty="0" err="1" smtClean="0">
                <a:solidFill>
                  <a:srgbClr val="333399"/>
                </a:solidFill>
                <a:ea typeface="宋体" panose="02010600030101010101" pitchFamily="2" charset="-122"/>
              </a:rPr>
              <a:t>sched</a:t>
            </a:r>
            <a:endParaRPr lang="en-US" altLang="zh-CN" sz="2800" dirty="0">
              <a:solidFill>
                <a:srgbClr val="333399"/>
              </a:solidFill>
              <a:ea typeface="宋体" panose="02010600030101010101" pitchFamily="2" charset="-122"/>
            </a:endParaRPr>
          </a:p>
        </p:txBody>
      </p:sp>
      <p:sp>
        <p:nvSpPr>
          <p:cNvPr id="13316" name="文本框 5"/>
          <p:cNvSpPr txBox="1">
            <a:spLocks noChangeArrowheads="1"/>
          </p:cNvSpPr>
          <p:nvPr/>
        </p:nvSpPr>
        <p:spPr bwMode="auto">
          <a:xfrm>
            <a:off x="5907881" y="3271044"/>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3600" dirty="0">
                <a:solidFill>
                  <a:srgbClr val="333399"/>
                </a:solidFill>
                <a:ea typeface="宋体" panose="02010600030101010101" pitchFamily="2" charset="-122"/>
              </a:rPr>
              <a:t>+</a:t>
            </a:r>
            <a:endParaRPr lang="zh-CN" altLang="en-US" sz="3600" dirty="0">
              <a:solidFill>
                <a:srgbClr val="333399"/>
              </a:solidFill>
              <a:ea typeface="宋体" panose="02010600030101010101" pitchFamily="2" charset="-122"/>
            </a:endParaRPr>
          </a:p>
        </p:txBody>
      </p:sp>
      <p:sp>
        <p:nvSpPr>
          <p:cNvPr id="13317" name="文本框 6"/>
          <p:cNvSpPr txBox="1">
            <a:spLocks noChangeArrowheads="1"/>
          </p:cNvSpPr>
          <p:nvPr/>
        </p:nvSpPr>
        <p:spPr bwMode="auto">
          <a:xfrm>
            <a:off x="5464175" y="2760911"/>
            <a:ext cx="1721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800" dirty="0" smtClean="0">
                <a:solidFill>
                  <a:srgbClr val="333399"/>
                </a:solidFill>
                <a:ea typeface="宋体" panose="02010600030101010101" pitchFamily="2" charset="-122"/>
              </a:rPr>
              <a:t>ticks &lt;= 0</a:t>
            </a:r>
            <a:endParaRPr lang="en-US" altLang="zh-CN" sz="2800" dirty="0">
              <a:solidFill>
                <a:srgbClr val="333399"/>
              </a:solidFill>
              <a:ea typeface="宋体" panose="02010600030101010101" pitchFamily="2" charset="-122"/>
            </a:endParaRPr>
          </a:p>
        </p:txBody>
      </p:sp>
      <p:sp>
        <p:nvSpPr>
          <p:cNvPr id="90118" name="文本框 9"/>
          <p:cNvSpPr txBox="1">
            <a:spLocks noChangeArrowheads="1"/>
          </p:cNvSpPr>
          <p:nvPr/>
        </p:nvSpPr>
        <p:spPr bwMode="auto">
          <a:xfrm>
            <a:off x="152400" y="1535113"/>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zh-CN" altLang="en-US" sz="2400" b="1" dirty="0" smtClean="0">
                <a:solidFill>
                  <a:srgbClr val="000000"/>
                </a:solidFill>
                <a:ea typeface="宋体" panose="02010600030101010101" pitchFamily="2" charset="-122"/>
              </a:rPr>
              <a:t>底层实现代码         </a:t>
            </a:r>
            <a:r>
              <a:rPr lang="en-US" altLang="zh-CN" sz="2400" b="1" dirty="0" smtClean="0">
                <a:solidFill>
                  <a:srgbClr val="000000"/>
                </a:solidFill>
                <a:ea typeface="宋体" panose="02010600030101010101" pitchFamily="2" charset="-122"/>
              </a:rPr>
              <a:t>VS.            </a:t>
            </a:r>
            <a:r>
              <a:rPr lang="zh-CN" altLang="en-US" sz="2400" b="1" dirty="0" smtClean="0">
                <a:solidFill>
                  <a:srgbClr val="333399"/>
                </a:solidFill>
                <a:ea typeface="宋体" panose="02010600030101010101" pitchFamily="2" charset="-122"/>
              </a:rPr>
              <a:t>高层规范</a:t>
            </a:r>
            <a:endParaRPr lang="zh-CN" altLang="en-US" sz="2400" dirty="0">
              <a:solidFill>
                <a:srgbClr val="333399"/>
              </a:solidFill>
              <a:ea typeface="宋体" panose="02010600030101010101" pitchFamily="2" charset="-122"/>
            </a:endParaRPr>
          </a:p>
        </p:txBody>
      </p:sp>
      <p:sp>
        <p:nvSpPr>
          <p:cNvPr id="90119" name="文本框 3"/>
          <p:cNvSpPr txBox="1">
            <a:spLocks noChangeArrowheads="1"/>
          </p:cNvSpPr>
          <p:nvPr/>
        </p:nvSpPr>
        <p:spPr bwMode="auto">
          <a:xfrm>
            <a:off x="838200" y="2209800"/>
            <a:ext cx="4038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void  </a:t>
            </a:r>
            <a:r>
              <a:rPr lang="en-US" altLang="zh-CN" sz="2000" dirty="0" err="1">
                <a:solidFill>
                  <a:srgbClr val="000000"/>
                </a:solidFill>
                <a:ea typeface="宋体" panose="02010600030101010101" pitchFamily="2" charset="-122"/>
              </a:rPr>
              <a:t>OSTimeDly</a:t>
            </a:r>
            <a:r>
              <a:rPr lang="en-US" altLang="zh-CN" sz="2000" dirty="0">
                <a:solidFill>
                  <a:srgbClr val="000000"/>
                </a:solidFill>
                <a:ea typeface="宋体" panose="02010600030101010101" pitchFamily="2" charset="-122"/>
              </a:rPr>
              <a:t> (INT16U ticks)</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a:t>
            </a:r>
            <a:endParaRPr lang="zh-CN" altLang="en-US" sz="2000" dirty="0">
              <a:solidFill>
                <a:srgbClr val="000000"/>
              </a:solidFill>
              <a:ea typeface="宋体" panose="02010600030101010101" pitchFamily="2" charset="-122"/>
            </a:endParaRP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if (ticks &gt; 0) {</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OS_ENTER_CRITICAL();</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a:t>
            </a: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OS_EXIT_CRITICAL();</a:t>
            </a:r>
          </a:p>
          <a:p>
            <a:pPr eaLnBrk="0" fontAlgn="base" hangingPunct="0">
              <a:spcBef>
                <a:spcPct val="0"/>
              </a:spcBef>
              <a:spcAft>
                <a:spcPct val="0"/>
              </a:spcAft>
              <a:buFontTx/>
              <a:buNone/>
            </a:pPr>
            <a:endParaRPr lang="en-US" altLang="zh-CN" sz="2000" dirty="0">
              <a:solidFill>
                <a:srgbClr val="000000"/>
              </a:solidFill>
              <a:ea typeface="宋体" panose="02010600030101010101" pitchFamily="2" charset="-122"/>
            </a:endParaRP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       </a:t>
            </a:r>
            <a:r>
              <a:rPr lang="en-US" altLang="zh-CN" sz="2000" dirty="0" err="1">
                <a:solidFill>
                  <a:srgbClr val="000000"/>
                </a:solidFill>
                <a:ea typeface="宋体" panose="02010600030101010101" pitchFamily="2" charset="-122"/>
              </a:rPr>
              <a:t>OS_Sched</a:t>
            </a:r>
            <a:r>
              <a:rPr lang="en-US" altLang="zh-CN" sz="2000" dirty="0">
                <a:solidFill>
                  <a:srgbClr val="000000"/>
                </a:solidFill>
                <a:ea typeface="宋体" panose="02010600030101010101" pitchFamily="2" charset="-122"/>
              </a:rPr>
              <a:t>();                                      </a:t>
            </a:r>
            <a:r>
              <a:rPr lang="en-US" altLang="zh-CN" sz="2000" dirty="0" smtClean="0">
                <a:solidFill>
                  <a:srgbClr val="000000"/>
                </a:solidFill>
                <a:ea typeface="宋体" panose="02010600030101010101" pitchFamily="2" charset="-122"/>
              </a:rPr>
              <a:t>                   </a:t>
            </a:r>
            <a:endParaRPr lang="en-US" altLang="zh-CN" sz="2000" dirty="0">
              <a:solidFill>
                <a:srgbClr val="000000"/>
              </a:solidFill>
              <a:ea typeface="宋体" panose="02010600030101010101" pitchFamily="2" charset="-122"/>
            </a:endParaRPr>
          </a:p>
          <a:p>
            <a:pPr eaLnBrk="0" fontAlgn="base" hangingPunct="0">
              <a:spcBef>
                <a:spcPct val="0"/>
              </a:spcBef>
              <a:spcAft>
                <a:spcPct val="0"/>
              </a:spcAft>
              <a:buFontTx/>
              <a:buNone/>
            </a:pPr>
            <a:r>
              <a:rPr lang="zh-CN" altLang="en-US" sz="2000" dirty="0">
                <a:solidFill>
                  <a:srgbClr val="000000"/>
                </a:solidFill>
                <a:ea typeface="宋体" panose="02010600030101010101" pitchFamily="2" charset="-122"/>
              </a:rPr>
              <a:t>    </a:t>
            </a:r>
            <a:r>
              <a:rPr lang="en-US" altLang="zh-CN" sz="2000" dirty="0" smtClean="0">
                <a:solidFill>
                  <a:srgbClr val="000000"/>
                </a:solidFill>
                <a:ea typeface="宋体" panose="02010600030101010101" pitchFamily="2" charset="-122"/>
              </a:rPr>
              <a:t>}</a:t>
            </a:r>
          </a:p>
          <a:p>
            <a:pPr eaLnBrk="0" fontAlgn="base" hangingPunct="0">
              <a:spcBef>
                <a:spcPct val="0"/>
              </a:spcBef>
              <a:spcAft>
                <a:spcPct val="0"/>
              </a:spcAft>
              <a:buFontTx/>
              <a:buNone/>
            </a:pPr>
            <a:r>
              <a:rPr lang="en-US" altLang="zh-CN" sz="2000" dirty="0" smtClean="0">
                <a:solidFill>
                  <a:srgbClr val="000000"/>
                </a:solidFill>
                <a:ea typeface="宋体" panose="02010600030101010101" pitchFamily="2" charset="-122"/>
              </a:rPr>
              <a:t>    return;</a:t>
            </a:r>
            <a:endParaRPr lang="en-US" altLang="zh-CN" sz="2000" dirty="0">
              <a:solidFill>
                <a:srgbClr val="000000"/>
              </a:solidFill>
              <a:ea typeface="宋体" panose="02010600030101010101" pitchFamily="2" charset="-122"/>
            </a:endParaRPr>
          </a:p>
          <a:p>
            <a:pPr eaLnBrk="0" fontAlgn="base" hangingPunct="0">
              <a:spcBef>
                <a:spcPct val="0"/>
              </a:spcBef>
              <a:spcAft>
                <a:spcPct val="0"/>
              </a:spcAft>
              <a:buFontTx/>
              <a:buNone/>
            </a:pPr>
            <a:r>
              <a:rPr lang="en-US" altLang="zh-CN" sz="2000" dirty="0">
                <a:solidFill>
                  <a:srgbClr val="000000"/>
                </a:solidFill>
                <a:ea typeface="宋体" panose="02010600030101010101" pitchFamily="2" charset="-122"/>
              </a:rPr>
              <a:t>}</a:t>
            </a:r>
          </a:p>
        </p:txBody>
      </p:sp>
      <p:sp>
        <p:nvSpPr>
          <p:cNvPr id="12" name="左大括号 11"/>
          <p:cNvSpPr/>
          <p:nvPr/>
        </p:nvSpPr>
        <p:spPr>
          <a:xfrm flipH="1">
            <a:off x="4572000" y="3325813"/>
            <a:ext cx="304800" cy="1676400"/>
          </a:xfrm>
          <a:prstGeom prst="leftBrace">
            <a:avLst>
              <a:gd name="adj1" fmla="val 8333"/>
              <a:gd name="adj2" fmla="val 4623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zh-CN" altLang="en-US" smtClean="0">
              <a:solidFill>
                <a:srgbClr val="000000"/>
              </a:solidFill>
              <a:ea typeface="宋体" panose="02010600030101010101" pitchFamily="2" charset="-122"/>
            </a:endParaRPr>
          </a:p>
        </p:txBody>
      </p:sp>
    </p:spTree>
    <p:custDataLst>
      <p:tags r:id="rId1"/>
    </p:custDataLst>
    <p:extLst>
      <p:ext uri="{BB962C8B-B14F-4D97-AF65-F5344CB8AC3E}">
        <p14:creationId xmlns:p14="http://schemas.microsoft.com/office/powerpoint/2010/main" val="2514753573"/>
      </p:ext>
    </p:extLst>
  </p:cSld>
  <p:clrMapOvr>
    <a:masterClrMapping/>
  </p:clrMapOvr>
  <mc:AlternateContent xmlns:mc="http://schemas.openxmlformats.org/markup-compatibility/2006" xmlns:p14="http://schemas.microsoft.com/office/powerpoint/2010/main">
    <mc:Choice Requires="p14">
      <p:transition spd="slow" p14:dur="2000" advTm="44042"/>
    </mc:Choice>
    <mc:Fallback xmlns="">
      <p:transition spd="slow" advTm="4404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fade">
                                      <p:cBhvr>
                                        <p:cTn id="13" dur="500"/>
                                        <p:tgtEl>
                                          <p:spTgt spid="133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验证步骤</a:t>
            </a:r>
            <a:endParaRPr lang="zh-CN" altLang="en-US" b="1" dirty="0"/>
          </a:p>
        </p:txBody>
      </p:sp>
      <p:sp>
        <p:nvSpPr>
          <p:cNvPr id="3" name="内容占位符 2"/>
          <p:cNvSpPr>
            <a:spLocks noGrp="1"/>
          </p:cNvSpPr>
          <p:nvPr>
            <p:ph idx="1"/>
          </p:nvPr>
        </p:nvSpPr>
        <p:spPr/>
        <p:txBody>
          <a:bodyPr/>
          <a:lstStyle/>
          <a:p>
            <a:r>
              <a:rPr lang="zh-CN" altLang="en-US" b="1" dirty="0" smtClean="0"/>
              <a:t>给出</a:t>
            </a:r>
            <a:r>
              <a:rPr lang="zh-CN" altLang="en-US" b="1" dirty="0"/>
              <a:t>系统</a:t>
            </a:r>
            <a:r>
              <a:rPr lang="en-US" altLang="zh-CN" b="1" dirty="0" smtClean="0"/>
              <a:t>API</a:t>
            </a:r>
            <a:r>
              <a:rPr lang="zh-CN" altLang="en-US" b="1" dirty="0" smtClean="0"/>
              <a:t>的抽象规范定义</a:t>
            </a:r>
            <a:endParaRPr lang="en-US" altLang="zh-CN" b="1" dirty="0" smtClean="0"/>
          </a:p>
          <a:p>
            <a:r>
              <a:rPr lang="en-US" altLang="zh-CN" b="1" dirty="0" smtClean="0"/>
              <a:t>API</a:t>
            </a:r>
            <a:r>
              <a:rPr lang="zh-CN" altLang="en-US" b="1" dirty="0" smtClean="0"/>
              <a:t>代码和规范在定理辅助证明工具</a:t>
            </a:r>
            <a:r>
              <a:rPr lang="en-US" altLang="zh-CN" b="1" dirty="0" smtClean="0"/>
              <a:t>Coq</a:t>
            </a:r>
            <a:r>
              <a:rPr lang="zh-CN" altLang="en-US" b="1" dirty="0" smtClean="0"/>
              <a:t>中定义</a:t>
            </a:r>
            <a:endParaRPr lang="zh-CN" altLang="en-US" b="1" dirty="0"/>
          </a:p>
        </p:txBody>
      </p:sp>
      <p:pic>
        <p:nvPicPr>
          <p:cNvPr id="6" name="图片 5"/>
          <p:cNvPicPr>
            <a:picLocks noChangeAspect="1"/>
          </p:cNvPicPr>
          <p:nvPr/>
        </p:nvPicPr>
        <p:blipFill>
          <a:blip r:embed="rId2"/>
          <a:stretch>
            <a:fillRect/>
          </a:stretch>
        </p:blipFill>
        <p:spPr>
          <a:xfrm>
            <a:off x="5645889" y="4512355"/>
            <a:ext cx="3249292" cy="2215660"/>
          </a:xfrm>
          <a:prstGeom prst="rect">
            <a:avLst/>
          </a:prstGeom>
        </p:spPr>
      </p:pic>
    </p:spTree>
    <p:extLst>
      <p:ext uri="{BB962C8B-B14F-4D97-AF65-F5344CB8AC3E}">
        <p14:creationId xmlns:p14="http://schemas.microsoft.com/office/powerpoint/2010/main" val="1044507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OSTimeGet</a:t>
            </a:r>
            <a:r>
              <a:rPr lang="zh-CN" altLang="en-US" dirty="0" smtClean="0"/>
              <a:t>函数在</a:t>
            </a:r>
            <a:r>
              <a:rPr lang="en-US" altLang="zh-CN" dirty="0" smtClean="0"/>
              <a:t>Coq</a:t>
            </a:r>
            <a:r>
              <a:rPr lang="zh-CN" altLang="en-US" dirty="0" smtClean="0"/>
              <a:t>中的编码</a:t>
            </a:r>
            <a:endParaRPr lang="zh-CN" altLang="en-US" dirty="0"/>
          </a:p>
        </p:txBody>
      </p:sp>
      <p:pic>
        <p:nvPicPr>
          <p:cNvPr id="5" name="图片 4"/>
          <p:cNvPicPr>
            <a:picLocks noChangeAspect="1"/>
          </p:cNvPicPr>
          <p:nvPr/>
        </p:nvPicPr>
        <p:blipFill>
          <a:blip r:embed="rId2"/>
          <a:stretch>
            <a:fillRect/>
          </a:stretch>
        </p:blipFill>
        <p:spPr>
          <a:xfrm>
            <a:off x="4419600" y="1752600"/>
            <a:ext cx="4619626" cy="3276600"/>
          </a:xfrm>
          <a:prstGeom prst="rect">
            <a:avLst/>
          </a:prstGeom>
        </p:spPr>
      </p:pic>
      <p:pic>
        <p:nvPicPr>
          <p:cNvPr id="6" name="图片 5"/>
          <p:cNvPicPr>
            <a:picLocks noChangeAspect="1"/>
          </p:cNvPicPr>
          <p:nvPr/>
        </p:nvPicPr>
        <p:blipFill>
          <a:blip r:embed="rId3"/>
          <a:stretch>
            <a:fillRect/>
          </a:stretch>
        </p:blipFill>
        <p:spPr>
          <a:xfrm>
            <a:off x="685800" y="2057400"/>
            <a:ext cx="3594653" cy="2667000"/>
          </a:xfrm>
          <a:prstGeom prst="rect">
            <a:avLst/>
          </a:prstGeom>
        </p:spPr>
      </p:pic>
    </p:spTree>
    <p:extLst>
      <p:ext uri="{BB962C8B-B14F-4D97-AF65-F5344CB8AC3E}">
        <p14:creationId xmlns:p14="http://schemas.microsoft.com/office/powerpoint/2010/main" val="22827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验证步骤</a:t>
            </a:r>
            <a:endParaRPr lang="zh-CN" altLang="en-US" b="1" dirty="0"/>
          </a:p>
        </p:txBody>
      </p:sp>
      <p:sp>
        <p:nvSpPr>
          <p:cNvPr id="3" name="内容占位符 2"/>
          <p:cNvSpPr>
            <a:spLocks noGrp="1"/>
          </p:cNvSpPr>
          <p:nvPr>
            <p:ph idx="1"/>
          </p:nvPr>
        </p:nvSpPr>
        <p:spPr/>
        <p:txBody>
          <a:bodyPr/>
          <a:lstStyle/>
          <a:p>
            <a:r>
              <a:rPr lang="zh-CN" altLang="en-US" b="1" dirty="0" smtClean="0"/>
              <a:t>给出</a:t>
            </a:r>
            <a:r>
              <a:rPr lang="zh-CN" altLang="en-US" b="1" dirty="0"/>
              <a:t>系统</a:t>
            </a:r>
            <a:r>
              <a:rPr lang="en-US" altLang="zh-CN" b="1" dirty="0" smtClean="0"/>
              <a:t>API</a:t>
            </a:r>
            <a:r>
              <a:rPr lang="zh-CN" altLang="en-US" b="1" dirty="0" smtClean="0"/>
              <a:t>的抽象规约定义</a:t>
            </a:r>
            <a:endParaRPr lang="en-US" altLang="zh-CN" b="1" dirty="0" smtClean="0"/>
          </a:p>
          <a:p>
            <a:r>
              <a:rPr lang="en-US" altLang="zh-CN" b="1" dirty="0" smtClean="0"/>
              <a:t>API</a:t>
            </a:r>
            <a:r>
              <a:rPr lang="zh-CN" altLang="en-US" b="1" dirty="0" smtClean="0"/>
              <a:t>代码和规范在定理辅助证明工具</a:t>
            </a:r>
            <a:r>
              <a:rPr lang="en-US" altLang="zh-CN" b="1" dirty="0" smtClean="0"/>
              <a:t>Coq</a:t>
            </a:r>
            <a:r>
              <a:rPr lang="zh-CN" altLang="en-US" b="1" dirty="0" smtClean="0"/>
              <a:t>中定义</a:t>
            </a:r>
            <a:endParaRPr lang="en-US" altLang="zh-CN" b="1" dirty="0" smtClean="0"/>
          </a:p>
          <a:p>
            <a:r>
              <a:rPr lang="zh-CN" altLang="en-US" b="1" dirty="0" smtClean="0"/>
              <a:t>使用程序逻辑规则证明代码对抽象规约的精化</a:t>
            </a:r>
            <a:endParaRPr lang="zh-CN" altLang="en-US" b="1" dirty="0"/>
          </a:p>
        </p:txBody>
      </p:sp>
      <p:pic>
        <p:nvPicPr>
          <p:cNvPr id="4" name="图片 3"/>
          <p:cNvPicPr>
            <a:picLocks noChangeAspect="1"/>
          </p:cNvPicPr>
          <p:nvPr/>
        </p:nvPicPr>
        <p:blipFill>
          <a:blip r:embed="rId2"/>
          <a:stretch>
            <a:fillRect/>
          </a:stretch>
        </p:blipFill>
        <p:spPr>
          <a:xfrm>
            <a:off x="5645889" y="4512355"/>
            <a:ext cx="3249292" cy="2215660"/>
          </a:xfrm>
          <a:prstGeom prst="rect">
            <a:avLst/>
          </a:prstGeom>
        </p:spPr>
      </p:pic>
    </p:spTree>
    <p:extLst>
      <p:ext uri="{BB962C8B-B14F-4D97-AF65-F5344CB8AC3E}">
        <p14:creationId xmlns:p14="http://schemas.microsoft.com/office/powerpoint/2010/main" val="860520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57200" y="274638"/>
            <a:ext cx="8229600" cy="1143000"/>
          </a:xfrm>
        </p:spPr>
        <p:txBody>
          <a:bodyPr/>
          <a:lstStyle/>
          <a:p>
            <a:r>
              <a:rPr lang="en-US" altLang="zh-CN" dirty="0" err="1" smtClean="0">
                <a:latin typeface="+mj-ea"/>
              </a:rPr>
              <a:t>OSTimeGet</a:t>
            </a:r>
            <a:r>
              <a:rPr lang="zh-CN" altLang="en-US" dirty="0" smtClean="0">
                <a:latin typeface="+mj-ea"/>
              </a:rPr>
              <a:t>函数的</a:t>
            </a:r>
            <a:r>
              <a:rPr lang="zh-CN" altLang="en-US" dirty="0">
                <a:latin typeface="+mj-ea"/>
              </a:rPr>
              <a:t>验证</a:t>
            </a:r>
          </a:p>
        </p:txBody>
      </p:sp>
      <p:grpSp>
        <p:nvGrpSpPr>
          <p:cNvPr id="6" name="组合 5"/>
          <p:cNvGrpSpPr>
            <a:grpSpLocks/>
          </p:cNvGrpSpPr>
          <p:nvPr/>
        </p:nvGrpSpPr>
        <p:grpSpPr bwMode="auto">
          <a:xfrm>
            <a:off x="1930011" y="1739504"/>
            <a:ext cx="5131578" cy="523220"/>
            <a:chOff x="857999" y="3857084"/>
            <a:chExt cx="5456770" cy="503721"/>
          </a:xfrm>
        </p:grpSpPr>
        <p:sp>
          <p:nvSpPr>
            <p:cNvPr id="7" name="矩形 31"/>
            <p:cNvSpPr>
              <a:spLocks noChangeArrowheads="1"/>
            </p:cNvSpPr>
            <p:nvPr/>
          </p:nvSpPr>
          <p:spPr bwMode="auto">
            <a:xfrm>
              <a:off x="857999" y="3857084"/>
              <a:ext cx="5456770" cy="503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800" i="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     </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srgbClr val="000000"/>
                  </a:solidFill>
                  <a:ea typeface="宋体" panose="02010600030101010101" pitchFamily="2" charset="-122"/>
                </a:rPr>
                <a:t>p * </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a:t>
              </a:r>
              <a:r>
                <a:rPr lang="en-US" altLang="zh-CN" sz="2800" b="1" dirty="0">
                  <a:solidFill>
                    <a:srgbClr val="C00000"/>
                  </a:solidFill>
                  <a:ea typeface="宋体" panose="02010600030101010101" pitchFamily="2" charset="-122"/>
                  <a:cs typeface="Times New Roman" panose="02020603050405020304" pitchFamily="18" charset="0"/>
                  <a:sym typeface="Symbol" panose="05050102010706020507" pitchFamily="18" charset="2"/>
                </a:rPr>
                <a:t>S</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 </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q </a:t>
              </a:r>
              <a:r>
                <a:rPr lang="en-US" altLang="zh-CN" sz="2800" dirty="0">
                  <a:solidFill>
                    <a:srgbClr val="000000"/>
                  </a:solidFill>
                  <a:ea typeface="宋体" panose="02010600030101010101" pitchFamily="2" charset="-122"/>
                </a:rPr>
                <a:t>*</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a:t>
              </a:r>
              <a:r>
                <a:rPr lang="en-US" altLang="zh-CN" sz="2800" b="1" dirty="0">
                  <a:solidFill>
                    <a:srgbClr val="C00000"/>
                  </a:solidFill>
                  <a:ea typeface="宋体" panose="02010600030101010101" pitchFamily="2" charset="-122"/>
                  <a:cs typeface="Times New Roman" panose="02020603050405020304" pitchFamily="18" charset="0"/>
                  <a:sym typeface="Symbol" panose="05050102010706020507" pitchFamily="18" charset="2"/>
                </a:rPr>
                <a:t>end</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 </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组合 32"/>
            <p:cNvGrpSpPr>
              <a:grpSpLocks/>
            </p:cNvGrpSpPr>
            <p:nvPr/>
          </p:nvGrpSpPr>
          <p:grpSpPr bwMode="auto">
            <a:xfrm>
              <a:off x="1271588" y="3995738"/>
              <a:ext cx="209550" cy="284162"/>
              <a:chOff x="1081825" y="3412901"/>
              <a:chExt cx="167426" cy="283336"/>
            </a:xfrm>
          </p:grpSpPr>
          <p:cxnSp>
            <p:nvCxnSpPr>
              <p:cNvPr id="9" name="直接连接符 8"/>
              <p:cNvCxnSpPr/>
              <p:nvPr/>
            </p:nvCxnSpPr>
            <p:spPr>
              <a:xfrm>
                <a:off x="1081944" y="3413048"/>
                <a:ext cx="0" cy="283615"/>
              </a:xfrm>
              <a:prstGeom prst="line">
                <a:avLst/>
              </a:prstGeom>
              <a:ln w="31750"/>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1081944" y="3555647"/>
                <a:ext cx="167447" cy="0"/>
              </a:xfrm>
              <a:prstGeom prst="line">
                <a:avLst/>
              </a:prstGeom>
              <a:ln w="31750"/>
            </p:spPr>
            <p:style>
              <a:lnRef idx="1">
                <a:schemeClr val="dk1"/>
              </a:lnRef>
              <a:fillRef idx="0">
                <a:schemeClr val="dk1"/>
              </a:fillRef>
              <a:effectRef idx="0">
                <a:schemeClr val="dk1"/>
              </a:effectRef>
              <a:fontRef idx="minor">
                <a:schemeClr val="tx1"/>
              </a:fontRef>
            </p:style>
          </p:cxnSp>
        </p:grpSp>
      </p:grpSp>
      <p:pic>
        <p:nvPicPr>
          <p:cNvPr id="11" name="图片 10"/>
          <p:cNvPicPr>
            <a:picLocks noChangeAspect="1"/>
          </p:cNvPicPr>
          <p:nvPr/>
        </p:nvPicPr>
        <p:blipFill>
          <a:blip r:embed="rId2"/>
          <a:stretch>
            <a:fillRect/>
          </a:stretch>
        </p:blipFill>
        <p:spPr>
          <a:xfrm>
            <a:off x="346111" y="2471856"/>
            <a:ext cx="8528920" cy="4154748"/>
          </a:xfrm>
          <a:prstGeom prst="rect">
            <a:avLst/>
          </a:prstGeom>
        </p:spPr>
      </p:pic>
    </p:spTree>
    <p:extLst>
      <p:ext uri="{BB962C8B-B14F-4D97-AF65-F5344CB8AC3E}">
        <p14:creationId xmlns:p14="http://schemas.microsoft.com/office/powerpoint/2010/main" val="38091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71600" y="2554319"/>
            <a:ext cx="6248400" cy="4231917"/>
          </a:xfrm>
          <a:prstGeom prst="rect">
            <a:avLst/>
          </a:prstGeom>
        </p:spPr>
      </p:pic>
      <p:sp>
        <p:nvSpPr>
          <p:cNvPr id="5" name="标题 1"/>
          <p:cNvSpPr>
            <a:spLocks noGrp="1"/>
          </p:cNvSpPr>
          <p:nvPr>
            <p:ph type="title"/>
          </p:nvPr>
        </p:nvSpPr>
        <p:spPr>
          <a:xfrm>
            <a:off x="457200" y="274638"/>
            <a:ext cx="8229600" cy="1143000"/>
          </a:xfrm>
        </p:spPr>
        <p:txBody>
          <a:bodyPr/>
          <a:lstStyle/>
          <a:p>
            <a:r>
              <a:rPr lang="en-US" altLang="zh-CN" dirty="0" err="1" smtClean="0">
                <a:latin typeface="+mj-ea"/>
              </a:rPr>
              <a:t>OSTimeGet</a:t>
            </a:r>
            <a:r>
              <a:rPr lang="zh-CN" altLang="en-US" dirty="0" smtClean="0">
                <a:latin typeface="+mj-ea"/>
              </a:rPr>
              <a:t>函数的</a:t>
            </a:r>
            <a:r>
              <a:rPr lang="zh-CN" altLang="en-US" dirty="0">
                <a:latin typeface="+mj-ea"/>
              </a:rPr>
              <a:t>验证</a:t>
            </a:r>
          </a:p>
        </p:txBody>
      </p:sp>
      <p:grpSp>
        <p:nvGrpSpPr>
          <p:cNvPr id="6" name="组合 5"/>
          <p:cNvGrpSpPr>
            <a:grpSpLocks/>
          </p:cNvGrpSpPr>
          <p:nvPr/>
        </p:nvGrpSpPr>
        <p:grpSpPr bwMode="auto">
          <a:xfrm>
            <a:off x="1930011" y="1739504"/>
            <a:ext cx="5131578" cy="523220"/>
            <a:chOff x="857999" y="3857084"/>
            <a:chExt cx="5456770" cy="503721"/>
          </a:xfrm>
        </p:grpSpPr>
        <p:sp>
          <p:nvSpPr>
            <p:cNvPr id="7" name="矩形 31"/>
            <p:cNvSpPr>
              <a:spLocks noChangeArrowheads="1"/>
            </p:cNvSpPr>
            <p:nvPr/>
          </p:nvSpPr>
          <p:spPr bwMode="auto">
            <a:xfrm>
              <a:off x="857999" y="3857084"/>
              <a:ext cx="5456770" cy="503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zh-CN" sz="2800" i="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     </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srgbClr val="000000"/>
                  </a:solidFill>
                  <a:ea typeface="宋体" panose="02010600030101010101" pitchFamily="2" charset="-122"/>
                </a:rPr>
                <a:t>p * </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a:t>
              </a:r>
              <a:r>
                <a:rPr lang="en-US" altLang="zh-CN" sz="2800" b="1" dirty="0">
                  <a:solidFill>
                    <a:srgbClr val="C00000"/>
                  </a:solidFill>
                  <a:ea typeface="宋体" panose="02010600030101010101" pitchFamily="2" charset="-122"/>
                  <a:cs typeface="Times New Roman" panose="02020603050405020304" pitchFamily="18" charset="0"/>
                  <a:sym typeface="Symbol" panose="05050102010706020507" pitchFamily="18" charset="2"/>
                </a:rPr>
                <a:t>S</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 </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q </a:t>
              </a:r>
              <a:r>
                <a:rPr lang="en-US" altLang="zh-CN" sz="2800" dirty="0">
                  <a:solidFill>
                    <a:srgbClr val="000000"/>
                  </a:solidFill>
                  <a:ea typeface="宋体" panose="02010600030101010101" pitchFamily="2" charset="-122"/>
                </a:rPr>
                <a:t>*</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a:t>
              </a:r>
              <a:r>
                <a:rPr lang="en-US" altLang="zh-CN" sz="2800" b="1" dirty="0">
                  <a:solidFill>
                    <a:srgbClr val="C00000"/>
                  </a:solidFill>
                  <a:ea typeface="宋体" panose="02010600030101010101" pitchFamily="2" charset="-122"/>
                  <a:cs typeface="Times New Roman" panose="02020603050405020304" pitchFamily="18" charset="0"/>
                  <a:sym typeface="Symbol" panose="05050102010706020507" pitchFamily="18" charset="2"/>
                </a:rPr>
                <a:t>end</a:t>
              </a:r>
              <a:r>
                <a:rPr lang="en-US" altLang="zh-CN" sz="2800" b="1" dirty="0" smtClean="0">
                  <a:solidFill>
                    <a:srgbClr val="C00000"/>
                  </a:solidFill>
                  <a:ea typeface="宋体" panose="02010600030101010101" pitchFamily="2" charset="-122"/>
                  <a:cs typeface="Times New Roman" panose="02020603050405020304" pitchFamily="18" charset="0"/>
                  <a:sym typeface="Symbol" panose="05050102010706020507" pitchFamily="18" charset="2"/>
                </a:rPr>
                <a:t>|] </a:t>
              </a:r>
              <a:r>
                <a:rPr lang="en-US" altLang="zh-CN" sz="28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组合 32"/>
            <p:cNvGrpSpPr>
              <a:grpSpLocks/>
            </p:cNvGrpSpPr>
            <p:nvPr/>
          </p:nvGrpSpPr>
          <p:grpSpPr bwMode="auto">
            <a:xfrm>
              <a:off x="1271588" y="3995738"/>
              <a:ext cx="209550" cy="284162"/>
              <a:chOff x="1081825" y="3412901"/>
              <a:chExt cx="167426" cy="283336"/>
            </a:xfrm>
          </p:grpSpPr>
          <p:cxnSp>
            <p:nvCxnSpPr>
              <p:cNvPr id="9" name="直接连接符 8"/>
              <p:cNvCxnSpPr/>
              <p:nvPr/>
            </p:nvCxnSpPr>
            <p:spPr>
              <a:xfrm>
                <a:off x="1081944" y="3413048"/>
                <a:ext cx="0" cy="283615"/>
              </a:xfrm>
              <a:prstGeom prst="line">
                <a:avLst/>
              </a:prstGeom>
              <a:ln w="31750"/>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1081944" y="3555647"/>
                <a:ext cx="167447" cy="0"/>
              </a:xfrm>
              <a:prstGeom prst="line">
                <a:avLst/>
              </a:prstGeom>
              <a:ln w="31750"/>
            </p:spPr>
            <p:style>
              <a:lnRef idx="1">
                <a:schemeClr val="dk1"/>
              </a:lnRef>
              <a:fillRef idx="0">
                <a:schemeClr val="dk1"/>
              </a:fillRef>
              <a:effectRef idx="0">
                <a:schemeClr val="dk1"/>
              </a:effectRef>
              <a:fontRef idx="minor">
                <a:schemeClr val="tx1"/>
              </a:fontRef>
            </p:style>
          </p:cxnSp>
        </p:grpSp>
      </p:grpSp>
      <p:sp>
        <p:nvSpPr>
          <p:cNvPr id="12" name="圆角矩形标注 11"/>
          <p:cNvSpPr/>
          <p:nvPr/>
        </p:nvSpPr>
        <p:spPr>
          <a:xfrm>
            <a:off x="6613452" y="5217852"/>
            <a:ext cx="1998920" cy="1108519"/>
          </a:xfrm>
          <a:prstGeom prst="wedgeRoundRectCallout">
            <a:avLst>
              <a:gd name="adj1" fmla="val -109424"/>
              <a:gd name="adj2" fmla="val -116215"/>
              <a:gd name="adj3" fmla="val 1666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prstClr val="white"/>
                </a:solidFill>
                <a:latin typeface="Calibri" panose="020F0502020204030204"/>
                <a:ea typeface="宋体" panose="02010600030101010101" pitchFamily="2" charset="-122"/>
              </a:rPr>
              <a:t>证明脚本：手工给出</a:t>
            </a:r>
            <a:endParaRPr kumimoji="0" lang="zh-CN" altLang="en-US" sz="2400" b="1"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145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软件测试</a:t>
            </a:r>
            <a:endParaRPr lang="zh-CN" altLang="en-US" b="1" dirty="0"/>
          </a:p>
        </p:txBody>
      </p:sp>
      <p:sp>
        <p:nvSpPr>
          <p:cNvPr id="3" name="内容占位符 2"/>
          <p:cNvSpPr>
            <a:spLocks noGrp="1"/>
          </p:cNvSpPr>
          <p:nvPr>
            <p:ph idx="1"/>
          </p:nvPr>
        </p:nvSpPr>
        <p:spPr/>
        <p:txBody>
          <a:bodyPr/>
          <a:lstStyle/>
          <a:p>
            <a:r>
              <a:rPr lang="zh-CN" altLang="en-US" b="1" dirty="0" smtClean="0"/>
              <a:t>工程中广泛应用，并且有效</a:t>
            </a:r>
            <a:endParaRPr lang="en-US" altLang="zh-CN" b="1" dirty="0" smtClean="0"/>
          </a:p>
          <a:p>
            <a:pPr lvl="1">
              <a:buFont typeface="Wingdings" panose="05000000000000000000" pitchFamily="2" charset="2"/>
              <a:buChar char="J"/>
            </a:pPr>
            <a:r>
              <a:rPr lang="en-US" altLang="zh-CN" b="1" dirty="0" smtClean="0"/>
              <a:t> </a:t>
            </a:r>
            <a:r>
              <a:rPr lang="zh-CN" altLang="en-US" b="1" dirty="0" smtClean="0"/>
              <a:t>入门相对容易、容易自动化</a:t>
            </a:r>
            <a:endParaRPr lang="en-US" altLang="zh-CN" b="1" dirty="0"/>
          </a:p>
          <a:p>
            <a:pPr lvl="1">
              <a:buFont typeface="Wingdings" panose="05000000000000000000" pitchFamily="2" charset="2"/>
              <a:buChar char="L"/>
            </a:pPr>
            <a:r>
              <a:rPr lang="en-US" altLang="zh-CN" b="1" dirty="0" smtClean="0"/>
              <a:t> </a:t>
            </a:r>
            <a:r>
              <a:rPr lang="zh-CN" altLang="en-US" b="1" dirty="0" smtClean="0"/>
              <a:t>无法保证没有</a:t>
            </a:r>
            <a:r>
              <a:rPr lang="en-US" altLang="zh-CN" b="1" dirty="0" smtClean="0"/>
              <a:t>bug</a:t>
            </a:r>
          </a:p>
          <a:p>
            <a:pPr lvl="1">
              <a:buFont typeface="Wingdings" panose="05000000000000000000" pitchFamily="2" charset="2"/>
              <a:buChar char="L"/>
            </a:pPr>
            <a:r>
              <a:rPr lang="en-US" altLang="zh-CN" b="1" dirty="0">
                <a:solidFill>
                  <a:srgbClr val="FF0000"/>
                </a:solidFill>
              </a:rPr>
              <a:t> </a:t>
            </a:r>
            <a:r>
              <a:rPr lang="zh-CN" altLang="en-US" b="1" dirty="0" smtClean="0">
                <a:solidFill>
                  <a:srgbClr val="FF0000"/>
                </a:solidFill>
              </a:rPr>
              <a:t>在并发（多核</a:t>
            </a:r>
            <a:r>
              <a:rPr lang="en-US" altLang="zh-CN" b="1" dirty="0" smtClean="0">
                <a:solidFill>
                  <a:srgbClr val="FF0000"/>
                </a:solidFill>
              </a:rPr>
              <a:t>/</a:t>
            </a:r>
            <a:r>
              <a:rPr lang="zh-CN" altLang="en-US" b="1" dirty="0" smtClean="0">
                <a:solidFill>
                  <a:srgbClr val="FF0000"/>
                </a:solidFill>
              </a:rPr>
              <a:t>网络）环境下面临挑战</a:t>
            </a:r>
            <a:endParaRPr lang="en-US" altLang="zh-CN" b="1" dirty="0">
              <a:solidFill>
                <a:srgbClr val="FF0000"/>
              </a:solidFill>
            </a:endParaRPr>
          </a:p>
          <a:p>
            <a:pPr marL="457200" lvl="1" indent="0">
              <a:buNone/>
            </a:pPr>
            <a:endParaRPr lang="en-US" altLang="zh-CN" dirty="0" smtClean="0"/>
          </a:p>
          <a:p>
            <a:pPr lvl="1"/>
            <a:endParaRPr lang="zh-CN" altLang="en-US" dirty="0"/>
          </a:p>
        </p:txBody>
      </p:sp>
      <p:grpSp>
        <p:nvGrpSpPr>
          <p:cNvPr id="6" name="组合 5"/>
          <p:cNvGrpSpPr/>
          <p:nvPr/>
        </p:nvGrpSpPr>
        <p:grpSpPr>
          <a:xfrm>
            <a:off x="1259632" y="4215586"/>
            <a:ext cx="7352665" cy="2309758"/>
            <a:chOff x="1259632" y="4215586"/>
            <a:chExt cx="7352665" cy="2309758"/>
          </a:xfrm>
        </p:grpSpPr>
        <p:sp>
          <p:nvSpPr>
            <p:cNvPr id="4" name="Text Box 2"/>
            <p:cNvSpPr txBox="1">
              <a:spLocks noChangeArrowheads="1"/>
            </p:cNvSpPr>
            <p:nvPr/>
          </p:nvSpPr>
          <p:spPr bwMode="auto">
            <a:xfrm>
              <a:off x="1259632" y="4215586"/>
              <a:ext cx="51816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solidFill>
                    <a:prstClr val="black"/>
                  </a:solidFill>
                  <a:latin typeface="Comic Sans MS" pitchFamily="66" charset="0"/>
                </a:rPr>
                <a:t>Testing shows the presence, not the absence of bugs.</a:t>
              </a:r>
            </a:p>
            <a:p>
              <a:pPr>
                <a:spcBef>
                  <a:spcPct val="50000"/>
                </a:spcBef>
              </a:pPr>
              <a:endParaRPr lang="en-US" altLang="zh-CN" sz="1400" dirty="0">
                <a:solidFill>
                  <a:prstClr val="black"/>
                </a:solidFill>
                <a:latin typeface="Comic Sans MS" pitchFamily="66" charset="0"/>
              </a:endParaRPr>
            </a:p>
            <a:p>
              <a:pPr>
                <a:spcBef>
                  <a:spcPct val="50000"/>
                </a:spcBef>
              </a:pPr>
              <a:r>
                <a:rPr lang="en-US" altLang="zh-CN" sz="2800" dirty="0">
                  <a:solidFill>
                    <a:prstClr val="black"/>
                  </a:solidFill>
                  <a:latin typeface="Comic Sans MS" pitchFamily="66" charset="0"/>
                </a:rPr>
                <a:t>    </a:t>
              </a:r>
              <a:r>
                <a:rPr lang="en-US" altLang="zh-CN" sz="2800" dirty="0" err="1">
                  <a:solidFill>
                    <a:prstClr val="black"/>
                  </a:solidFill>
                  <a:latin typeface="Comic Sans MS" pitchFamily="66" charset="0"/>
                </a:rPr>
                <a:t>Edsger</a:t>
              </a:r>
              <a:r>
                <a:rPr lang="en-US" altLang="zh-CN" sz="2800" dirty="0">
                  <a:solidFill>
                    <a:prstClr val="black"/>
                  </a:solidFill>
                  <a:latin typeface="Comic Sans MS" pitchFamily="66" charset="0"/>
                </a:rPr>
                <a:t> W. </a:t>
              </a:r>
              <a:r>
                <a:rPr lang="en-US" altLang="zh-CN" sz="2800" dirty="0" err="1">
                  <a:solidFill>
                    <a:prstClr val="black"/>
                  </a:solidFill>
                  <a:latin typeface="Comic Sans MS" pitchFamily="66" charset="0"/>
                </a:rPr>
                <a:t>Dijkstra</a:t>
              </a:r>
              <a:endParaRPr lang="en-US" altLang="zh-CN" sz="2800" dirty="0">
                <a:solidFill>
                  <a:srgbClr val="CC0000"/>
                </a:solidFill>
                <a:latin typeface="Comic Sans MS" pitchFamily="66" charset="0"/>
              </a:endParaRPr>
            </a:p>
          </p:txBody>
        </p:sp>
        <p:pic>
          <p:nvPicPr>
            <p:cNvPr id="5" name="Picture 3" descr="Edsger_Wybe_Dijks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2077" y="4218384"/>
              <a:ext cx="1730220" cy="230696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09986161"/>
      </p:ext>
    </p:extLst>
  </p:cSld>
  <p:clrMapOvr>
    <a:masterClrMapping/>
  </p:clrMapOvr>
  <mc:AlternateContent xmlns:mc="http://schemas.openxmlformats.org/markup-compatibility/2006">
    <mc:Choice xmlns:p14="http://schemas.microsoft.com/office/powerpoint/2010/main" Requires="p14">
      <p:transition spd="slow" p14:dur="2000" advTm="59458"/>
    </mc:Choice>
    <mc:Fallback>
      <p:transition spd="slow" advTm="59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645889" y="4512355"/>
            <a:ext cx="3249292" cy="2215660"/>
          </a:xfrm>
          <a:prstGeom prst="rect">
            <a:avLst/>
          </a:prstGeom>
        </p:spPr>
      </p:pic>
      <p:sp>
        <p:nvSpPr>
          <p:cNvPr id="2" name="标题 1"/>
          <p:cNvSpPr>
            <a:spLocks noGrp="1"/>
          </p:cNvSpPr>
          <p:nvPr>
            <p:ph type="title"/>
          </p:nvPr>
        </p:nvSpPr>
        <p:spPr/>
        <p:txBody>
          <a:bodyPr/>
          <a:lstStyle/>
          <a:p>
            <a:pPr algn="ctr"/>
            <a:r>
              <a:rPr lang="zh-CN" altLang="en-US" b="1" dirty="0" smtClean="0"/>
              <a:t>验证步骤</a:t>
            </a:r>
            <a:endParaRPr lang="zh-CN" altLang="en-US" b="1" dirty="0"/>
          </a:p>
        </p:txBody>
      </p:sp>
      <p:sp>
        <p:nvSpPr>
          <p:cNvPr id="3" name="内容占位符 2"/>
          <p:cNvSpPr>
            <a:spLocks noGrp="1"/>
          </p:cNvSpPr>
          <p:nvPr>
            <p:ph idx="1"/>
          </p:nvPr>
        </p:nvSpPr>
        <p:spPr/>
        <p:txBody>
          <a:bodyPr/>
          <a:lstStyle/>
          <a:p>
            <a:r>
              <a:rPr lang="zh-CN" altLang="en-US" b="1" dirty="0" smtClean="0"/>
              <a:t>给出</a:t>
            </a:r>
            <a:r>
              <a:rPr lang="zh-CN" altLang="en-US" b="1" dirty="0"/>
              <a:t>系统</a:t>
            </a:r>
            <a:r>
              <a:rPr lang="en-US" altLang="zh-CN" b="1" dirty="0" smtClean="0"/>
              <a:t>API</a:t>
            </a:r>
            <a:r>
              <a:rPr lang="zh-CN" altLang="en-US" b="1" dirty="0" smtClean="0"/>
              <a:t>的抽象规约定义</a:t>
            </a:r>
            <a:endParaRPr lang="en-US" altLang="zh-CN" b="1" dirty="0" smtClean="0"/>
          </a:p>
          <a:p>
            <a:r>
              <a:rPr lang="en-US" altLang="zh-CN" b="1" dirty="0" smtClean="0"/>
              <a:t>API</a:t>
            </a:r>
            <a:r>
              <a:rPr lang="zh-CN" altLang="en-US" b="1" dirty="0" smtClean="0"/>
              <a:t>代码和规范在定理辅助证明工具</a:t>
            </a:r>
            <a:r>
              <a:rPr lang="en-US" altLang="zh-CN" b="1" dirty="0" smtClean="0"/>
              <a:t>Coq</a:t>
            </a:r>
            <a:r>
              <a:rPr lang="zh-CN" altLang="en-US" b="1" dirty="0" smtClean="0"/>
              <a:t>中定义</a:t>
            </a:r>
            <a:endParaRPr lang="en-US" altLang="zh-CN" b="1" dirty="0" smtClean="0"/>
          </a:p>
          <a:p>
            <a:r>
              <a:rPr lang="zh-CN" altLang="en-US" b="1" dirty="0" smtClean="0"/>
              <a:t>使用程序逻辑规则证明代码对抽象规约的精化</a:t>
            </a:r>
            <a:endParaRPr lang="zh-CN" altLang="en-US" b="1" dirty="0"/>
          </a:p>
        </p:txBody>
      </p:sp>
      <p:sp>
        <p:nvSpPr>
          <p:cNvPr id="4" name="圆角矩形标注 3"/>
          <p:cNvSpPr/>
          <p:nvPr/>
        </p:nvSpPr>
        <p:spPr>
          <a:xfrm>
            <a:off x="217968" y="3320810"/>
            <a:ext cx="2854842" cy="680484"/>
          </a:xfrm>
          <a:prstGeom prst="wedgeRoundRectCallout">
            <a:avLst>
              <a:gd name="adj1" fmla="val 48068"/>
              <a:gd name="adj2" fmla="val -1992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程序员手工给出</a:t>
            </a:r>
            <a:endParaRPr lang="zh-CN" altLang="en-US" sz="2400" b="1" dirty="0"/>
          </a:p>
        </p:txBody>
      </p:sp>
      <p:sp>
        <p:nvSpPr>
          <p:cNvPr id="5" name="圆角矩形标注 4"/>
          <p:cNvSpPr/>
          <p:nvPr/>
        </p:nvSpPr>
        <p:spPr>
          <a:xfrm>
            <a:off x="5346406" y="4190906"/>
            <a:ext cx="2994836" cy="918037"/>
          </a:xfrm>
          <a:prstGeom prst="wedgeRoundRectCallout">
            <a:avLst>
              <a:gd name="adj1" fmla="val -77950"/>
              <a:gd name="adj2" fmla="val -1450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交互式，手工为主，部分自动</a:t>
            </a:r>
            <a:endParaRPr lang="zh-CN" altLang="en-US" sz="2400" b="1" dirty="0"/>
          </a:p>
        </p:txBody>
      </p:sp>
    </p:spTree>
    <p:extLst>
      <p:ext uri="{BB962C8B-B14F-4D97-AF65-F5344CB8AC3E}">
        <p14:creationId xmlns:p14="http://schemas.microsoft.com/office/powerpoint/2010/main" val="15233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692858"/>
            <a:ext cx="9144000" cy="48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lstStyle/>
          <a:p>
            <a:pPr algn="ctr"/>
            <a:r>
              <a:rPr lang="zh-CN" altLang="en-US" b="1" dirty="0"/>
              <a:t>报告提纲</a:t>
            </a:r>
          </a:p>
        </p:txBody>
      </p:sp>
      <p:sp>
        <p:nvSpPr>
          <p:cNvPr id="3" name="内容占位符 2"/>
          <p:cNvSpPr>
            <a:spLocks noGrp="1"/>
          </p:cNvSpPr>
          <p:nvPr>
            <p:ph idx="1"/>
          </p:nvPr>
        </p:nvSpPr>
        <p:spPr/>
        <p:txBody>
          <a:bodyPr/>
          <a:lstStyle/>
          <a:p>
            <a:r>
              <a:rPr lang="zh-CN" altLang="en-US" b="1" dirty="0" smtClean="0"/>
              <a:t>证什么性质：内核“正确性”的刻画</a:t>
            </a:r>
            <a:endParaRPr lang="en-US" altLang="zh-CN" b="1" dirty="0" smtClean="0"/>
          </a:p>
          <a:p>
            <a:pPr lvl="2"/>
            <a:endParaRPr lang="en-US" altLang="zh-CN" b="1" dirty="0"/>
          </a:p>
          <a:p>
            <a:r>
              <a:rPr lang="zh-CN" altLang="en-US" b="1" dirty="0" smtClean="0"/>
              <a:t>如何证：并发操作系统内核验证框架</a:t>
            </a:r>
            <a:endParaRPr lang="en-US" altLang="zh-CN" b="1" dirty="0" smtClean="0"/>
          </a:p>
          <a:p>
            <a:pPr lvl="1"/>
            <a:r>
              <a:rPr lang="zh-CN" altLang="en-US" b="1" dirty="0" smtClean="0"/>
              <a:t>内核建模</a:t>
            </a:r>
            <a:endParaRPr lang="en-US" altLang="zh-CN" b="1" dirty="0" smtClean="0"/>
          </a:p>
          <a:p>
            <a:pPr lvl="1"/>
            <a:r>
              <a:rPr lang="zh-CN" altLang="en-US" b="1" dirty="0" smtClean="0"/>
              <a:t>并发精化程序逻辑</a:t>
            </a:r>
            <a:r>
              <a:rPr lang="en-US" altLang="zh-CN" b="1" dirty="0" smtClean="0"/>
              <a:t>CSL-R</a:t>
            </a:r>
          </a:p>
          <a:p>
            <a:pPr lvl="1"/>
            <a:r>
              <a:rPr lang="zh-CN" altLang="en-US" b="1" dirty="0" smtClean="0"/>
              <a:t>自动证明策略</a:t>
            </a:r>
            <a:endParaRPr lang="en-US" altLang="zh-CN" b="1" dirty="0" smtClean="0"/>
          </a:p>
          <a:p>
            <a:pPr lvl="2"/>
            <a:endParaRPr lang="en-US" altLang="zh-CN" b="1" dirty="0"/>
          </a:p>
          <a:p>
            <a:r>
              <a:rPr lang="zh-CN" altLang="en-US" b="1" dirty="0" smtClean="0"/>
              <a:t>我们对</a:t>
            </a:r>
            <a:r>
              <a:rPr lang="zh-CN" altLang="en-US" b="1" dirty="0" smtClean="0">
                <a:sym typeface="Symbol" panose="05050102010706020507" pitchFamily="18" charset="2"/>
              </a:rPr>
              <a:t>实际系统内核的</a:t>
            </a:r>
            <a:r>
              <a:rPr lang="zh-CN" altLang="en-US" b="1" dirty="0" smtClean="0"/>
              <a:t>验证</a:t>
            </a:r>
            <a:endParaRPr lang="zh-CN" altLang="en-US" b="1" dirty="0"/>
          </a:p>
        </p:txBody>
      </p:sp>
    </p:spTree>
    <p:extLst>
      <p:ext uri="{BB962C8B-B14F-4D97-AF65-F5344CB8AC3E}">
        <p14:creationId xmlns:p14="http://schemas.microsoft.com/office/powerpoint/2010/main" val="2991871620"/>
      </p:ext>
    </p:extLst>
  </p:cSld>
  <p:clrMapOvr>
    <a:masterClrMapping/>
  </p:clrMapOvr>
  <mc:AlternateContent xmlns:mc="http://schemas.openxmlformats.org/markup-compatibility/2006" xmlns:p14="http://schemas.microsoft.com/office/powerpoint/2010/main">
    <mc:Choice Requires="p14">
      <p:transition spd="slow" p14:dur="2000" advTm="7200"/>
    </mc:Choice>
    <mc:Fallback xmlns="">
      <p:transition spd="slow" advTm="72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51" y="79744"/>
            <a:ext cx="9136149" cy="6719777"/>
          </a:xfrm>
        </p:spPr>
      </p:pic>
      <p:sp>
        <p:nvSpPr>
          <p:cNvPr id="7" name="椭圆 6"/>
          <p:cNvSpPr/>
          <p:nvPr/>
        </p:nvSpPr>
        <p:spPr>
          <a:xfrm>
            <a:off x="4141380" y="4072270"/>
            <a:ext cx="1536405" cy="584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94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l-GR" altLang="zh-CN" b="1" dirty="0" smtClean="0">
                <a:solidFill>
                  <a:prstClr val="black"/>
                </a:solidFill>
                <a:latin typeface="+mn-lt"/>
                <a:ea typeface="华文楷体" panose="02010600040101010101" pitchFamily="2" charset="-122"/>
              </a:rPr>
              <a:t>μ</a:t>
            </a:r>
            <a:r>
              <a:rPr lang="en-US" altLang="zh-CN" b="1" dirty="0" smtClean="0">
                <a:latin typeface="+mn-lt"/>
                <a:ea typeface="华文楷体" panose="02010600040101010101" pitchFamily="2" charset="-122"/>
                <a:cs typeface="Times New Roman" panose="02020603050405020304" pitchFamily="18" charset="0"/>
              </a:rPr>
              <a:t>C/OS-II</a:t>
            </a:r>
            <a:endParaRPr lang="zh-CN" altLang="en-US" b="1" dirty="0">
              <a:latin typeface="+mn-lt"/>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752600"/>
            <a:ext cx="8229600" cy="4525963"/>
          </a:xfrm>
        </p:spPr>
        <p:txBody>
          <a:bodyPr/>
          <a:lstStyle/>
          <a:p>
            <a:r>
              <a:rPr lang="en-US" altLang="zh-CN" sz="2400" b="1" dirty="0">
                <a:solidFill>
                  <a:prstClr val="black"/>
                </a:solidFill>
              </a:rPr>
              <a:t>µC/OS-II </a:t>
            </a:r>
            <a:r>
              <a:rPr lang="zh-CN" altLang="en-US" sz="2400" b="1" dirty="0">
                <a:solidFill>
                  <a:prstClr val="black"/>
                </a:solidFill>
              </a:rPr>
              <a:t>是一</a:t>
            </a:r>
            <a:r>
              <a:rPr lang="zh-CN" altLang="en-US" sz="2400" b="1" dirty="0" smtClean="0">
                <a:solidFill>
                  <a:prstClr val="black"/>
                </a:solidFill>
              </a:rPr>
              <a:t>个商用的</a:t>
            </a:r>
            <a:r>
              <a:rPr lang="zh-CN" altLang="en-US" sz="2400" b="1" dirty="0">
                <a:solidFill>
                  <a:prstClr val="black"/>
                </a:solidFill>
              </a:rPr>
              <a:t>开源</a:t>
            </a:r>
            <a:r>
              <a:rPr lang="zh-CN" altLang="en-US" sz="2400" b="1" dirty="0" smtClean="0">
                <a:solidFill>
                  <a:prstClr val="black"/>
                </a:solidFill>
              </a:rPr>
              <a:t>嵌入式</a:t>
            </a:r>
            <a:r>
              <a:rPr lang="zh-CN" altLang="en-US" sz="2400" b="1" dirty="0">
                <a:solidFill>
                  <a:prstClr val="black"/>
                </a:solidFill>
              </a:rPr>
              <a:t>操作系统，已经被广泛移植到各种嵌入式处理器</a:t>
            </a:r>
            <a:r>
              <a:rPr lang="zh-CN" altLang="en-US" sz="2400" b="1" dirty="0" smtClean="0">
                <a:solidFill>
                  <a:prstClr val="black"/>
                </a:solidFill>
              </a:rPr>
              <a:t>上</a:t>
            </a:r>
            <a:endParaRPr lang="en-US" altLang="zh-CN" sz="2400" b="1" dirty="0" smtClean="0">
              <a:solidFill>
                <a:prstClr val="black"/>
              </a:solidFill>
            </a:endParaRPr>
          </a:p>
          <a:p>
            <a:pPr marL="228600" lvl="1">
              <a:spcBef>
                <a:spcPts val="1000"/>
              </a:spcBef>
            </a:pPr>
            <a:endParaRPr lang="en-US" altLang="zh-CN" b="1" dirty="0"/>
          </a:p>
          <a:p>
            <a:pPr marL="342900" lvl="1" indent="-342900">
              <a:buChar char="•"/>
            </a:pPr>
            <a:r>
              <a:rPr lang="zh-CN" altLang="en-US" sz="2400" b="1" dirty="0">
                <a:solidFill>
                  <a:prstClr val="black"/>
                </a:solidFill>
              </a:rPr>
              <a:t>并发多任务、</a:t>
            </a:r>
            <a:r>
              <a:rPr lang="zh-CN" altLang="zh-CN" sz="2400" b="1" dirty="0">
                <a:solidFill>
                  <a:prstClr val="black"/>
                </a:solidFill>
              </a:rPr>
              <a:t>抢占式实时调度、多级中断</a:t>
            </a:r>
            <a:r>
              <a:rPr lang="zh-CN" altLang="en-US" sz="2400" b="1" dirty="0">
                <a:solidFill>
                  <a:prstClr val="black"/>
                </a:solidFill>
              </a:rPr>
              <a:t>、信号量、时钟管理、消息队列等</a:t>
            </a:r>
            <a:endParaRPr lang="en-US" altLang="zh-CN" sz="2400" b="1" dirty="0">
              <a:solidFill>
                <a:prstClr val="black"/>
              </a:solidFill>
            </a:endParaRPr>
          </a:p>
          <a:p>
            <a:pPr marL="342900" lvl="1" indent="-342900">
              <a:buChar char="•"/>
            </a:pPr>
            <a:endParaRPr lang="en-US" altLang="zh-CN" sz="2400" b="1" dirty="0">
              <a:solidFill>
                <a:prstClr val="black"/>
              </a:solidFill>
            </a:endParaRPr>
          </a:p>
          <a:p>
            <a:pPr marL="342900" lvl="1" indent="-342900">
              <a:buChar char="•"/>
            </a:pPr>
            <a:r>
              <a:rPr lang="zh-CN" altLang="en-US" sz="2400" b="1" dirty="0">
                <a:solidFill>
                  <a:prstClr val="black"/>
                </a:solidFill>
              </a:rPr>
              <a:t>文档代码</a:t>
            </a:r>
            <a:r>
              <a:rPr lang="zh-CN" altLang="en-US" sz="2400" b="1" dirty="0" smtClean="0">
                <a:solidFill>
                  <a:prstClr val="black"/>
                </a:solidFill>
              </a:rPr>
              <a:t>规整，代码约</a:t>
            </a:r>
            <a:r>
              <a:rPr lang="en-US" altLang="zh-CN" sz="2400" b="1" dirty="0" smtClean="0">
                <a:solidFill>
                  <a:prstClr val="black"/>
                </a:solidFill>
              </a:rPr>
              <a:t>6600</a:t>
            </a:r>
            <a:r>
              <a:rPr lang="zh-CN" altLang="en-US" sz="2400" b="1" dirty="0" smtClean="0">
                <a:solidFill>
                  <a:prstClr val="black"/>
                </a:solidFill>
              </a:rPr>
              <a:t>行</a:t>
            </a:r>
            <a:endParaRPr lang="en-US" altLang="zh-CN" b="1" dirty="0"/>
          </a:p>
          <a:p>
            <a:pPr marL="228600" lvl="1">
              <a:spcBef>
                <a:spcPts val="1000"/>
              </a:spcBef>
            </a:pPr>
            <a:endParaRPr lang="zh-CN" altLang="en-US" b="1" dirty="0">
              <a:ea typeface="华文楷体" panose="02010600040101010101" pitchFamily="2" charset="-122"/>
            </a:endParaRPr>
          </a:p>
          <a:p>
            <a:endParaRPr lang="en-US" altLang="zh-CN" sz="2400" b="1" dirty="0">
              <a:solidFill>
                <a:prstClr val="black"/>
              </a:solidFill>
              <a:ea typeface="华文楷体" panose="02010600040101010101" pitchFamily="2" charset="-122"/>
            </a:endParaRPr>
          </a:p>
          <a:p>
            <a:endParaRPr lang="en-US" altLang="zh-CN" sz="2400" b="1" dirty="0">
              <a:solidFill>
                <a:prstClr val="black"/>
              </a:solidFill>
              <a:ea typeface="华文楷体" panose="02010600040101010101" pitchFamily="2" charset="-122"/>
            </a:endParaRPr>
          </a:p>
        </p:txBody>
      </p:sp>
    </p:spTree>
    <p:custDataLst>
      <p:tags r:id="rId1"/>
    </p:custDataLst>
    <p:extLst>
      <p:ext uri="{BB962C8B-B14F-4D97-AF65-F5344CB8AC3E}">
        <p14:creationId xmlns:p14="http://schemas.microsoft.com/office/powerpoint/2010/main" val="3617699427"/>
      </p:ext>
    </p:extLst>
  </p:cSld>
  <p:clrMapOvr>
    <a:masterClrMapping/>
  </p:clrMapOvr>
  <mc:AlternateContent xmlns:mc="http://schemas.openxmlformats.org/markup-compatibility/2006" xmlns:p14="http://schemas.microsoft.com/office/powerpoint/2010/main">
    <mc:Choice Requires="p14">
      <p:transition spd="slow" p14:dur="2000" advTm="43623"/>
    </mc:Choice>
    <mc:Fallback xmlns="">
      <p:transition spd="slow" advTm="436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b="1" dirty="0" smtClean="0">
                <a:ea typeface="+mn-ea"/>
                <a:cs typeface="Times New Roman" panose="02020603050405020304" pitchFamily="18" charset="0"/>
              </a:rPr>
              <a:t>验证</a:t>
            </a:r>
            <a:r>
              <a:rPr lang="el-GR" altLang="zh-CN" b="1" dirty="0" smtClean="0">
                <a:solidFill>
                  <a:prstClr val="black"/>
                </a:solidFill>
                <a:ea typeface="+mn-ea"/>
              </a:rPr>
              <a:t>μ</a:t>
            </a:r>
            <a:r>
              <a:rPr lang="en-US" altLang="zh-CN" b="1" dirty="0" smtClean="0">
                <a:ea typeface="+mn-ea"/>
                <a:cs typeface="Times New Roman" panose="02020603050405020304" pitchFamily="18" charset="0"/>
              </a:rPr>
              <a:t>C/OS-II</a:t>
            </a:r>
            <a:endParaRPr lang="zh-CN" altLang="en-US" b="1" dirty="0">
              <a:ea typeface="+mn-ea"/>
              <a:cs typeface="Times New Roman" panose="02020603050405020304" pitchFamily="18"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14" y="1431519"/>
            <a:ext cx="2071898" cy="571611"/>
          </a:xfrm>
          <a:prstGeom prst="rect">
            <a:avLst/>
          </a:prstGeom>
        </p:spPr>
      </p:pic>
      <p:sp>
        <p:nvSpPr>
          <p:cNvPr id="9" name="矩形 8"/>
          <p:cNvSpPr/>
          <p:nvPr/>
        </p:nvSpPr>
        <p:spPr>
          <a:xfrm>
            <a:off x="767995" y="4570694"/>
            <a:ext cx="7701088" cy="20348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grpSp>
        <p:nvGrpSpPr>
          <p:cNvPr id="11" name="组合 10"/>
          <p:cNvGrpSpPr/>
          <p:nvPr/>
        </p:nvGrpSpPr>
        <p:grpSpPr>
          <a:xfrm>
            <a:off x="1567540" y="4155628"/>
            <a:ext cx="163286" cy="386644"/>
            <a:chOff x="3603169" y="2448677"/>
            <a:chExt cx="163286" cy="386644"/>
          </a:xfrm>
        </p:grpSpPr>
        <p:sp>
          <p:nvSpPr>
            <p:cNvPr id="12" name="椭圆 11"/>
            <p:cNvSpPr/>
            <p:nvPr/>
          </p:nvSpPr>
          <p:spPr>
            <a:xfrm>
              <a:off x="3603169" y="2448677"/>
              <a:ext cx="163286"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13" name="直接连接符 12"/>
            <p:cNvCxnSpPr>
              <a:stCxn id="12" idx="4"/>
            </p:cNvCxnSpPr>
            <p:nvPr/>
          </p:nvCxnSpPr>
          <p:spPr>
            <a:xfrm>
              <a:off x="3684812" y="2601077"/>
              <a:ext cx="0" cy="2342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405993" y="4142552"/>
            <a:ext cx="163286" cy="386644"/>
            <a:chOff x="3603169" y="2448677"/>
            <a:chExt cx="163286" cy="386644"/>
          </a:xfrm>
        </p:grpSpPr>
        <p:sp>
          <p:nvSpPr>
            <p:cNvPr id="15" name="椭圆 14"/>
            <p:cNvSpPr/>
            <p:nvPr/>
          </p:nvSpPr>
          <p:spPr>
            <a:xfrm>
              <a:off x="3603169" y="2448677"/>
              <a:ext cx="163286"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16" name="直接连接符 15"/>
            <p:cNvCxnSpPr>
              <a:stCxn id="15" idx="4"/>
            </p:cNvCxnSpPr>
            <p:nvPr/>
          </p:nvCxnSpPr>
          <p:spPr>
            <a:xfrm>
              <a:off x="3684812" y="2601077"/>
              <a:ext cx="0" cy="2342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7318763" y="4155628"/>
            <a:ext cx="163286" cy="386644"/>
            <a:chOff x="3603169" y="2448677"/>
            <a:chExt cx="163286" cy="386644"/>
          </a:xfrm>
        </p:grpSpPr>
        <p:sp>
          <p:nvSpPr>
            <p:cNvPr id="18" name="椭圆 17"/>
            <p:cNvSpPr/>
            <p:nvPr/>
          </p:nvSpPr>
          <p:spPr>
            <a:xfrm>
              <a:off x="3603169" y="2448677"/>
              <a:ext cx="163286"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19" name="直接连接符 18"/>
            <p:cNvCxnSpPr>
              <a:stCxn id="18" idx="4"/>
            </p:cNvCxnSpPr>
            <p:nvPr/>
          </p:nvCxnSpPr>
          <p:spPr>
            <a:xfrm>
              <a:off x="3684812" y="2601077"/>
              <a:ext cx="0" cy="2342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912853" y="4738058"/>
            <a:ext cx="1482372" cy="138929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华文楷体" panose="02010600040101010101" pitchFamily="2" charset="-122"/>
                <a:ea typeface="华文楷体" panose="02010600040101010101" pitchFamily="2" charset="-122"/>
              </a:rPr>
              <a:t>C.</a:t>
            </a:r>
            <a:r>
              <a:rPr lang="zh-CN" altLang="en-US" sz="2000" b="1" dirty="0">
                <a:solidFill>
                  <a:schemeClr val="tx1"/>
                </a:solidFill>
                <a:latin typeface="华文楷体" panose="02010600040101010101" pitchFamily="2" charset="-122"/>
                <a:ea typeface="华文楷体" panose="02010600040101010101" pitchFamily="2" charset="-122"/>
              </a:rPr>
              <a:t>自动证明辅助工具</a:t>
            </a:r>
          </a:p>
        </p:txBody>
      </p:sp>
      <p:sp>
        <p:nvSpPr>
          <p:cNvPr id="21" name="矩形 20"/>
          <p:cNvSpPr/>
          <p:nvPr/>
        </p:nvSpPr>
        <p:spPr>
          <a:xfrm>
            <a:off x="2670827" y="4738058"/>
            <a:ext cx="5670348" cy="472475"/>
          </a:xfrm>
          <a:prstGeom prst="rect">
            <a:avLst/>
          </a:prstGeom>
          <a:solidFill>
            <a:schemeClr val="accent3">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华文楷体" panose="02010600040101010101" pitchFamily="2" charset="-122"/>
                <a:ea typeface="华文楷体" panose="02010600040101010101" pitchFamily="2" charset="-122"/>
              </a:rPr>
              <a:t>B.</a:t>
            </a:r>
            <a:r>
              <a:rPr lang="zh-CN" altLang="en-US" sz="2000" b="1" dirty="0">
                <a:solidFill>
                  <a:schemeClr val="tx1"/>
                </a:solidFill>
                <a:latin typeface="华文楷体" panose="02010600040101010101" pitchFamily="2" charset="-122"/>
                <a:ea typeface="华文楷体" panose="02010600040101010101" pitchFamily="2" charset="-122"/>
              </a:rPr>
              <a:t>并发精化</a:t>
            </a:r>
            <a:r>
              <a:rPr lang="zh-CN" altLang="en-US" sz="2000" b="1" dirty="0" smtClean="0">
                <a:solidFill>
                  <a:schemeClr val="tx1"/>
                </a:solidFill>
                <a:latin typeface="华文楷体" panose="02010600040101010101" pitchFamily="2" charset="-122"/>
                <a:ea typeface="华文楷体" panose="02010600040101010101" pitchFamily="2" charset="-122"/>
              </a:rPr>
              <a:t>验证技术</a:t>
            </a:r>
            <a:endParaRPr lang="zh-CN" altLang="en-US" sz="2000" b="1" dirty="0">
              <a:solidFill>
                <a:schemeClr val="tx1"/>
              </a:solidFill>
              <a:latin typeface="华文楷体" panose="02010600040101010101" pitchFamily="2" charset="-122"/>
              <a:ea typeface="华文楷体" panose="02010600040101010101" pitchFamily="2" charset="-122"/>
            </a:endParaRPr>
          </a:p>
        </p:txBody>
      </p:sp>
      <p:sp>
        <p:nvSpPr>
          <p:cNvPr id="22" name="矩形 21"/>
          <p:cNvSpPr/>
          <p:nvPr/>
        </p:nvSpPr>
        <p:spPr>
          <a:xfrm>
            <a:off x="2670826" y="5681038"/>
            <a:ext cx="5670349" cy="446313"/>
          </a:xfrm>
          <a:prstGeom prst="rec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dirty="0" smtClean="0">
                <a:solidFill>
                  <a:schemeClr val="tx1"/>
                </a:solidFill>
                <a:latin typeface="华文楷体" panose="02010600040101010101" pitchFamily="2" charset="-122"/>
                <a:ea typeface="华文楷体" panose="02010600040101010101" pitchFamily="2" charset="-122"/>
              </a:rPr>
              <a:t>A.</a:t>
            </a:r>
            <a:r>
              <a:rPr lang="zh-CN" altLang="en-US" sz="2000" b="1" dirty="0" smtClean="0">
                <a:solidFill>
                  <a:schemeClr val="tx1"/>
                </a:solidFill>
                <a:latin typeface="华文楷体" panose="02010600040101010101" pitchFamily="2" charset="-122"/>
                <a:ea typeface="华文楷体" panose="02010600040101010101" pitchFamily="2" charset="-122"/>
              </a:rPr>
              <a:t>操作系统内核建模</a:t>
            </a:r>
            <a:endParaRPr lang="zh-CN" altLang="en-US" sz="2000" b="1" dirty="0">
              <a:solidFill>
                <a:schemeClr val="tx1"/>
              </a:solidFill>
              <a:latin typeface="华文楷体" panose="02010600040101010101" pitchFamily="2" charset="-122"/>
              <a:ea typeface="华文楷体" panose="02010600040101010101" pitchFamily="2" charset="-122"/>
            </a:endParaRPr>
          </a:p>
        </p:txBody>
      </p:sp>
      <p:grpSp>
        <p:nvGrpSpPr>
          <p:cNvPr id="23" name="组合 22"/>
          <p:cNvGrpSpPr/>
          <p:nvPr/>
        </p:nvGrpSpPr>
        <p:grpSpPr>
          <a:xfrm>
            <a:off x="3428998" y="5277906"/>
            <a:ext cx="163286" cy="386644"/>
            <a:chOff x="3603169" y="2448677"/>
            <a:chExt cx="163286" cy="386644"/>
          </a:xfrm>
        </p:grpSpPr>
        <p:sp>
          <p:nvSpPr>
            <p:cNvPr id="24" name="椭圆 23"/>
            <p:cNvSpPr/>
            <p:nvPr/>
          </p:nvSpPr>
          <p:spPr>
            <a:xfrm>
              <a:off x="3603169" y="2448677"/>
              <a:ext cx="163286"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25" name="直接连接符 24"/>
            <p:cNvCxnSpPr>
              <a:stCxn id="24" idx="4"/>
            </p:cNvCxnSpPr>
            <p:nvPr/>
          </p:nvCxnSpPr>
          <p:spPr>
            <a:xfrm>
              <a:off x="3684812" y="2601077"/>
              <a:ext cx="0" cy="2342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7400406" y="5271661"/>
            <a:ext cx="163286" cy="386644"/>
            <a:chOff x="3603169" y="2448677"/>
            <a:chExt cx="163286" cy="386644"/>
          </a:xfrm>
        </p:grpSpPr>
        <p:sp>
          <p:nvSpPr>
            <p:cNvPr id="27" name="椭圆 26"/>
            <p:cNvSpPr/>
            <p:nvPr/>
          </p:nvSpPr>
          <p:spPr>
            <a:xfrm>
              <a:off x="3603169" y="2448677"/>
              <a:ext cx="163286"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28" name="直接连接符 27"/>
            <p:cNvCxnSpPr>
              <a:stCxn id="27" idx="4"/>
            </p:cNvCxnSpPr>
            <p:nvPr/>
          </p:nvCxnSpPr>
          <p:spPr>
            <a:xfrm>
              <a:off x="3684812" y="2601077"/>
              <a:ext cx="0" cy="2342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767995" y="2277060"/>
            <a:ext cx="7701088" cy="17904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0" name="矩形 29"/>
          <p:cNvSpPr/>
          <p:nvPr/>
        </p:nvSpPr>
        <p:spPr>
          <a:xfrm>
            <a:off x="3045785" y="3653893"/>
            <a:ext cx="3286477" cy="400110"/>
          </a:xfrm>
          <a:prstGeom prst="rect">
            <a:avLst/>
          </a:prstGeom>
        </p:spPr>
        <p:txBody>
          <a:bodyPr wrap="none">
            <a:spAutoFit/>
          </a:bodyPr>
          <a:lstStyle/>
          <a:p>
            <a:pPr lvl="0" algn="ctr"/>
            <a:r>
              <a:rPr lang="en-US" altLang="zh-CN" sz="2000" b="1" dirty="0">
                <a:latin typeface="华文楷体" panose="02010600040101010101" pitchFamily="2" charset="-122"/>
                <a:ea typeface="华文楷体" panose="02010600040101010101" pitchFamily="2" charset="-122"/>
              </a:rPr>
              <a:t>D</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验证</a:t>
            </a:r>
            <a:r>
              <a:rPr lang="el-GR" altLang="zh-CN" sz="2000" dirty="0" smtClean="0">
                <a:solidFill>
                  <a:prstClr val="black"/>
                </a:solidFill>
                <a:latin typeface="华文楷体" panose="02010600040101010101" pitchFamily="2" charset="-122"/>
                <a:ea typeface="华文楷体" panose="02010600040101010101" pitchFamily="2" charset="-122"/>
              </a:rPr>
              <a:t>μ</a:t>
            </a:r>
            <a:r>
              <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rPr>
              <a:t>C/OS-II</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的核心模块</a:t>
            </a:r>
            <a:endParaRPr lang="zh-CN" altLang="en-US" sz="2000" b="1" dirty="0">
              <a:latin typeface="华文楷体" panose="02010600040101010101" pitchFamily="2" charset="-122"/>
              <a:ea typeface="华文楷体" panose="02010600040101010101" pitchFamily="2" charset="-122"/>
            </a:endParaRPr>
          </a:p>
        </p:txBody>
      </p:sp>
      <p:sp>
        <p:nvSpPr>
          <p:cNvPr id="31" name="矩形 30"/>
          <p:cNvSpPr/>
          <p:nvPr/>
        </p:nvSpPr>
        <p:spPr>
          <a:xfrm>
            <a:off x="912853" y="2391244"/>
            <a:ext cx="1155560" cy="1207684"/>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华文楷体" panose="02010600040101010101" pitchFamily="2" charset="-122"/>
                <a:ea typeface="华文楷体" panose="02010600040101010101" pitchFamily="2" charset="-122"/>
              </a:rPr>
              <a:t>多级中断</a:t>
            </a:r>
            <a:endParaRPr lang="en-US" altLang="zh-CN" dirty="0" smtClean="0">
              <a:solidFill>
                <a:schemeClr val="tx1"/>
              </a:solidFill>
              <a:latin typeface="华文楷体" panose="02010600040101010101" pitchFamily="2" charset="-122"/>
              <a:ea typeface="华文楷体" panose="02010600040101010101" pitchFamily="2" charset="-122"/>
            </a:endParaRPr>
          </a:p>
          <a:p>
            <a:pPr algn="ctr"/>
            <a:r>
              <a:rPr lang="zh-CN" altLang="en-US" dirty="0" smtClean="0">
                <a:solidFill>
                  <a:schemeClr val="tx1"/>
                </a:solidFill>
                <a:latin typeface="华文楷体" panose="02010600040101010101" pitchFamily="2" charset="-122"/>
                <a:ea typeface="华文楷体" panose="02010600040101010101" pitchFamily="2" charset="-122"/>
              </a:rPr>
              <a:t>（时钟中断</a:t>
            </a:r>
            <a:r>
              <a:rPr lang="en-US" altLang="zh-CN" dirty="0" smtClean="0">
                <a:solidFill>
                  <a:schemeClr val="tx1"/>
                </a:solidFill>
                <a:latin typeface="华文楷体" panose="02010600040101010101" pitchFamily="2" charset="-122"/>
                <a:ea typeface="华文楷体" panose="02010600040101010101" pitchFamily="2" charset="-122"/>
              </a:rPr>
              <a:t>&amp;…</a:t>
            </a:r>
            <a:r>
              <a:rPr lang="zh-CN" altLang="en-US" dirty="0" smtClean="0">
                <a:solidFill>
                  <a:schemeClr val="tx1"/>
                </a:solidFill>
                <a:latin typeface="华文楷体" panose="02010600040101010101" pitchFamily="2" charset="-122"/>
                <a:ea typeface="华文楷体" panose="02010600040101010101" pitchFamily="2" charset="-122"/>
              </a:rPr>
              <a:t>）</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2" name="矩形 31"/>
          <p:cNvSpPr/>
          <p:nvPr/>
        </p:nvSpPr>
        <p:spPr>
          <a:xfrm>
            <a:off x="2247696" y="2383296"/>
            <a:ext cx="746029" cy="1207684"/>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华文楷体" panose="02010600040101010101" pitchFamily="2" charset="-122"/>
                <a:ea typeface="华文楷体" panose="02010600040101010101" pitchFamily="2" charset="-122"/>
              </a:rPr>
              <a:t>优先级</a:t>
            </a:r>
            <a:endParaRPr lang="en-US" altLang="zh-CN" dirty="0" smtClean="0">
              <a:solidFill>
                <a:schemeClr val="tx1"/>
              </a:solidFill>
              <a:latin typeface="华文楷体" panose="02010600040101010101" pitchFamily="2" charset="-122"/>
              <a:ea typeface="华文楷体" panose="02010600040101010101" pitchFamily="2" charset="-122"/>
            </a:endParaRPr>
          </a:p>
          <a:p>
            <a:pPr algn="ctr"/>
            <a:r>
              <a:rPr lang="zh-CN" altLang="en-US" dirty="0" smtClean="0">
                <a:solidFill>
                  <a:schemeClr val="tx1"/>
                </a:solidFill>
                <a:latin typeface="华文楷体" panose="02010600040101010101" pitchFamily="2" charset="-122"/>
                <a:ea typeface="华文楷体" panose="02010600040101010101" pitchFamily="2" charset="-122"/>
              </a:rPr>
              <a:t>调度</a:t>
            </a:r>
            <a:endParaRPr lang="en-US" altLang="zh-CN" dirty="0">
              <a:solidFill>
                <a:schemeClr val="tx1"/>
              </a:solidFill>
              <a:latin typeface="华文楷体" panose="02010600040101010101" pitchFamily="2" charset="-122"/>
              <a:ea typeface="华文楷体" panose="02010600040101010101" pitchFamily="2" charset="-122"/>
            </a:endParaRPr>
          </a:p>
          <a:p>
            <a:pPr algn="ctr"/>
            <a:r>
              <a:rPr lang="zh-CN" altLang="en-US" dirty="0">
                <a:solidFill>
                  <a:schemeClr val="tx1"/>
                </a:solidFill>
                <a:latin typeface="华文楷体" panose="02010600040101010101" pitchFamily="2" charset="-122"/>
                <a:ea typeface="华文楷体" panose="02010600040101010101" pitchFamily="2" charset="-122"/>
              </a:rPr>
              <a:t>机制</a:t>
            </a:r>
          </a:p>
        </p:txBody>
      </p:sp>
      <p:sp>
        <p:nvSpPr>
          <p:cNvPr id="33" name="矩形 32"/>
          <p:cNvSpPr/>
          <p:nvPr/>
        </p:nvSpPr>
        <p:spPr>
          <a:xfrm>
            <a:off x="4487635" y="2383296"/>
            <a:ext cx="3853539" cy="1207684"/>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4" name="矩形 33"/>
          <p:cNvSpPr/>
          <p:nvPr/>
        </p:nvSpPr>
        <p:spPr>
          <a:xfrm>
            <a:off x="5749102" y="3239994"/>
            <a:ext cx="1569661" cy="369332"/>
          </a:xfrm>
          <a:prstGeom prst="rect">
            <a:avLst/>
          </a:prstGeom>
        </p:spPr>
        <p:txBody>
          <a:bodyPr wrap="none">
            <a:spAutoFit/>
          </a:bodyPr>
          <a:lstStyle/>
          <a:p>
            <a:pPr lvl="0" algn="ctr"/>
            <a:r>
              <a:rPr lang="zh-CN" altLang="en-US" dirty="0" smtClean="0">
                <a:latin typeface="华文楷体" panose="02010600040101010101" pitchFamily="2" charset="-122"/>
                <a:ea typeface="华文楷体" panose="02010600040101010101" pitchFamily="2" charset="-122"/>
              </a:rPr>
              <a:t>四种通信机制</a:t>
            </a:r>
            <a:endParaRPr lang="zh-CN" altLang="en-US" dirty="0">
              <a:latin typeface="华文楷体" panose="02010600040101010101" pitchFamily="2" charset="-122"/>
              <a:ea typeface="华文楷体" panose="02010600040101010101" pitchFamily="2" charset="-122"/>
            </a:endParaRPr>
          </a:p>
        </p:txBody>
      </p:sp>
      <p:sp>
        <p:nvSpPr>
          <p:cNvPr id="35" name="矩形 34"/>
          <p:cNvSpPr/>
          <p:nvPr/>
        </p:nvSpPr>
        <p:spPr>
          <a:xfrm>
            <a:off x="4581510" y="2482087"/>
            <a:ext cx="704158" cy="6686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solidFill>
                <a:latin typeface="华文楷体" panose="02010600040101010101" pitchFamily="2" charset="-122"/>
                <a:ea typeface="华文楷体" panose="02010600040101010101" pitchFamily="2" charset="-122"/>
              </a:rPr>
              <a:t>消息</a:t>
            </a:r>
            <a:endParaRPr lang="en-US" altLang="zh-CN" sz="2000" dirty="0" smtClean="0">
              <a:solidFill>
                <a:schemeClr val="tx1"/>
              </a:solidFill>
              <a:latin typeface="华文楷体" panose="02010600040101010101" pitchFamily="2" charset="-122"/>
              <a:ea typeface="华文楷体" panose="02010600040101010101" pitchFamily="2" charset="-122"/>
            </a:endParaRPr>
          </a:p>
          <a:p>
            <a:pPr algn="ctr"/>
            <a:r>
              <a:rPr lang="zh-CN" altLang="en-US" sz="2000" dirty="0" smtClean="0">
                <a:solidFill>
                  <a:schemeClr val="tx1"/>
                </a:solidFill>
                <a:latin typeface="华文楷体" panose="02010600040101010101" pitchFamily="2" charset="-122"/>
                <a:ea typeface="华文楷体" panose="02010600040101010101" pitchFamily="2" charset="-122"/>
              </a:rPr>
              <a:t>队列</a:t>
            </a:r>
            <a:endParaRPr lang="zh-CN" altLang="en-US" sz="2000" dirty="0">
              <a:solidFill>
                <a:schemeClr val="tx1"/>
              </a:solidFill>
              <a:latin typeface="华文楷体" panose="02010600040101010101" pitchFamily="2" charset="-122"/>
              <a:ea typeface="华文楷体" panose="02010600040101010101" pitchFamily="2" charset="-122"/>
            </a:endParaRPr>
          </a:p>
        </p:txBody>
      </p:sp>
      <p:sp>
        <p:nvSpPr>
          <p:cNvPr id="36" name="矩形 35"/>
          <p:cNvSpPr/>
          <p:nvPr/>
        </p:nvSpPr>
        <p:spPr>
          <a:xfrm>
            <a:off x="5430526" y="2482087"/>
            <a:ext cx="733635" cy="6686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solidFill>
                <a:latin typeface="华文楷体" panose="02010600040101010101" pitchFamily="2" charset="-122"/>
                <a:ea typeface="华文楷体" panose="02010600040101010101" pitchFamily="2" charset="-122"/>
              </a:rPr>
              <a:t>互斥锁</a:t>
            </a:r>
            <a:endParaRPr lang="zh-CN" altLang="en-US" sz="2000" dirty="0">
              <a:solidFill>
                <a:schemeClr val="tx1"/>
              </a:solidFill>
              <a:latin typeface="华文楷体" panose="02010600040101010101" pitchFamily="2" charset="-122"/>
              <a:ea typeface="华文楷体" panose="02010600040101010101" pitchFamily="2" charset="-122"/>
            </a:endParaRPr>
          </a:p>
        </p:txBody>
      </p:sp>
      <p:sp>
        <p:nvSpPr>
          <p:cNvPr id="37" name="矩形 36"/>
          <p:cNvSpPr/>
          <p:nvPr/>
        </p:nvSpPr>
        <p:spPr>
          <a:xfrm>
            <a:off x="6309019" y="2470931"/>
            <a:ext cx="750227" cy="6686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solidFill>
                <a:latin typeface="华文楷体" panose="02010600040101010101" pitchFamily="2" charset="-122"/>
                <a:ea typeface="华文楷体" panose="02010600040101010101" pitchFamily="2" charset="-122"/>
              </a:rPr>
              <a:t>信号量</a:t>
            </a:r>
            <a:endParaRPr lang="zh-CN" altLang="en-US" sz="2000" dirty="0">
              <a:solidFill>
                <a:schemeClr val="tx1"/>
              </a:solidFill>
              <a:latin typeface="华文楷体" panose="02010600040101010101" pitchFamily="2" charset="-122"/>
              <a:ea typeface="华文楷体" panose="02010600040101010101" pitchFamily="2" charset="-122"/>
            </a:endParaRPr>
          </a:p>
        </p:txBody>
      </p:sp>
      <p:sp>
        <p:nvSpPr>
          <p:cNvPr id="38" name="矩形 37"/>
          <p:cNvSpPr/>
          <p:nvPr/>
        </p:nvSpPr>
        <p:spPr>
          <a:xfrm>
            <a:off x="7204104" y="2469238"/>
            <a:ext cx="1022565" cy="6686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solidFill>
                <a:latin typeface="华文楷体" panose="02010600040101010101" pitchFamily="2" charset="-122"/>
                <a:ea typeface="华文楷体" panose="02010600040101010101" pitchFamily="2" charset="-122"/>
              </a:rPr>
              <a:t>消息</a:t>
            </a:r>
            <a:endParaRPr lang="en-US" altLang="zh-CN" sz="2000" dirty="0" smtClean="0">
              <a:solidFill>
                <a:schemeClr val="tx1"/>
              </a:solidFill>
              <a:latin typeface="华文楷体" panose="02010600040101010101" pitchFamily="2" charset="-122"/>
              <a:ea typeface="华文楷体" panose="02010600040101010101" pitchFamily="2" charset="-122"/>
            </a:endParaRPr>
          </a:p>
          <a:p>
            <a:pPr algn="ctr"/>
            <a:r>
              <a:rPr lang="zh-CN" altLang="en-US" sz="2000" dirty="0" smtClean="0">
                <a:solidFill>
                  <a:schemeClr val="tx1"/>
                </a:solidFill>
                <a:latin typeface="华文楷体" panose="02010600040101010101" pitchFamily="2" charset="-122"/>
                <a:ea typeface="华文楷体" panose="02010600040101010101" pitchFamily="2" charset="-122"/>
              </a:rPr>
              <a:t>邮箱</a:t>
            </a:r>
            <a:endParaRPr lang="zh-CN" altLang="en-US" sz="2000" dirty="0">
              <a:solidFill>
                <a:schemeClr val="tx1"/>
              </a:solidFill>
              <a:latin typeface="华文楷体" panose="02010600040101010101" pitchFamily="2" charset="-122"/>
              <a:ea typeface="华文楷体" panose="02010600040101010101" pitchFamily="2" charset="-122"/>
            </a:endParaRPr>
          </a:p>
        </p:txBody>
      </p:sp>
      <p:pic>
        <p:nvPicPr>
          <p:cNvPr id="39" name="内容占位符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87971" y="1312857"/>
            <a:ext cx="834205" cy="876106"/>
          </a:xfrm>
        </p:spPr>
      </p:pic>
      <p:sp>
        <p:nvSpPr>
          <p:cNvPr id="40" name="矩形 39"/>
          <p:cNvSpPr/>
          <p:nvPr/>
        </p:nvSpPr>
        <p:spPr>
          <a:xfrm>
            <a:off x="3173008" y="2383296"/>
            <a:ext cx="426696" cy="1207684"/>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华文楷体" panose="02010600040101010101" pitchFamily="2" charset="-122"/>
                <a:ea typeface="华文楷体" panose="02010600040101010101" pitchFamily="2" charset="-122"/>
              </a:rPr>
              <a:t>任务</a:t>
            </a:r>
            <a:endParaRPr lang="en-US" altLang="zh-CN" dirty="0" smtClean="0">
              <a:solidFill>
                <a:schemeClr val="tx1"/>
              </a:solidFill>
              <a:latin typeface="华文楷体" panose="02010600040101010101" pitchFamily="2" charset="-122"/>
              <a:ea typeface="华文楷体" panose="02010600040101010101" pitchFamily="2" charset="-122"/>
            </a:endParaRPr>
          </a:p>
          <a:p>
            <a:pPr algn="ctr"/>
            <a:r>
              <a:rPr lang="zh-CN" altLang="en-US" dirty="0" smtClean="0">
                <a:solidFill>
                  <a:schemeClr val="tx1"/>
                </a:solidFill>
                <a:latin typeface="华文楷体" panose="02010600040101010101" pitchFamily="2" charset="-122"/>
                <a:ea typeface="华文楷体" panose="02010600040101010101" pitchFamily="2" charset="-122"/>
              </a:rPr>
              <a:t>管理</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41" name="矩形 40"/>
          <p:cNvSpPr/>
          <p:nvPr/>
        </p:nvSpPr>
        <p:spPr>
          <a:xfrm>
            <a:off x="3838870" y="2389210"/>
            <a:ext cx="409599" cy="1207684"/>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华文楷体" panose="02010600040101010101" pitchFamily="2" charset="-122"/>
                <a:ea typeface="华文楷体" panose="02010600040101010101" pitchFamily="2" charset="-122"/>
              </a:rPr>
              <a:t>时钟管理</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42" name="文本框 41"/>
          <p:cNvSpPr txBox="1"/>
          <p:nvPr/>
        </p:nvSpPr>
        <p:spPr>
          <a:xfrm>
            <a:off x="2960660" y="6119267"/>
            <a:ext cx="3262432"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操作系统精</a:t>
            </a:r>
            <a:r>
              <a:rPr lang="zh-CN" altLang="en-US" sz="2400" b="1" dirty="0">
                <a:latin typeface="华文楷体" panose="02010600040101010101" pitchFamily="2" charset="-122"/>
                <a:ea typeface="华文楷体" panose="02010600040101010101" pitchFamily="2" charset="-122"/>
              </a:rPr>
              <a:t>化</a:t>
            </a:r>
            <a:r>
              <a:rPr lang="zh-CN" altLang="en-US" sz="2400" b="1" dirty="0" smtClean="0">
                <a:latin typeface="华文楷体" panose="02010600040101010101" pitchFamily="2" charset="-122"/>
                <a:ea typeface="华文楷体" panose="02010600040101010101" pitchFamily="2" charset="-122"/>
              </a:rPr>
              <a:t>验证框架</a:t>
            </a:r>
            <a:endParaRPr lang="zh-CN" altLang="en-US" sz="2400" b="1" dirty="0">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2944319317"/>
      </p:ext>
    </p:extLst>
  </p:cSld>
  <p:clrMapOvr>
    <a:masterClrMapping/>
  </p:clrMapOvr>
  <mc:AlternateContent xmlns:mc="http://schemas.openxmlformats.org/markup-compatibility/2006" xmlns:p14="http://schemas.microsoft.com/office/powerpoint/2010/main">
    <mc:Choice Requires="p14">
      <p:transition spd="slow" p14:dur="2000" advTm="16311"/>
    </mc:Choice>
    <mc:Fallback xmlns="">
      <p:transition spd="slow" advTm="163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animBg="1"/>
      <p:bldP spid="33" grpId="0" animBg="1"/>
      <p:bldP spid="34" grpId="0"/>
      <p:bldP spid="35" grpId="0" animBg="1"/>
      <p:bldP spid="36" grpId="0" animBg="1"/>
      <p:bldP spid="37" grpId="0" animBg="1"/>
      <p:bldP spid="38" grpId="0" animBg="1"/>
      <p:bldP spid="40" grpId="0" animBg="1"/>
      <p:bldP spid="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73520" y="71120"/>
            <a:ext cx="1511432" cy="400110"/>
          </a:xfrm>
          <a:prstGeom prst="rect">
            <a:avLst/>
          </a:prstGeom>
          <a:noFill/>
        </p:spPr>
        <p:txBody>
          <a:bodyPr wrap="square" rtlCol="0">
            <a:spAutoFit/>
          </a:bodyPr>
          <a:lstStyle/>
          <a:p>
            <a:r>
              <a:rPr lang="zh-CN" altLang="en-US" sz="2000" dirty="0" smtClean="0">
                <a:latin typeface="华文楷体" panose="02010600040101010101" pitchFamily="2" charset="-122"/>
                <a:ea typeface="华文楷体" panose="02010600040101010101" pitchFamily="2" charset="-122"/>
              </a:rPr>
              <a:t>常用接口：</a:t>
            </a:r>
            <a:endParaRPr lang="zh-CN" altLang="en-US" sz="2000" dirty="0">
              <a:latin typeface="华文楷体" panose="02010600040101010101" pitchFamily="2" charset="-122"/>
              <a:ea typeface="华文楷体" panose="02010600040101010101" pitchFamily="2" charset="-122"/>
            </a:endParaRPr>
          </a:p>
        </p:txBody>
      </p:sp>
      <p:sp>
        <p:nvSpPr>
          <p:cNvPr id="6" name="矩形 5"/>
          <p:cNvSpPr/>
          <p:nvPr/>
        </p:nvSpPr>
        <p:spPr>
          <a:xfrm>
            <a:off x="7983352" y="118626"/>
            <a:ext cx="670560" cy="294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61628" y="481634"/>
            <a:ext cx="8997549" cy="6264116"/>
          </a:xfrm>
          <a:prstGeom prst="rect">
            <a:avLst/>
          </a:prstGeom>
        </p:spPr>
      </p:pic>
    </p:spTree>
    <p:extLst>
      <p:ext uri="{BB962C8B-B14F-4D97-AF65-F5344CB8AC3E}">
        <p14:creationId xmlns:p14="http://schemas.microsoft.com/office/powerpoint/2010/main" val="3099789832"/>
      </p:ext>
    </p:extLst>
  </p:cSld>
  <p:clrMapOvr>
    <a:masterClrMapping/>
  </p:clrMapOvr>
  <mc:AlternateContent xmlns:mc="http://schemas.openxmlformats.org/markup-compatibility/2006" xmlns:p14="http://schemas.microsoft.com/office/powerpoint/2010/main">
    <mc:Choice Requires="p14">
      <p:transition spd="slow" p14:dur="2000" advTm="19132"/>
    </mc:Choice>
    <mc:Fallback xmlns="">
      <p:transition spd="slow" advTm="19132"/>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492240" y="71120"/>
            <a:ext cx="1511432" cy="400110"/>
          </a:xfrm>
          <a:prstGeom prst="rect">
            <a:avLst/>
          </a:prstGeom>
          <a:noFill/>
        </p:spPr>
        <p:txBody>
          <a:bodyPr wrap="square" rtlCol="0">
            <a:spAutoFit/>
          </a:bodyPr>
          <a:lstStyle/>
          <a:p>
            <a:r>
              <a:rPr lang="zh-CN" altLang="en-US" sz="2000" dirty="0">
                <a:latin typeface="华文楷体" panose="02010600040101010101" pitchFamily="2" charset="-122"/>
                <a:ea typeface="华文楷体" panose="02010600040101010101" pitchFamily="2" charset="-122"/>
              </a:rPr>
              <a:t>经过</a:t>
            </a:r>
            <a:r>
              <a:rPr lang="zh-CN" altLang="en-US" sz="2000" dirty="0" smtClean="0">
                <a:latin typeface="华文楷体" panose="02010600040101010101" pitchFamily="2" charset="-122"/>
                <a:ea typeface="华文楷体" panose="02010600040101010101" pitchFamily="2" charset="-122"/>
              </a:rPr>
              <a:t>验证的</a:t>
            </a:r>
            <a:endParaRPr lang="zh-CN" altLang="en-US" sz="2000" dirty="0">
              <a:latin typeface="华文楷体" panose="02010600040101010101" pitchFamily="2" charset="-122"/>
              <a:ea typeface="华文楷体" panose="02010600040101010101" pitchFamily="2" charset="-122"/>
            </a:endParaRPr>
          </a:p>
        </p:txBody>
      </p:sp>
      <p:sp>
        <p:nvSpPr>
          <p:cNvPr id="13" name="矩形 12"/>
          <p:cNvSpPr/>
          <p:nvPr/>
        </p:nvSpPr>
        <p:spPr>
          <a:xfrm>
            <a:off x="8003672" y="108466"/>
            <a:ext cx="670560" cy="294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196352" y="646182"/>
            <a:ext cx="8798470" cy="6092946"/>
          </a:xfrm>
          <a:prstGeom prst="rect">
            <a:avLst/>
          </a:prstGeom>
        </p:spPr>
      </p:pic>
      <p:sp>
        <p:nvSpPr>
          <p:cNvPr id="4" name="文本框 3"/>
          <p:cNvSpPr txBox="1"/>
          <p:nvPr/>
        </p:nvSpPr>
        <p:spPr>
          <a:xfrm>
            <a:off x="5726077" y="471230"/>
            <a:ext cx="3417923" cy="523220"/>
          </a:xfrm>
          <a:prstGeom prst="rect">
            <a:avLst/>
          </a:prstGeom>
          <a:noFill/>
        </p:spPr>
        <p:txBody>
          <a:bodyPr wrap="none" rtlCol="0">
            <a:spAutoFit/>
          </a:bodyPr>
          <a:lstStyle/>
          <a:p>
            <a:r>
              <a:rPr lang="zh-CN" altLang="en-US" sz="2800" b="1" dirty="0" smtClean="0">
                <a:solidFill>
                  <a:srgbClr val="FF0000"/>
                </a:solidFill>
              </a:rPr>
              <a:t>覆盖</a:t>
            </a:r>
            <a:r>
              <a:rPr lang="en-US" altLang="zh-CN" sz="2800" b="1" dirty="0" smtClean="0">
                <a:solidFill>
                  <a:srgbClr val="FF0000"/>
                </a:solidFill>
              </a:rPr>
              <a:t>68%</a:t>
            </a:r>
            <a:r>
              <a:rPr lang="zh-CN" altLang="en-US" sz="2800" b="1" dirty="0" smtClean="0">
                <a:solidFill>
                  <a:srgbClr val="FF0000"/>
                </a:solidFill>
              </a:rPr>
              <a:t>的常用</a:t>
            </a:r>
            <a:r>
              <a:rPr lang="en-US" altLang="zh-CN" sz="2800" b="1" dirty="0" smtClean="0">
                <a:solidFill>
                  <a:srgbClr val="FF0000"/>
                </a:solidFill>
              </a:rPr>
              <a:t>API</a:t>
            </a:r>
            <a:endParaRPr lang="zh-CN" altLang="en-US" sz="2800" b="1" dirty="0">
              <a:solidFill>
                <a:srgbClr val="FF0000"/>
              </a:solidFill>
            </a:endParaRPr>
          </a:p>
        </p:txBody>
      </p:sp>
      <p:sp>
        <p:nvSpPr>
          <p:cNvPr id="2" name="矩形标注 1"/>
          <p:cNvSpPr/>
          <p:nvPr/>
        </p:nvSpPr>
        <p:spPr>
          <a:xfrm>
            <a:off x="6174872" y="1252728"/>
            <a:ext cx="1828800" cy="420624"/>
          </a:xfrm>
          <a:prstGeom prst="wedgeRectCallout">
            <a:avLst>
              <a:gd name="adj1" fmla="val -73134"/>
              <a:gd name="adj2" fmla="val 9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时钟中断</a:t>
            </a:r>
            <a:endParaRPr lang="zh-CN" altLang="en-US" sz="2400" dirty="0">
              <a:solidFill>
                <a:schemeClr val="tx1"/>
              </a:solidFill>
            </a:endParaRPr>
          </a:p>
        </p:txBody>
      </p:sp>
      <p:sp>
        <p:nvSpPr>
          <p:cNvPr id="7" name="矩形标注 6"/>
          <p:cNvSpPr/>
          <p:nvPr/>
        </p:nvSpPr>
        <p:spPr>
          <a:xfrm>
            <a:off x="5760720" y="2530840"/>
            <a:ext cx="1828800" cy="758952"/>
          </a:xfrm>
          <a:prstGeom prst="wedgeRectCallout">
            <a:avLst>
              <a:gd name="adj1" fmla="val -73134"/>
              <a:gd name="adj2" fmla="val 9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任务创建和删除</a:t>
            </a:r>
            <a:endParaRPr lang="zh-CN" altLang="en-US" sz="2400" dirty="0">
              <a:solidFill>
                <a:schemeClr val="tx1"/>
              </a:solidFill>
            </a:endParaRPr>
          </a:p>
        </p:txBody>
      </p:sp>
      <p:sp>
        <p:nvSpPr>
          <p:cNvPr id="8" name="矩形标注 7"/>
          <p:cNvSpPr/>
          <p:nvPr/>
        </p:nvSpPr>
        <p:spPr>
          <a:xfrm>
            <a:off x="6720840" y="4104248"/>
            <a:ext cx="1828800" cy="526772"/>
          </a:xfrm>
          <a:prstGeom prst="wedgeRectCallout">
            <a:avLst>
              <a:gd name="adj1" fmla="val -71134"/>
              <a:gd name="adj2" fmla="val -64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信号量</a:t>
            </a:r>
            <a:endParaRPr lang="zh-CN" altLang="en-US" sz="2400" dirty="0">
              <a:solidFill>
                <a:schemeClr val="tx1"/>
              </a:solidFill>
            </a:endParaRPr>
          </a:p>
        </p:txBody>
      </p:sp>
      <p:sp>
        <p:nvSpPr>
          <p:cNvPr id="9" name="矩形标注 8"/>
          <p:cNvSpPr/>
          <p:nvPr/>
        </p:nvSpPr>
        <p:spPr>
          <a:xfrm>
            <a:off x="6675120" y="4505240"/>
            <a:ext cx="1828800" cy="526772"/>
          </a:xfrm>
          <a:prstGeom prst="wedgeRectCallout">
            <a:avLst>
              <a:gd name="adj1" fmla="val -71134"/>
              <a:gd name="adj2" fmla="val -64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消息邮箱</a:t>
            </a:r>
            <a:endParaRPr lang="zh-CN" altLang="en-US" sz="2400" dirty="0">
              <a:solidFill>
                <a:schemeClr val="tx1"/>
              </a:solidFill>
            </a:endParaRPr>
          </a:p>
        </p:txBody>
      </p:sp>
      <p:sp>
        <p:nvSpPr>
          <p:cNvPr id="10" name="矩形标注 9"/>
          <p:cNvSpPr/>
          <p:nvPr/>
        </p:nvSpPr>
        <p:spPr>
          <a:xfrm>
            <a:off x="6675120" y="4906232"/>
            <a:ext cx="1828800" cy="526772"/>
          </a:xfrm>
          <a:prstGeom prst="wedgeRectCallout">
            <a:avLst>
              <a:gd name="adj1" fmla="val -71134"/>
              <a:gd name="adj2" fmla="val -64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消息队列</a:t>
            </a:r>
            <a:endParaRPr lang="zh-CN" altLang="en-US" sz="2400" dirty="0">
              <a:solidFill>
                <a:schemeClr val="tx1"/>
              </a:solidFill>
            </a:endParaRPr>
          </a:p>
        </p:txBody>
      </p:sp>
      <p:sp>
        <p:nvSpPr>
          <p:cNvPr id="11" name="矩形标注 10"/>
          <p:cNvSpPr/>
          <p:nvPr/>
        </p:nvSpPr>
        <p:spPr>
          <a:xfrm>
            <a:off x="6675120" y="5319696"/>
            <a:ext cx="1828800" cy="526772"/>
          </a:xfrm>
          <a:prstGeom prst="wedgeRectCallout">
            <a:avLst>
              <a:gd name="adj1" fmla="val -71134"/>
              <a:gd name="adj2" fmla="val -64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互斥锁</a:t>
            </a:r>
            <a:endParaRPr lang="zh-CN" altLang="en-US" sz="2400" dirty="0">
              <a:solidFill>
                <a:schemeClr val="tx1"/>
              </a:solidFill>
            </a:endParaRPr>
          </a:p>
        </p:txBody>
      </p:sp>
      <p:sp>
        <p:nvSpPr>
          <p:cNvPr id="14" name="矩形标注 13"/>
          <p:cNvSpPr/>
          <p:nvPr/>
        </p:nvSpPr>
        <p:spPr>
          <a:xfrm>
            <a:off x="6675120" y="5984074"/>
            <a:ext cx="1828800" cy="526772"/>
          </a:xfrm>
          <a:prstGeom prst="wedgeRectCallout">
            <a:avLst>
              <a:gd name="adj1" fmla="val -71134"/>
              <a:gd name="adj2" fmla="val -64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时钟管理</a:t>
            </a:r>
            <a:endParaRPr lang="zh-CN" altLang="en-US" sz="2400" dirty="0">
              <a:solidFill>
                <a:schemeClr val="tx1"/>
              </a:solidFill>
            </a:endParaRPr>
          </a:p>
        </p:txBody>
      </p:sp>
      <p:sp>
        <p:nvSpPr>
          <p:cNvPr id="15" name="矩形标注 14"/>
          <p:cNvSpPr/>
          <p:nvPr/>
        </p:nvSpPr>
        <p:spPr>
          <a:xfrm>
            <a:off x="6571820" y="1848304"/>
            <a:ext cx="1977819" cy="420624"/>
          </a:xfrm>
          <a:prstGeom prst="wedgeRectCallout">
            <a:avLst>
              <a:gd name="adj1" fmla="val -73134"/>
              <a:gd name="adj2" fmla="val 9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rPr>
              <a:t>抢占式调度</a:t>
            </a:r>
            <a:endParaRPr lang="zh-CN" altLang="en-US" sz="2400" dirty="0">
              <a:solidFill>
                <a:schemeClr val="tx1"/>
              </a:solidFill>
            </a:endParaRPr>
          </a:p>
        </p:txBody>
      </p:sp>
    </p:spTree>
    <p:custDataLst>
      <p:tags r:id="rId1"/>
    </p:custDataLst>
    <p:extLst>
      <p:ext uri="{BB962C8B-B14F-4D97-AF65-F5344CB8AC3E}">
        <p14:creationId xmlns:p14="http://schemas.microsoft.com/office/powerpoint/2010/main" val="1263578557"/>
      </p:ext>
    </p:extLst>
  </p:cSld>
  <p:clrMapOvr>
    <a:masterClrMapping/>
  </p:clrMapOvr>
  <mc:AlternateContent xmlns:mc="http://schemas.openxmlformats.org/markup-compatibility/2006" xmlns:p14="http://schemas.microsoft.com/office/powerpoint/2010/main">
    <mc:Choice Requires="p14">
      <p:transition spd="slow" p14:dur="2000" advTm="35143"/>
    </mc:Choice>
    <mc:Fallback xmlns="">
      <p:transition spd="slow" advTm="35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9"/>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2"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4" grpId="0" animBg="1"/>
      <p:bldP spid="15" grpId="0" animBg="1"/>
      <p:bldP spid="15"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标题 1"/>
          <p:cNvSpPr>
            <a:spLocks noGrp="1"/>
          </p:cNvSpPr>
          <p:nvPr>
            <p:ph type="title"/>
          </p:nvPr>
        </p:nvSpPr>
        <p:spPr/>
        <p:txBody>
          <a:bodyPr/>
          <a:lstStyle/>
          <a:p>
            <a:pPr algn="ctr"/>
            <a:r>
              <a:rPr lang="zh-CN" altLang="en-US" b="1" dirty="0">
                <a:latin typeface="+mn-ea"/>
                <a:ea typeface="+mn-ea"/>
              </a:rPr>
              <a:t>操作系统</a:t>
            </a:r>
            <a:r>
              <a:rPr lang="zh-CN" altLang="en-US" b="1" dirty="0" smtClean="0">
                <a:latin typeface="+mn-ea"/>
                <a:ea typeface="+mn-ea"/>
              </a:rPr>
              <a:t>内核验证框架</a:t>
            </a:r>
          </a:p>
        </p:txBody>
      </p:sp>
      <p:sp>
        <p:nvSpPr>
          <p:cNvPr id="4" name="矩形 3"/>
          <p:cNvSpPr/>
          <p:nvPr/>
        </p:nvSpPr>
        <p:spPr>
          <a:xfrm>
            <a:off x="4545013" y="4276725"/>
            <a:ext cx="3679825" cy="18827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5" name="矩形 4"/>
          <p:cNvSpPr/>
          <p:nvPr/>
        </p:nvSpPr>
        <p:spPr>
          <a:xfrm>
            <a:off x="2651125" y="3260725"/>
            <a:ext cx="3632200" cy="17637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华文楷体" panose="02010600040101010101" pitchFamily="2" charset="-122"/>
              <a:ea typeface="华文楷体" panose="02010600040101010101" pitchFamily="2" charset="-122"/>
            </a:endParaRPr>
          </a:p>
        </p:txBody>
      </p:sp>
      <p:sp>
        <p:nvSpPr>
          <p:cNvPr id="6" name="矩形 5"/>
          <p:cNvSpPr/>
          <p:nvPr/>
        </p:nvSpPr>
        <p:spPr>
          <a:xfrm>
            <a:off x="757238" y="1581150"/>
            <a:ext cx="7700962" cy="51244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8" name="矩形 7"/>
          <p:cNvSpPr/>
          <p:nvPr/>
        </p:nvSpPr>
        <p:spPr>
          <a:xfrm>
            <a:off x="2532063" y="3151188"/>
            <a:ext cx="5797550" cy="310356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9" name="矩形 8"/>
          <p:cNvSpPr/>
          <p:nvPr/>
        </p:nvSpPr>
        <p:spPr>
          <a:xfrm>
            <a:off x="2749550" y="4397375"/>
            <a:ext cx="1603375" cy="5318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高层规范语言</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0" name="矩形 9"/>
          <p:cNvSpPr/>
          <p:nvPr/>
        </p:nvSpPr>
        <p:spPr>
          <a:xfrm>
            <a:off x="4678363" y="4397375"/>
            <a:ext cx="1504950" cy="53181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华文楷体" panose="02010600040101010101" pitchFamily="2" charset="-122"/>
                <a:ea typeface="华文楷体" panose="02010600040101010101" pitchFamily="2" charset="-122"/>
              </a:rPr>
              <a:t>C</a:t>
            </a:r>
            <a:r>
              <a:rPr lang="zh-CN" altLang="en-US" dirty="0" smtClean="0">
                <a:solidFill>
                  <a:schemeClr val="tx1"/>
                </a:solidFill>
                <a:latin typeface="华文楷体" panose="02010600040101010101" pitchFamily="2" charset="-122"/>
                <a:ea typeface="华文楷体" panose="02010600040101010101" pitchFamily="2" charset="-122"/>
              </a:rPr>
              <a:t>语言子集</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1" name="矩形 10"/>
          <p:cNvSpPr/>
          <p:nvPr/>
        </p:nvSpPr>
        <p:spPr>
          <a:xfrm>
            <a:off x="6608763" y="4397375"/>
            <a:ext cx="1504950" cy="53181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汇编原语</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2" name="矩形 11"/>
          <p:cNvSpPr/>
          <p:nvPr/>
        </p:nvSpPr>
        <p:spPr>
          <a:xfrm>
            <a:off x="4678363" y="5259388"/>
            <a:ext cx="3435350" cy="5302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底层小步操作语义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13" name="矩形 12"/>
          <p:cNvSpPr/>
          <p:nvPr/>
        </p:nvSpPr>
        <p:spPr>
          <a:xfrm>
            <a:off x="2749550" y="3594100"/>
            <a:ext cx="3436938" cy="5302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高层小步操作语义</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62478" name="文本框 14"/>
          <p:cNvSpPr txBox="1">
            <a:spLocks noChangeArrowheads="1"/>
          </p:cNvSpPr>
          <p:nvPr/>
        </p:nvSpPr>
        <p:spPr bwMode="auto">
          <a:xfrm>
            <a:off x="3521075" y="324961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高层机器模型</a:t>
            </a:r>
            <a:endParaRPr lang="zh-CN" altLang="en-US" sz="1800" b="1" dirty="0">
              <a:latin typeface="华文楷体" panose="02010600040101010101" pitchFamily="2" charset="-122"/>
              <a:ea typeface="华文楷体" panose="02010600040101010101" pitchFamily="2" charset="-122"/>
            </a:endParaRPr>
          </a:p>
        </p:txBody>
      </p:sp>
      <p:sp>
        <p:nvSpPr>
          <p:cNvPr id="62479" name="文本框 15"/>
          <p:cNvSpPr txBox="1">
            <a:spLocks noChangeArrowheads="1"/>
          </p:cNvSpPr>
          <p:nvPr/>
        </p:nvSpPr>
        <p:spPr bwMode="auto">
          <a:xfrm>
            <a:off x="5422900" y="581342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smtClean="0">
                <a:latin typeface="华文楷体" panose="02010600040101010101" pitchFamily="2" charset="-122"/>
                <a:ea typeface="华文楷体" panose="02010600040101010101" pitchFamily="2" charset="-122"/>
              </a:rPr>
              <a:t>底层机器模型</a:t>
            </a:r>
            <a:endParaRPr lang="zh-CN" altLang="en-US" sz="1800" b="1" dirty="0">
              <a:latin typeface="华文楷体" panose="02010600040101010101" pitchFamily="2" charset="-122"/>
              <a:ea typeface="华文楷体" panose="02010600040101010101" pitchFamily="2" charset="-122"/>
            </a:endParaRPr>
          </a:p>
        </p:txBody>
      </p:sp>
      <p:sp>
        <p:nvSpPr>
          <p:cNvPr id="17" name="矩形 16"/>
          <p:cNvSpPr/>
          <p:nvPr/>
        </p:nvSpPr>
        <p:spPr>
          <a:xfrm>
            <a:off x="2532063" y="1700213"/>
            <a:ext cx="5797550" cy="9937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19" name="矩形 18"/>
          <p:cNvSpPr/>
          <p:nvPr/>
        </p:nvSpPr>
        <p:spPr>
          <a:xfrm>
            <a:off x="2668588" y="1773238"/>
            <a:ext cx="3046412" cy="530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并发精化程序逻辑</a:t>
            </a:r>
            <a:r>
              <a:rPr lang="en-US" altLang="zh-CN" dirty="0" smtClean="0">
                <a:solidFill>
                  <a:schemeClr val="tx1"/>
                </a:solidFill>
                <a:latin typeface="华文楷体" panose="02010600040101010101" pitchFamily="2" charset="-122"/>
                <a:ea typeface="华文楷体" panose="02010600040101010101" pitchFamily="2" charset="-122"/>
              </a:rPr>
              <a:t>CSL-R</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0" name="矩形 19"/>
          <p:cNvSpPr/>
          <p:nvPr/>
        </p:nvSpPr>
        <p:spPr>
          <a:xfrm>
            <a:off x="6283325" y="1768475"/>
            <a:ext cx="1885950" cy="530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上下文精化关系</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21" name="右箭头 20"/>
          <p:cNvSpPr/>
          <p:nvPr/>
        </p:nvSpPr>
        <p:spPr>
          <a:xfrm>
            <a:off x="5783263" y="1935163"/>
            <a:ext cx="422275" cy="269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sp>
        <p:nvSpPr>
          <p:cNvPr id="62485" name="文本框 21"/>
          <p:cNvSpPr txBox="1">
            <a:spLocks noChangeArrowheads="1"/>
          </p:cNvSpPr>
          <p:nvPr/>
        </p:nvSpPr>
        <p:spPr bwMode="auto">
          <a:xfrm>
            <a:off x="3733800" y="2314575"/>
            <a:ext cx="2515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B. </a:t>
            </a:r>
            <a:r>
              <a:rPr lang="zh-CN" altLang="en-US" sz="2000" b="1" dirty="0" smtClean="0">
                <a:latin typeface="华文楷体" panose="02010600040101010101" pitchFamily="2" charset="-122"/>
                <a:ea typeface="华文楷体" panose="02010600040101010101" pitchFamily="2" charset="-122"/>
              </a:rPr>
              <a:t>并发精化程序逻辑</a:t>
            </a:r>
            <a:endParaRPr lang="zh-CN" altLang="en-US" sz="2000" b="1" dirty="0">
              <a:latin typeface="华文楷体" panose="02010600040101010101" pitchFamily="2" charset="-122"/>
              <a:ea typeface="华文楷体" panose="02010600040101010101" pitchFamily="2" charset="-122"/>
            </a:endParaRPr>
          </a:p>
        </p:txBody>
      </p:sp>
      <p:grpSp>
        <p:nvGrpSpPr>
          <p:cNvPr id="62486" name="组合 22"/>
          <p:cNvGrpSpPr>
            <a:grpSpLocks/>
          </p:cNvGrpSpPr>
          <p:nvPr/>
        </p:nvGrpSpPr>
        <p:grpSpPr bwMode="auto">
          <a:xfrm>
            <a:off x="3592513" y="2733675"/>
            <a:ext cx="163512" cy="387350"/>
            <a:chOff x="3603169" y="2448677"/>
            <a:chExt cx="163286" cy="386644"/>
          </a:xfrm>
        </p:grpSpPr>
        <p:sp>
          <p:nvSpPr>
            <p:cNvPr id="24" name="椭圆 23"/>
            <p:cNvSpPr/>
            <p:nvPr/>
          </p:nvSpPr>
          <p:spPr>
            <a:xfrm>
              <a:off x="3603169" y="2448677"/>
              <a:ext cx="163286" cy="1521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5" name="直接连接符 24"/>
            <p:cNvCxnSpPr>
              <a:stCxn id="24" idx="4"/>
            </p:cNvCxnSpPr>
            <p:nvPr/>
          </p:nvCxnSpPr>
          <p:spPr>
            <a:xfrm>
              <a:off x="3685605" y="2600799"/>
              <a:ext cx="0" cy="234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7086600" y="2733675"/>
            <a:ext cx="163513"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cxnSp>
        <p:nvCxnSpPr>
          <p:cNvPr id="27" name="直接连接符 26"/>
          <p:cNvCxnSpPr>
            <a:stCxn id="26" idx="4"/>
          </p:cNvCxnSpPr>
          <p:nvPr/>
        </p:nvCxnSpPr>
        <p:spPr>
          <a:xfrm>
            <a:off x="7167563" y="2886075"/>
            <a:ext cx="0" cy="2349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816" name="文本框 27"/>
          <p:cNvSpPr txBox="1">
            <a:spLocks noChangeArrowheads="1"/>
          </p:cNvSpPr>
          <p:nvPr/>
        </p:nvSpPr>
        <p:spPr bwMode="auto">
          <a:xfrm>
            <a:off x="3556337" y="6243141"/>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CN" altLang="en-US" sz="2400" b="1" dirty="0" smtClean="0">
                <a:latin typeface="华文楷体" panose="02010600040101010101" pitchFamily="2" charset="-122"/>
                <a:ea typeface="华文楷体" panose="02010600040101010101" pitchFamily="2" charset="-122"/>
              </a:rPr>
              <a:t>精化验证框架</a:t>
            </a:r>
            <a:endParaRPr lang="zh-CN" altLang="en-US" sz="2400" b="1" dirty="0">
              <a:latin typeface="华文楷体" panose="02010600040101010101" pitchFamily="2" charset="-122"/>
              <a:ea typeface="华文楷体" panose="02010600040101010101" pitchFamily="2" charset="-122"/>
            </a:endParaRPr>
          </a:p>
        </p:txBody>
      </p:sp>
      <p:sp>
        <p:nvSpPr>
          <p:cNvPr id="62490" name="文本框 28"/>
          <p:cNvSpPr txBox="1">
            <a:spLocks noChangeArrowheads="1"/>
          </p:cNvSpPr>
          <p:nvPr/>
        </p:nvSpPr>
        <p:spPr bwMode="auto">
          <a:xfrm>
            <a:off x="2647950" y="5300663"/>
            <a:ext cx="150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A. </a:t>
            </a:r>
            <a:r>
              <a:rPr lang="zh-CN" altLang="en-US" sz="2000" b="1" dirty="0" smtClean="0">
                <a:latin typeface="华文楷体" panose="02010600040101010101" pitchFamily="2" charset="-122"/>
                <a:ea typeface="华文楷体" panose="02010600040101010101" pitchFamily="2" charset="-122"/>
              </a:rPr>
              <a:t>内核建模</a:t>
            </a:r>
            <a:endParaRPr lang="zh-CN" altLang="en-US" sz="2000" b="1" dirty="0">
              <a:latin typeface="华文楷体" panose="02010600040101010101" pitchFamily="2" charset="-122"/>
              <a:ea typeface="华文楷体" panose="02010600040101010101" pitchFamily="2" charset="-122"/>
            </a:endParaRPr>
          </a:p>
        </p:txBody>
      </p:sp>
      <p:sp>
        <p:nvSpPr>
          <p:cNvPr id="62491" name="文本框 29"/>
          <p:cNvSpPr txBox="1">
            <a:spLocks noChangeArrowheads="1"/>
          </p:cNvSpPr>
          <p:nvPr/>
        </p:nvSpPr>
        <p:spPr bwMode="auto">
          <a:xfrm>
            <a:off x="979825" y="5491232"/>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000" b="1" dirty="0">
                <a:latin typeface="华文楷体" panose="02010600040101010101" pitchFamily="2" charset="-122"/>
                <a:ea typeface="华文楷体" panose="02010600040101010101" pitchFamily="2" charset="-122"/>
              </a:rPr>
              <a:t>C. </a:t>
            </a:r>
            <a:r>
              <a:rPr lang="zh-CN" altLang="en-US" sz="2000" b="1" dirty="0" smtClean="0">
                <a:latin typeface="华文楷体" panose="02010600040101010101" pitchFamily="2" charset="-122"/>
                <a:ea typeface="华文楷体" panose="02010600040101010101" pitchFamily="2" charset="-122"/>
              </a:rPr>
              <a:t>自动</a:t>
            </a:r>
            <a:endParaRPr lang="en-US" altLang="zh-CN" sz="2000" b="1" dirty="0" smtClean="0">
              <a:latin typeface="华文楷体" panose="02010600040101010101" pitchFamily="2" charset="-122"/>
              <a:ea typeface="华文楷体" panose="02010600040101010101" pitchFamily="2" charset="-122"/>
            </a:endParaRPr>
          </a:p>
          <a:p>
            <a:pPr>
              <a:spcBef>
                <a:spcPct val="0"/>
              </a:spcBef>
              <a:buFontTx/>
              <a:buNone/>
            </a:pPr>
            <a:r>
              <a:rPr lang="zh-CN" altLang="en-US" sz="2000" b="1" dirty="0" smtClean="0">
                <a:latin typeface="华文楷体" panose="02010600040101010101" pitchFamily="2" charset="-122"/>
                <a:ea typeface="华文楷体" panose="02010600040101010101" pitchFamily="2" charset="-122"/>
              </a:rPr>
              <a:t>证明策略</a:t>
            </a:r>
            <a:endParaRPr lang="zh-CN" altLang="en-US" sz="2000" b="1" dirty="0">
              <a:latin typeface="华文楷体" panose="02010600040101010101" pitchFamily="2" charset="-122"/>
              <a:ea typeface="华文楷体" panose="02010600040101010101" pitchFamily="2" charset="-122"/>
            </a:endParaRPr>
          </a:p>
        </p:txBody>
      </p:sp>
      <p:sp>
        <p:nvSpPr>
          <p:cNvPr id="31" name="矩形 30"/>
          <p:cNvSpPr/>
          <p:nvPr/>
        </p:nvSpPr>
        <p:spPr>
          <a:xfrm>
            <a:off x="985838" y="1787525"/>
            <a:ext cx="1268412" cy="116681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断言自动推导</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2" name="矩形 31"/>
          <p:cNvSpPr/>
          <p:nvPr/>
        </p:nvSpPr>
        <p:spPr>
          <a:xfrm>
            <a:off x="985838" y="3089275"/>
            <a:ext cx="1266825" cy="97948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验证条件自动生成</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3" name="矩形 32"/>
          <p:cNvSpPr/>
          <p:nvPr/>
        </p:nvSpPr>
        <p:spPr>
          <a:xfrm>
            <a:off x="985838" y="4213225"/>
            <a:ext cx="1262062" cy="863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领域专用求解器</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62495" name="文本框 33"/>
          <p:cNvSpPr txBox="1">
            <a:spLocks noChangeArrowheads="1"/>
          </p:cNvSpPr>
          <p:nvPr/>
        </p:nvSpPr>
        <p:spPr bwMode="auto">
          <a:xfrm>
            <a:off x="1393825" y="509587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800">
                <a:latin typeface="华文楷体" panose="02010600040101010101" pitchFamily="2" charset="-122"/>
                <a:ea typeface="华文楷体" panose="02010600040101010101" pitchFamily="2" charset="-122"/>
              </a:rPr>
              <a:t>…</a:t>
            </a:r>
            <a:endParaRPr lang="zh-CN" altLang="en-US" sz="2800">
              <a:latin typeface="华文楷体" panose="02010600040101010101" pitchFamily="2" charset="-122"/>
              <a:ea typeface="华文楷体" panose="02010600040101010101" pitchFamily="2" charset="-122"/>
            </a:endParaRPr>
          </a:p>
        </p:txBody>
      </p:sp>
      <p:sp>
        <p:nvSpPr>
          <p:cNvPr id="35" name="矩形 34"/>
          <p:cNvSpPr/>
          <p:nvPr/>
        </p:nvSpPr>
        <p:spPr>
          <a:xfrm>
            <a:off x="6624975" y="3342182"/>
            <a:ext cx="1616075" cy="7524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华文楷体" panose="02010600040101010101" pitchFamily="2" charset="-122"/>
                <a:ea typeface="华文楷体" panose="02010600040101010101" pitchFamily="2" charset="-122"/>
              </a:rPr>
              <a:t>互斥信号量无优先级反转</a:t>
            </a: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36" name="右箭头 35"/>
          <p:cNvSpPr/>
          <p:nvPr/>
        </p:nvSpPr>
        <p:spPr>
          <a:xfrm>
            <a:off x="6340475" y="3592513"/>
            <a:ext cx="236538" cy="29686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华文楷体" panose="02010600040101010101" pitchFamily="2" charset="-122"/>
              <a:ea typeface="华文楷体" panose="02010600040101010101" pitchFamily="2" charset="-122"/>
            </a:endParaRPr>
          </a:p>
        </p:txBody>
      </p:sp>
      <p:pic>
        <p:nvPicPr>
          <p:cNvPr id="34" name="图片 33"/>
          <p:cNvPicPr>
            <a:picLocks noChangeAspect="1"/>
          </p:cNvPicPr>
          <p:nvPr/>
        </p:nvPicPr>
        <p:blipFill>
          <a:blip r:embed="rId4"/>
          <a:stretch>
            <a:fillRect/>
          </a:stretch>
        </p:blipFill>
        <p:spPr>
          <a:xfrm>
            <a:off x="273431" y="71989"/>
            <a:ext cx="4572638" cy="3429479"/>
          </a:xfrm>
          <a:prstGeom prst="rect">
            <a:avLst/>
          </a:prstGeom>
          <a:ln>
            <a:noFill/>
          </a:ln>
          <a:effectLst>
            <a:outerShdw blurRad="292100" dist="139700" dir="2700000" algn="tl" rotWithShape="0">
              <a:srgbClr val="333333">
                <a:alpha val="65000"/>
              </a:srgbClr>
            </a:outerShdw>
          </a:effectLst>
        </p:spPr>
      </p:pic>
      <p:sp>
        <p:nvSpPr>
          <p:cNvPr id="2" name="右箭头 1"/>
          <p:cNvSpPr/>
          <p:nvPr/>
        </p:nvSpPr>
        <p:spPr>
          <a:xfrm rot="12519675">
            <a:off x="5013727" y="2833360"/>
            <a:ext cx="1610485" cy="225957"/>
          </a:xfrm>
          <a:prstGeom prst="rightArrow">
            <a:avLst>
              <a:gd name="adj1" fmla="val 4217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63328139"/>
      </p:ext>
    </p:extLst>
  </p:cSld>
  <p:clrMapOvr>
    <a:masterClrMapping/>
  </p:clrMapOvr>
  <p:transition spd="slow" advTm="471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latin typeface="+mn-lt"/>
                <a:ea typeface="+mn-ea"/>
                <a:cs typeface="Arial Unicode MS" panose="020B0604020202020204" pitchFamily="34" charset="-122"/>
              </a:rPr>
              <a:t>发现的主要</a:t>
            </a:r>
            <a:r>
              <a:rPr lang="en-US" altLang="zh-CN" b="1" dirty="0">
                <a:latin typeface="+mn-lt"/>
                <a:ea typeface="+mn-ea"/>
                <a:cs typeface="Arial Unicode MS" panose="020B0604020202020204" pitchFamily="34" charset="-122"/>
              </a:rPr>
              <a:t>Bug</a:t>
            </a:r>
            <a:endParaRPr lang="zh-CN" altLang="en-US" b="1" dirty="0">
              <a:latin typeface="+mn-lt"/>
              <a:ea typeface="+mn-ea"/>
            </a:endParaRPr>
          </a:p>
        </p:txBody>
      </p:sp>
      <p:sp>
        <p:nvSpPr>
          <p:cNvPr id="3" name="内容占位符 2"/>
          <p:cNvSpPr>
            <a:spLocks noGrp="1"/>
          </p:cNvSpPr>
          <p:nvPr>
            <p:ph idx="1"/>
          </p:nvPr>
        </p:nvSpPr>
        <p:spPr/>
        <p:txBody>
          <a:bodyPr>
            <a:normAutofit/>
          </a:bodyPr>
          <a:lstStyle/>
          <a:p>
            <a:r>
              <a:rPr lang="zh-CN" altLang="en-US" b="1" dirty="0">
                <a:cs typeface="Times New Roman" panose="02020603050405020304" pitchFamily="18" charset="0"/>
              </a:rPr>
              <a:t>互斥锁优先级反转的</a:t>
            </a:r>
            <a:r>
              <a:rPr lang="en-US" altLang="zh-CN" b="1" dirty="0">
                <a:cs typeface="Times New Roman" panose="02020603050405020304" pitchFamily="18" charset="0"/>
              </a:rPr>
              <a:t>Bug</a:t>
            </a:r>
          </a:p>
          <a:p>
            <a:pPr lvl="1"/>
            <a:r>
              <a:rPr lang="zh-CN" altLang="en-US" b="1" dirty="0" smtClean="0"/>
              <a:t>使用一种简化的</a:t>
            </a:r>
            <a:r>
              <a:rPr lang="en-US" altLang="zh-CN" b="1" dirty="0" smtClean="0"/>
              <a:t>priority ceiling</a:t>
            </a:r>
            <a:r>
              <a:rPr lang="zh-CN" altLang="en-US" b="1" dirty="0" smtClean="0"/>
              <a:t>算法</a:t>
            </a:r>
            <a:endParaRPr lang="en-US" altLang="zh-CN" b="1" dirty="0" smtClean="0"/>
          </a:p>
          <a:p>
            <a:pPr lvl="1"/>
            <a:r>
              <a:rPr lang="zh-CN" altLang="en-US" b="1" dirty="0" smtClean="0">
                <a:solidFill>
                  <a:srgbClr val="FF0000"/>
                </a:solidFill>
              </a:rPr>
              <a:t>互斥锁嵌套使用的时候会导致优先级反转</a:t>
            </a:r>
            <a:endParaRPr lang="en-US" altLang="zh-CN" b="1" dirty="0" smtClean="0">
              <a:solidFill>
                <a:srgbClr val="FF0000"/>
              </a:solidFill>
            </a:endParaRPr>
          </a:p>
          <a:p>
            <a:pPr lvl="1"/>
            <a:r>
              <a:rPr lang="zh-CN" altLang="en-US" b="1" dirty="0" smtClean="0"/>
              <a:t>在</a:t>
            </a:r>
            <a:r>
              <a:rPr lang="el-GR" altLang="zh-CN" b="1" dirty="0" smtClean="0"/>
              <a:t>μ</a:t>
            </a:r>
            <a:r>
              <a:rPr lang="en-US" altLang="zh-CN" b="1" dirty="0" smtClean="0"/>
              <a:t>C/OS-</a:t>
            </a:r>
            <a:r>
              <a:rPr lang="en-US" altLang="zh-CN" b="1" dirty="0" smtClean="0">
                <a:solidFill>
                  <a:srgbClr val="FF0000"/>
                </a:solidFill>
              </a:rPr>
              <a:t>III</a:t>
            </a:r>
            <a:r>
              <a:rPr lang="zh-CN" altLang="en-US" b="1" dirty="0" smtClean="0"/>
              <a:t>中修复</a:t>
            </a:r>
            <a:endParaRPr lang="en-US" altLang="zh-CN" b="1" dirty="0" smtClean="0"/>
          </a:p>
          <a:p>
            <a:pPr lvl="5"/>
            <a:endParaRPr lang="en-US" altLang="zh-CN" sz="1200" b="1" dirty="0"/>
          </a:p>
          <a:p>
            <a:r>
              <a:rPr lang="zh-CN" altLang="en-US" b="1" dirty="0" smtClean="0"/>
              <a:t>并发</a:t>
            </a:r>
            <a:r>
              <a:rPr lang="en-US" altLang="zh-CN" b="1" dirty="0" smtClean="0"/>
              <a:t>bug </a:t>
            </a:r>
            <a:r>
              <a:rPr lang="zh-CN" altLang="en-US" b="1" dirty="0" smtClean="0"/>
              <a:t>（原子性违背）</a:t>
            </a:r>
            <a:endParaRPr lang="en-US" altLang="zh-CN" b="1" dirty="0" smtClean="0"/>
          </a:p>
          <a:p>
            <a:pPr lvl="1"/>
            <a:endParaRPr lang="en-US" altLang="zh-CN" b="1" dirty="0"/>
          </a:p>
          <a:p>
            <a:pPr lvl="1"/>
            <a:r>
              <a:rPr lang="zh-CN" altLang="en-US" b="1" dirty="0" smtClean="0">
                <a:solidFill>
                  <a:srgbClr val="FF0000"/>
                </a:solidFill>
              </a:rPr>
              <a:t>会导致悬空指针访问</a:t>
            </a:r>
            <a:endParaRPr lang="en-US" altLang="zh-CN" b="1" dirty="0" smtClean="0">
              <a:solidFill>
                <a:srgbClr val="FF0000"/>
              </a:solidFill>
            </a:endParaRPr>
          </a:p>
          <a:p>
            <a:pPr lvl="1"/>
            <a:r>
              <a:rPr lang="zh-CN" altLang="en-US" b="1" dirty="0" smtClean="0"/>
              <a:t>在</a:t>
            </a:r>
            <a:r>
              <a:rPr lang="el-GR" altLang="zh-CN" b="1" dirty="0" smtClean="0"/>
              <a:t>μ</a:t>
            </a:r>
            <a:r>
              <a:rPr lang="en-US" altLang="zh-CN" b="1" dirty="0" smtClean="0"/>
              <a:t>C/OS-II  v2.52 </a:t>
            </a:r>
            <a:r>
              <a:rPr lang="zh-CN" altLang="en-US" b="1" dirty="0" smtClean="0"/>
              <a:t>（我们验证的版本）中发现</a:t>
            </a:r>
            <a:endParaRPr lang="en-US" altLang="zh-CN" b="1" dirty="0" smtClean="0"/>
          </a:p>
          <a:p>
            <a:pPr lvl="1"/>
            <a:r>
              <a:rPr lang="zh-CN" altLang="en-US" b="1" dirty="0" smtClean="0"/>
              <a:t>在</a:t>
            </a:r>
            <a:r>
              <a:rPr lang="el-GR" altLang="zh-CN" b="1" dirty="0" smtClean="0"/>
              <a:t>μ</a:t>
            </a:r>
            <a:r>
              <a:rPr lang="en-US" altLang="zh-CN" b="1" dirty="0"/>
              <a:t>C/OS-II  </a:t>
            </a:r>
            <a:r>
              <a:rPr lang="en-US" altLang="zh-CN" b="1" dirty="0" smtClean="0"/>
              <a:t>v2.9</a:t>
            </a:r>
            <a:r>
              <a:rPr lang="zh-CN" altLang="en-US" b="1" dirty="0" smtClean="0"/>
              <a:t>中修复</a:t>
            </a:r>
            <a:endParaRPr lang="zh-CN" altLang="en-US" b="1" dirty="0"/>
          </a:p>
        </p:txBody>
      </p:sp>
      <p:sp>
        <p:nvSpPr>
          <p:cNvPr id="4" name="矩形 3"/>
          <p:cNvSpPr/>
          <p:nvPr/>
        </p:nvSpPr>
        <p:spPr>
          <a:xfrm>
            <a:off x="1154501" y="4141004"/>
            <a:ext cx="6834998" cy="400110"/>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INT8U  </a:t>
            </a:r>
            <a:r>
              <a:rPr lang="en-US" altLang="zh-CN" sz="2000" b="1" dirty="0" err="1">
                <a:latin typeface="Times New Roman" panose="02020603050405020304" pitchFamily="18" charset="0"/>
                <a:cs typeface="Times New Roman" panose="02020603050405020304" pitchFamily="18" charset="0"/>
              </a:rPr>
              <a:t>OSTaskChangePrio</a:t>
            </a:r>
            <a:r>
              <a:rPr lang="en-US" altLang="zh-CN" sz="2000" dirty="0">
                <a:latin typeface="Times New Roman" panose="02020603050405020304" pitchFamily="18" charset="0"/>
                <a:cs typeface="Times New Roman" panose="02020603050405020304" pitchFamily="18" charset="0"/>
              </a:rPr>
              <a:t> (INT8U </a:t>
            </a:r>
            <a:r>
              <a:rPr lang="en-US" altLang="zh-CN" sz="2000" dirty="0" err="1">
                <a:latin typeface="Times New Roman" panose="02020603050405020304" pitchFamily="18" charset="0"/>
                <a:cs typeface="Times New Roman" panose="02020603050405020304" pitchFamily="18" charset="0"/>
              </a:rPr>
              <a:t>oldprio</a:t>
            </a:r>
            <a:r>
              <a:rPr lang="en-US" altLang="zh-CN" sz="2000" dirty="0">
                <a:latin typeface="Times New Roman" panose="02020603050405020304" pitchFamily="18" charset="0"/>
                <a:cs typeface="Times New Roman" panose="02020603050405020304" pitchFamily="18" charset="0"/>
              </a:rPr>
              <a:t>, INT8U </a:t>
            </a:r>
            <a:r>
              <a:rPr lang="en-US" altLang="zh-CN" sz="2000" dirty="0" err="1">
                <a:latin typeface="Times New Roman" panose="02020603050405020304" pitchFamily="18" charset="0"/>
                <a:cs typeface="Times New Roman" panose="02020603050405020304" pitchFamily="18" charset="0"/>
              </a:rPr>
              <a:t>newprio</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7384514"/>
      </p:ext>
    </p:extLst>
  </p:cSld>
  <p:clrMapOvr>
    <a:masterClrMapping/>
  </p:clrMapOvr>
  <mc:AlternateContent xmlns:mc="http://schemas.openxmlformats.org/markup-compatibility/2006" xmlns:p14="http://schemas.microsoft.com/office/powerpoint/2010/main">
    <mc:Choice Requires="p14">
      <p:transition spd="slow" p14:dur="2000" advTm="61722"/>
    </mc:Choice>
    <mc:Fallback xmlns="">
      <p:transition spd="slow" advTm="61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5588" y="4043363"/>
            <a:ext cx="5154612" cy="1919287"/>
          </a:xfrm>
          <a:prstGeom prst="rect">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9331" name="标题 1"/>
          <p:cNvSpPr>
            <a:spLocks noGrp="1"/>
          </p:cNvSpPr>
          <p:nvPr>
            <p:ph type="title"/>
          </p:nvPr>
        </p:nvSpPr>
        <p:spPr>
          <a:xfrm>
            <a:off x="680485" y="314325"/>
            <a:ext cx="3934046" cy="1325563"/>
          </a:xfrm>
        </p:spPr>
        <p:txBody>
          <a:bodyPr/>
          <a:lstStyle/>
          <a:p>
            <a:r>
              <a:rPr lang="en-US" altLang="zh-CN" sz="4000" dirty="0" smtClean="0">
                <a:latin typeface="Arial Unicode MS" panose="020B0604020202020204" pitchFamily="34" charset="-122"/>
                <a:ea typeface="Arial Unicode MS" panose="020B0604020202020204" pitchFamily="34" charset="-122"/>
                <a:cs typeface="Arial Unicode MS" panose="020B0604020202020204" pitchFamily="34" charset="-122"/>
              </a:rPr>
              <a:t>Coq </a:t>
            </a:r>
            <a:r>
              <a:rPr lang="zh-CN" altLang="en-US" sz="4000" dirty="0" smtClean="0">
                <a:latin typeface="Arial Unicode MS" panose="020B0604020202020204" pitchFamily="34" charset="-122"/>
                <a:ea typeface="Arial Unicode MS" panose="020B0604020202020204" pitchFamily="34" charset="-122"/>
                <a:cs typeface="Arial Unicode MS" panose="020B0604020202020204" pitchFamily="34" charset="-122"/>
              </a:rPr>
              <a:t>实现</a:t>
            </a:r>
          </a:p>
        </p:txBody>
      </p:sp>
      <p:graphicFrame>
        <p:nvGraphicFramePr>
          <p:cNvPr id="4" name="图示 3"/>
          <p:cNvGraphicFramePr/>
          <p:nvPr/>
        </p:nvGraphicFramePr>
        <p:xfrm>
          <a:off x="316992" y="2522793"/>
          <a:ext cx="8561832" cy="4106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文本框 10"/>
          <p:cNvSpPr txBox="1">
            <a:spLocks noChangeArrowheads="1"/>
          </p:cNvSpPr>
          <p:nvPr/>
        </p:nvSpPr>
        <p:spPr bwMode="auto">
          <a:xfrm>
            <a:off x="1516452" y="3950659"/>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1800" b="1" dirty="0">
                <a:solidFill>
                  <a:srgbClr val="C00000"/>
                </a:solidFill>
                <a:ea typeface="宋体" panose="02010600030101010101" pitchFamily="2" charset="-122"/>
              </a:rPr>
              <a:t>55,000</a:t>
            </a:r>
            <a:endParaRPr lang="zh-CN" altLang="en-US" sz="1800" b="1" dirty="0">
              <a:solidFill>
                <a:srgbClr val="C00000"/>
              </a:solidFill>
              <a:ea typeface="宋体" panose="02010600030101010101" pitchFamily="2" charset="-122"/>
            </a:endParaRPr>
          </a:p>
        </p:txBody>
      </p:sp>
      <p:sp>
        <p:nvSpPr>
          <p:cNvPr id="12" name="文本框 11"/>
          <p:cNvSpPr txBox="1">
            <a:spLocks noChangeArrowheads="1"/>
          </p:cNvSpPr>
          <p:nvPr/>
        </p:nvSpPr>
        <p:spPr bwMode="auto">
          <a:xfrm>
            <a:off x="3530149" y="3893149"/>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1800" b="1" dirty="0">
                <a:solidFill>
                  <a:srgbClr val="C00000"/>
                </a:solidFill>
                <a:ea typeface="宋体" panose="02010600030101010101" pitchFamily="2" charset="-122"/>
              </a:rPr>
              <a:t>20,000</a:t>
            </a:r>
            <a:endParaRPr lang="zh-CN" altLang="en-US" sz="1800" b="1" dirty="0">
              <a:solidFill>
                <a:srgbClr val="C00000"/>
              </a:solidFill>
              <a:ea typeface="宋体" panose="02010600030101010101" pitchFamily="2" charset="-122"/>
            </a:endParaRPr>
          </a:p>
        </p:txBody>
      </p:sp>
      <p:sp>
        <p:nvSpPr>
          <p:cNvPr id="13" name="文本框 12"/>
          <p:cNvSpPr txBox="1">
            <a:spLocks noChangeArrowheads="1"/>
          </p:cNvSpPr>
          <p:nvPr/>
        </p:nvSpPr>
        <p:spPr bwMode="auto">
          <a:xfrm>
            <a:off x="3864605" y="2981489"/>
            <a:ext cx="1017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1800" b="1" dirty="0">
                <a:solidFill>
                  <a:srgbClr val="C00000"/>
                </a:solidFill>
                <a:ea typeface="宋体" panose="02010600030101010101" pitchFamily="2" charset="-122"/>
              </a:rPr>
              <a:t>225,000</a:t>
            </a:r>
            <a:endParaRPr lang="zh-CN" altLang="en-US" sz="1800" b="1" dirty="0">
              <a:solidFill>
                <a:srgbClr val="C00000"/>
              </a:solidFill>
              <a:ea typeface="宋体" panose="02010600030101010101" pitchFamily="2" charset="-122"/>
            </a:endParaRPr>
          </a:p>
        </p:txBody>
      </p:sp>
      <p:sp>
        <p:nvSpPr>
          <p:cNvPr id="14" name="文本框 13"/>
          <p:cNvSpPr txBox="1">
            <a:spLocks noChangeArrowheads="1"/>
          </p:cNvSpPr>
          <p:nvPr/>
        </p:nvSpPr>
        <p:spPr bwMode="auto">
          <a:xfrm>
            <a:off x="7156450" y="3863893"/>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1800" b="1" dirty="0">
                <a:solidFill>
                  <a:srgbClr val="C00000"/>
                </a:solidFill>
                <a:ea typeface="宋体" panose="02010600030101010101" pitchFamily="2" charset="-122"/>
              </a:rPr>
              <a:t>150,000</a:t>
            </a:r>
            <a:endParaRPr lang="zh-CN" altLang="en-US" sz="1800" b="1" dirty="0">
              <a:solidFill>
                <a:srgbClr val="C00000"/>
              </a:solidFill>
              <a:ea typeface="宋体" panose="02010600030101010101" pitchFamily="2" charset="-122"/>
            </a:endParaRPr>
          </a:p>
        </p:txBody>
      </p:sp>
      <p:pic>
        <p:nvPicPr>
          <p:cNvPr id="99338" name="图片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8463" y="569913"/>
            <a:ext cx="34004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标注 1"/>
          <p:cNvSpPr/>
          <p:nvPr/>
        </p:nvSpPr>
        <p:spPr>
          <a:xfrm>
            <a:off x="680485" y="1737873"/>
            <a:ext cx="3807012" cy="929994"/>
          </a:xfrm>
          <a:prstGeom prst="wedgeRectCallout">
            <a:avLst>
              <a:gd name="adj1" fmla="val 43279"/>
              <a:gd name="adj2" fmla="val 88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本身是否可信？</a:t>
            </a:r>
            <a:endParaRPr lang="en-US" altLang="zh-CN" sz="2400" b="1" dirty="0" smtClean="0"/>
          </a:p>
          <a:p>
            <a:pPr algn="ctr"/>
            <a:r>
              <a:rPr lang="zh-CN" altLang="en-US" sz="2400" b="1" dirty="0" smtClean="0"/>
              <a:t>证明的正确性可自动检查</a:t>
            </a:r>
            <a:endParaRPr lang="zh-CN" altLang="en-US" sz="2400" b="1" dirty="0"/>
          </a:p>
        </p:txBody>
      </p:sp>
    </p:spTree>
    <p:custDataLst>
      <p:tags r:id="rId1"/>
    </p:custDataLst>
    <p:extLst>
      <p:ext uri="{BB962C8B-B14F-4D97-AF65-F5344CB8AC3E}">
        <p14:creationId xmlns:p14="http://schemas.microsoft.com/office/powerpoint/2010/main" val="3201467057"/>
      </p:ext>
    </p:extLst>
  </p:cSld>
  <p:clrMapOvr>
    <a:masterClrMapping/>
  </p:clrMapOvr>
  <p:transition spd="slow" advTm="684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zh-CN" altLang="en-US" b="1" dirty="0" smtClean="0">
                <a:solidFill>
                  <a:schemeClr val="tx1"/>
                </a:solidFill>
              </a:rPr>
              <a:t>美国东北大停电</a:t>
            </a:r>
            <a:endParaRPr lang="en-US" altLang="zh-CN" b="1" dirty="0" smtClean="0">
              <a:solidFill>
                <a:schemeClr val="tx1"/>
              </a:solidFill>
            </a:endParaRPr>
          </a:p>
        </p:txBody>
      </p:sp>
      <p:pic>
        <p:nvPicPr>
          <p:cNvPr id="9221" name="Picture 4" descr="TheBlackout-8-1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148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6"/>
          <p:cNvSpPr>
            <a:spLocks noChangeArrowheads="1"/>
          </p:cNvSpPr>
          <p:nvPr/>
        </p:nvSpPr>
        <p:spPr bwMode="auto">
          <a:xfrm>
            <a:off x="7315200" y="2971800"/>
            <a:ext cx="1143000" cy="762000"/>
          </a:xfrm>
          <a:prstGeom prst="ellipse">
            <a:avLst/>
          </a:prstGeom>
          <a:noFill/>
          <a:ln w="412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9223" name="Text Box 7"/>
          <p:cNvSpPr txBox="1">
            <a:spLocks noChangeArrowheads="1"/>
          </p:cNvSpPr>
          <p:nvPr/>
        </p:nvSpPr>
        <p:spPr bwMode="auto">
          <a:xfrm>
            <a:off x="323528" y="1868631"/>
            <a:ext cx="426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2400" b="1" dirty="0" smtClean="0">
                <a:solidFill>
                  <a:prstClr val="black"/>
                </a:solidFill>
              </a:rPr>
              <a:t>发生于</a:t>
            </a:r>
            <a:r>
              <a:rPr lang="en-US" altLang="zh-CN" sz="2400" b="1" dirty="0" smtClean="0">
                <a:solidFill>
                  <a:prstClr val="black"/>
                </a:solidFill>
              </a:rPr>
              <a:t>2003</a:t>
            </a:r>
            <a:r>
              <a:rPr lang="zh-CN" altLang="en-US" sz="2400" b="1" dirty="0" smtClean="0">
                <a:solidFill>
                  <a:prstClr val="black"/>
                </a:solidFill>
              </a:rPr>
              <a:t>年</a:t>
            </a:r>
            <a:r>
              <a:rPr lang="en-US" altLang="zh-CN" sz="2400" b="1" dirty="0" smtClean="0">
                <a:solidFill>
                  <a:prstClr val="black"/>
                </a:solidFill>
              </a:rPr>
              <a:t>8</a:t>
            </a:r>
            <a:r>
              <a:rPr lang="zh-CN" altLang="en-US" sz="2400" b="1" dirty="0" smtClean="0">
                <a:solidFill>
                  <a:prstClr val="black"/>
                </a:solidFill>
              </a:rPr>
              <a:t>月</a:t>
            </a:r>
            <a:r>
              <a:rPr lang="en-US" altLang="zh-CN" sz="2400" b="1" dirty="0" smtClean="0">
                <a:solidFill>
                  <a:prstClr val="black"/>
                </a:solidFill>
              </a:rPr>
              <a:t>14</a:t>
            </a:r>
            <a:r>
              <a:rPr lang="zh-CN" altLang="en-US" sz="2400" b="1" dirty="0" smtClean="0">
                <a:solidFill>
                  <a:prstClr val="black"/>
                </a:solidFill>
              </a:rPr>
              <a:t>日，覆盖美国东北部、中西部和加拿大的安大略地区</a:t>
            </a:r>
            <a:endParaRPr lang="en-US" altLang="zh-CN" b="1" dirty="0">
              <a:solidFill>
                <a:prstClr val="black"/>
              </a:solidFill>
            </a:endParaRPr>
          </a:p>
        </p:txBody>
      </p:sp>
      <p:sp>
        <p:nvSpPr>
          <p:cNvPr id="9224" name="Text Box 8"/>
          <p:cNvSpPr txBox="1">
            <a:spLocks noChangeArrowheads="1"/>
          </p:cNvSpPr>
          <p:nvPr/>
        </p:nvSpPr>
        <p:spPr bwMode="auto">
          <a:xfrm>
            <a:off x="389384" y="4191000"/>
            <a:ext cx="42013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2400" b="1" dirty="0" smtClean="0">
                <a:solidFill>
                  <a:prstClr val="black"/>
                </a:solidFill>
              </a:rPr>
              <a:t>警报系统中的软件的</a:t>
            </a:r>
            <a:r>
              <a:rPr lang="zh-CN" altLang="en-US" sz="2400" b="1" dirty="0" smtClean="0">
                <a:solidFill>
                  <a:srgbClr val="FF0000"/>
                </a:solidFill>
              </a:rPr>
              <a:t>数据竞争</a:t>
            </a:r>
            <a:r>
              <a:rPr lang="zh-CN" altLang="en-US" sz="2400" b="1" dirty="0" smtClean="0">
                <a:solidFill>
                  <a:prstClr val="black"/>
                </a:solidFill>
              </a:rPr>
              <a:t>错误，导致预警无法及时发出和处理</a:t>
            </a:r>
            <a:endParaRPr lang="en-US" altLang="zh-CN" sz="2400" b="1" dirty="0">
              <a:solidFill>
                <a:prstClr val="black"/>
              </a:solidFill>
            </a:endParaRPr>
          </a:p>
        </p:txBody>
      </p:sp>
    </p:spTree>
    <p:extLst>
      <p:ext uri="{BB962C8B-B14F-4D97-AF65-F5344CB8AC3E}">
        <p14:creationId xmlns:p14="http://schemas.microsoft.com/office/powerpoint/2010/main" val="4208954831"/>
      </p:ext>
    </p:extLst>
  </p:cSld>
  <p:clrMapOvr>
    <a:masterClrMapping/>
  </p:clrMapOvr>
  <mc:AlternateContent xmlns:mc="http://schemas.openxmlformats.org/markup-compatibility/2006">
    <mc:Choice xmlns:p14="http://schemas.microsoft.com/office/powerpoint/2010/main" Requires="p14">
      <p:transition spd="slow" p14:dur="2000" advTm="24930"/>
    </mc:Choice>
    <mc:Fallback>
      <p:transition spd="slow" advTm="2493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cs typeface="Times New Roman" panose="02020603050405020304" pitchFamily="18" charset="0"/>
              </a:rPr>
              <a:t>项目</a:t>
            </a:r>
            <a:r>
              <a:rPr lang="zh-CN" altLang="en-US" dirty="0" smtClean="0">
                <a:latin typeface="黑体" panose="02010609060101010101" pitchFamily="49" charset="-122"/>
                <a:ea typeface="黑体" panose="02010609060101010101" pitchFamily="49" charset="-122"/>
                <a:cs typeface="Times New Roman" panose="02020603050405020304" pitchFamily="18" charset="0"/>
              </a:rPr>
              <a:t>人力：</a:t>
            </a:r>
            <a:r>
              <a:rPr lang="en-US" altLang="zh-CN" dirty="0" smtClean="0">
                <a:latin typeface="黑体" panose="02010609060101010101" pitchFamily="49" charset="-122"/>
                <a:ea typeface="黑体" panose="02010609060101010101" pitchFamily="49" charset="-122"/>
                <a:cs typeface="Times New Roman" panose="02020603050405020304" pitchFamily="18" charset="0"/>
              </a:rPr>
              <a:t>6</a:t>
            </a:r>
            <a:r>
              <a:rPr lang="zh-CN" altLang="en-US" dirty="0" smtClean="0">
                <a:latin typeface="黑体" panose="02010609060101010101" pitchFamily="49" charset="-122"/>
                <a:ea typeface="黑体" panose="02010609060101010101" pitchFamily="49" charset="-122"/>
                <a:cs typeface="Times New Roman" panose="02020603050405020304" pitchFamily="18" charset="0"/>
              </a:rPr>
              <a:t>人年</a:t>
            </a:r>
            <a:endParaRPr lang="zh-CN" altLang="en-US"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28649" y="1825625"/>
            <a:ext cx="8350545" cy="4351338"/>
          </a:xfrm>
        </p:spPr>
        <p:txBody>
          <a:bodyPr>
            <a:normAutofit/>
          </a:bodyPr>
          <a:lstStyle/>
          <a:p>
            <a:r>
              <a:rPr lang="zh-CN" altLang="en-US" sz="2400" b="1" dirty="0" smtClean="0">
                <a:latin typeface="+mn-ea"/>
              </a:rPr>
              <a:t>开发人员</a:t>
            </a:r>
            <a:endParaRPr lang="en-US" altLang="zh-CN" sz="2400" b="1" dirty="0" smtClean="0">
              <a:latin typeface="+mn-ea"/>
            </a:endParaRPr>
          </a:p>
          <a:p>
            <a:pPr lvl="1">
              <a:lnSpc>
                <a:spcPct val="100000"/>
              </a:lnSpc>
              <a:buFont typeface="华文楷体" panose="02010600040101010101" pitchFamily="2" charset="-122"/>
              <a:buChar char="–"/>
              <a:defRPr/>
            </a:pPr>
            <a:r>
              <a:rPr lang="zh-CN" altLang="en-US" b="1" dirty="0" smtClean="0">
                <a:latin typeface="+mn-ea"/>
              </a:rPr>
              <a:t>副研究员</a:t>
            </a:r>
            <a:r>
              <a:rPr lang="en-US" altLang="zh-CN" b="1" dirty="0" smtClean="0">
                <a:latin typeface="+mn-ea"/>
              </a:rPr>
              <a:t>1</a:t>
            </a:r>
            <a:r>
              <a:rPr lang="zh-CN" altLang="en-US" b="1" dirty="0" smtClean="0">
                <a:latin typeface="+mn-ea"/>
              </a:rPr>
              <a:t>名、博士生</a:t>
            </a:r>
            <a:r>
              <a:rPr lang="en-US" altLang="zh-CN" b="1" dirty="0">
                <a:latin typeface="+mn-ea"/>
              </a:rPr>
              <a:t>1</a:t>
            </a:r>
            <a:r>
              <a:rPr lang="zh-CN" altLang="en-US" b="1" dirty="0">
                <a:latin typeface="+mn-ea"/>
              </a:rPr>
              <a:t>名、硕士生</a:t>
            </a:r>
            <a:r>
              <a:rPr lang="en-US" altLang="zh-CN" b="1" dirty="0">
                <a:latin typeface="+mn-ea"/>
              </a:rPr>
              <a:t>6</a:t>
            </a:r>
            <a:r>
              <a:rPr lang="zh-CN" altLang="en-US" b="1" dirty="0">
                <a:latin typeface="+mn-ea"/>
              </a:rPr>
              <a:t>名、全职工程师</a:t>
            </a:r>
            <a:r>
              <a:rPr lang="en-US" altLang="zh-CN" b="1" dirty="0">
                <a:latin typeface="+mn-ea"/>
              </a:rPr>
              <a:t>1</a:t>
            </a:r>
            <a:r>
              <a:rPr lang="zh-CN" altLang="en-US" b="1" dirty="0">
                <a:latin typeface="+mn-ea"/>
              </a:rPr>
              <a:t>名</a:t>
            </a:r>
          </a:p>
        </p:txBody>
      </p:sp>
      <p:sp>
        <p:nvSpPr>
          <p:cNvPr id="4" name="灯片编号占位符 3"/>
          <p:cNvSpPr>
            <a:spLocks noGrp="1"/>
          </p:cNvSpPr>
          <p:nvPr>
            <p:ph type="sldNum" sz="quarter" idx="12"/>
          </p:nvPr>
        </p:nvSpPr>
        <p:spPr/>
        <p:txBody>
          <a:bodyPr/>
          <a:lstStyle/>
          <a:p>
            <a:fld id="{A0F82050-34B4-48D4-B9E5-B6A6CF5F4D23}" type="slidenum">
              <a:rPr lang="zh-CN" altLang="en-US" smtClean="0">
                <a:solidFill>
                  <a:prstClr val="black">
                    <a:tint val="75000"/>
                  </a:prstClr>
                </a:solidFill>
              </a:rPr>
              <a:pPr/>
              <a:t>60</a:t>
            </a:fld>
            <a:endParaRPr lang="zh-CN" altLang="en-US">
              <a:solidFill>
                <a:prstClr val="black">
                  <a:tint val="75000"/>
                </a:prstClr>
              </a:solidFill>
            </a:endParaRPr>
          </a:p>
        </p:txBody>
      </p:sp>
      <p:graphicFrame>
        <p:nvGraphicFramePr>
          <p:cNvPr id="5" name="内容占位符 3"/>
          <p:cNvGraphicFramePr>
            <a:graphicFrameLocks/>
          </p:cNvGraphicFramePr>
          <p:nvPr>
            <p:extLst/>
          </p:nvPr>
        </p:nvGraphicFramePr>
        <p:xfrm>
          <a:off x="832104" y="2868044"/>
          <a:ext cx="7479792" cy="2590800"/>
        </p:xfrm>
        <a:graphic>
          <a:graphicData uri="http://schemas.openxmlformats.org/drawingml/2006/table">
            <a:tbl>
              <a:tblPr firstRow="1" bandRow="1">
                <a:tableStyleId>{5C22544A-7EE6-4342-B048-85BDC9FD1C3A}</a:tableStyleId>
              </a:tblPr>
              <a:tblGrid>
                <a:gridCol w="5015736"/>
                <a:gridCol w="2464056"/>
              </a:tblGrid>
              <a:tr h="370840">
                <a:tc>
                  <a:txBody>
                    <a:bodyPr/>
                    <a:lstStyle/>
                    <a:p>
                      <a:pPr algn="ctr"/>
                      <a:r>
                        <a:rPr lang="zh-CN" altLang="en-US" sz="2000" dirty="0" smtClean="0">
                          <a:latin typeface="华文楷体" panose="02010600040101010101" pitchFamily="2" charset="-122"/>
                          <a:ea typeface="华文楷体" panose="02010600040101010101" pitchFamily="2" charset="-122"/>
                        </a:rPr>
                        <a:t>项目子内容</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人力（人年）</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验证平台的设计和实现</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en-US" altLang="zh-CN" sz="2000" dirty="0" smtClean="0">
                          <a:latin typeface="华文楷体" panose="02010600040101010101" pitchFamily="2" charset="-122"/>
                          <a:ea typeface="华文楷体" panose="02010600040101010101" pitchFamily="2" charset="-122"/>
                        </a:rPr>
                        <a:t>4</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围绕消息队列模块展开验证平台的调试、验证工具开发及调试、规范的定义</a:t>
                      </a:r>
                      <a:endParaRPr lang="en-US" altLang="zh-CN" sz="2000" dirty="0" smtClean="0">
                        <a:latin typeface="华文楷体" panose="02010600040101010101" pitchFamily="2" charset="-122"/>
                        <a:ea typeface="华文楷体" panose="02010600040101010101" pitchFamily="2" charset="-122"/>
                      </a:endParaRPr>
                    </a:p>
                    <a:p>
                      <a:pPr algn="ctr"/>
                      <a:r>
                        <a:rPr lang="zh-CN" altLang="en-US" sz="2000" dirty="0" smtClean="0">
                          <a:latin typeface="华文楷体" panose="02010600040101010101" pitchFamily="2" charset="-122"/>
                          <a:ea typeface="华文楷体" panose="02010600040101010101" pitchFamily="2" charset="-122"/>
                        </a:rPr>
                        <a:t>（约</a:t>
                      </a:r>
                      <a:r>
                        <a:rPr lang="en-US" altLang="zh-CN" sz="2000" dirty="0" smtClean="0">
                          <a:latin typeface="华文楷体" panose="02010600040101010101" pitchFamily="2" charset="-122"/>
                          <a:ea typeface="华文楷体" panose="02010600040101010101" pitchFamily="2" charset="-122"/>
                        </a:rPr>
                        <a:t>750</a:t>
                      </a:r>
                      <a:r>
                        <a:rPr lang="zh-CN" altLang="en-US" sz="2000" dirty="0" smtClean="0">
                          <a:latin typeface="华文楷体" panose="02010600040101010101" pitchFamily="2" charset="-122"/>
                          <a:ea typeface="华文楷体" panose="02010600040101010101" pitchFamily="2" charset="-122"/>
                        </a:rPr>
                        <a:t>行</a:t>
                      </a:r>
                      <a:r>
                        <a:rPr lang="en-US" altLang="zh-CN" sz="2000" dirty="0" smtClean="0">
                          <a:latin typeface="华文楷体" panose="02010600040101010101" pitchFamily="2" charset="-122"/>
                          <a:ea typeface="华文楷体" panose="02010600040101010101" pitchFamily="2" charset="-122"/>
                        </a:rPr>
                        <a:t>C</a:t>
                      </a:r>
                      <a:r>
                        <a:rPr lang="zh-CN" altLang="en-US" sz="2000" dirty="0" smtClean="0">
                          <a:latin typeface="华文楷体" panose="02010600040101010101" pitchFamily="2" charset="-122"/>
                          <a:ea typeface="华文楷体" panose="02010600040101010101" pitchFamily="2" charset="-122"/>
                        </a:rPr>
                        <a:t>代码）</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en-US" altLang="zh-CN" sz="2000" dirty="0" smtClean="0">
                          <a:latin typeface="华文楷体" panose="02010600040101010101" pitchFamily="2" charset="-122"/>
                          <a:ea typeface="华文楷体" panose="02010600040101010101" pitchFamily="2" charset="-122"/>
                        </a:rPr>
                        <a:t>1</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其余</a:t>
                      </a:r>
                      <a:r>
                        <a:rPr lang="en-US" altLang="zh-CN" sz="2000" dirty="0" smtClean="0">
                          <a:latin typeface="华文楷体" panose="02010600040101010101" pitchFamily="2" charset="-122"/>
                          <a:ea typeface="华文楷体" panose="02010600040101010101" pitchFamily="2" charset="-122"/>
                        </a:rPr>
                        <a:t>5</a:t>
                      </a:r>
                      <a:r>
                        <a:rPr lang="zh-CN" altLang="en-US" sz="2000" dirty="0" smtClean="0">
                          <a:latin typeface="华文楷体" panose="02010600040101010101" pitchFamily="2" charset="-122"/>
                          <a:ea typeface="华文楷体" panose="02010600040101010101" pitchFamily="2" charset="-122"/>
                        </a:rPr>
                        <a:t>个功能模块的验证（约</a:t>
                      </a:r>
                      <a:r>
                        <a:rPr lang="en-US" altLang="zh-CN" sz="2000" dirty="0" smtClean="0">
                          <a:latin typeface="华文楷体" panose="02010600040101010101" pitchFamily="2" charset="-122"/>
                          <a:ea typeface="华文楷体" panose="02010600040101010101" pitchFamily="2" charset="-122"/>
                        </a:rPr>
                        <a:t>3000</a:t>
                      </a:r>
                      <a:r>
                        <a:rPr lang="zh-CN" altLang="en-US" sz="2000" dirty="0" smtClean="0">
                          <a:latin typeface="华文楷体" panose="02010600040101010101" pitchFamily="2" charset="-122"/>
                          <a:ea typeface="华文楷体" panose="02010600040101010101" pitchFamily="2" charset="-122"/>
                        </a:rPr>
                        <a:t>行代码）</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en-US" altLang="zh-CN" sz="2000" dirty="0" smtClean="0">
                          <a:latin typeface="华文楷体" panose="02010600040101010101" pitchFamily="2" charset="-122"/>
                          <a:ea typeface="华文楷体" panose="02010600040101010101" pitchFamily="2" charset="-122"/>
                        </a:rPr>
                        <a:t>1</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总计</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en-US" altLang="zh-CN" sz="2000" dirty="0" smtClean="0">
                          <a:latin typeface="华文楷体" panose="02010600040101010101" pitchFamily="2" charset="-122"/>
                          <a:ea typeface="华文楷体" panose="02010600040101010101" pitchFamily="2" charset="-122"/>
                        </a:rPr>
                        <a:t>6</a:t>
                      </a:r>
                      <a:endParaRPr lang="zh-CN" altLang="en-US" sz="2000" dirty="0">
                        <a:latin typeface="华文楷体" panose="02010600040101010101" pitchFamily="2" charset="-122"/>
                        <a:ea typeface="华文楷体" panose="02010600040101010101" pitchFamily="2" charset="-122"/>
                      </a:endParaRPr>
                    </a:p>
                  </a:txBody>
                  <a:tcPr/>
                </a:tc>
              </a:tr>
            </a:tbl>
          </a:graphicData>
        </a:graphic>
      </p:graphicFrame>
      <p:sp>
        <p:nvSpPr>
          <p:cNvPr id="6" name="文本框 5"/>
          <p:cNvSpPr txBox="1"/>
          <p:nvPr/>
        </p:nvSpPr>
        <p:spPr>
          <a:xfrm>
            <a:off x="447779" y="5776853"/>
            <a:ext cx="8392041" cy="400110"/>
          </a:xfrm>
          <a:prstGeom prst="rect">
            <a:avLst/>
          </a:prstGeom>
          <a:noFill/>
        </p:spPr>
        <p:txBody>
          <a:bodyPr wrap="none" rtlCol="0">
            <a:spAutoFit/>
          </a:bodyPr>
          <a:lstStyle/>
          <a:p>
            <a:r>
              <a:rPr lang="zh-CN" altLang="en-US" sz="2000" b="1" dirty="0" smtClean="0">
                <a:solidFill>
                  <a:srgbClr val="FF0000"/>
                </a:solidFill>
                <a:latin typeface="+mn-ea"/>
              </a:rPr>
              <a:t>验证平台和相关工具的的逐步成熟将大大减少操作系统验证的人力成本！</a:t>
            </a:r>
            <a:endParaRPr lang="zh-CN" altLang="en-US" sz="2000" b="1" dirty="0">
              <a:solidFill>
                <a:srgbClr val="FF0000"/>
              </a:solidFill>
              <a:latin typeface="+mn-ea"/>
            </a:endParaRPr>
          </a:p>
        </p:txBody>
      </p:sp>
    </p:spTree>
    <p:custDataLst>
      <p:tags r:id="rId1"/>
    </p:custDataLst>
    <p:extLst>
      <p:ext uri="{BB962C8B-B14F-4D97-AF65-F5344CB8AC3E}">
        <p14:creationId xmlns:p14="http://schemas.microsoft.com/office/powerpoint/2010/main" val="2540174170"/>
      </p:ext>
    </p:extLst>
  </p:cSld>
  <p:clrMapOvr>
    <a:masterClrMapping/>
  </p:clrMapOvr>
  <mc:AlternateContent xmlns:mc="http://schemas.openxmlformats.org/markup-compatibility/2006" xmlns:p14="http://schemas.microsoft.com/office/powerpoint/2010/main">
    <mc:Choice Requires="p14">
      <p:transition spd="slow" p14:dur="2000" advTm="12511"/>
    </mc:Choice>
    <mc:Fallback xmlns="">
      <p:transition spd="slow" advTm="12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a:latin typeface="+mn-lt"/>
                <a:ea typeface="+mn-ea"/>
                <a:cs typeface="Arial Unicode MS" panose="020B0604020202020204" pitchFamily="34" charset="-122"/>
              </a:rPr>
              <a:t>实施中</a:t>
            </a:r>
            <a:r>
              <a:rPr lang="zh-CN" altLang="en-US" sz="4000" b="1" dirty="0" smtClean="0">
                <a:latin typeface="+mn-lt"/>
                <a:ea typeface="+mn-ea"/>
                <a:cs typeface="Arial Unicode MS" panose="020B0604020202020204" pitchFamily="34" charset="-122"/>
              </a:rPr>
              <a:t>案例</a:t>
            </a:r>
            <a:r>
              <a:rPr lang="en-US" altLang="zh-CN" sz="4000" b="1" dirty="0" smtClean="0">
                <a:latin typeface="+mn-lt"/>
                <a:ea typeface="+mn-ea"/>
                <a:cs typeface="Arial Unicode MS" panose="020B0604020202020204" pitchFamily="34" charset="-122"/>
              </a:rPr>
              <a:t>——</a:t>
            </a:r>
            <a:r>
              <a:rPr lang="zh-CN" altLang="en-US" sz="4000" b="1" dirty="0" smtClean="0">
                <a:latin typeface="+mn-lt"/>
                <a:ea typeface="+mn-ea"/>
                <a:cs typeface="Arial Unicode MS" panose="020B0604020202020204" pitchFamily="34" charset="-122"/>
              </a:rPr>
              <a:t>验证</a:t>
            </a:r>
            <a:r>
              <a:rPr lang="en-US" altLang="zh-CN" sz="4000" b="1" dirty="0" smtClean="0">
                <a:latin typeface="+mn-lt"/>
                <a:ea typeface="+mn-ea"/>
                <a:cs typeface="Arial Unicode MS" panose="020B0604020202020204" pitchFamily="34" charset="-122"/>
              </a:rPr>
              <a:t>SpaceOS2</a:t>
            </a:r>
            <a:endParaRPr lang="en-US" altLang="zh-CN" sz="4000" b="1" dirty="0">
              <a:latin typeface="+mn-lt"/>
              <a:ea typeface="+mn-ea"/>
              <a:cs typeface="Arial Unicode MS" panose="020B0604020202020204" pitchFamily="34" charset="-122"/>
            </a:endParaRPr>
          </a:p>
        </p:txBody>
      </p:sp>
      <p:sp>
        <p:nvSpPr>
          <p:cNvPr id="3" name="内容占位符 2"/>
          <p:cNvSpPr>
            <a:spLocks noGrp="1"/>
          </p:cNvSpPr>
          <p:nvPr>
            <p:ph idx="1"/>
          </p:nvPr>
        </p:nvSpPr>
        <p:spPr>
          <a:xfrm>
            <a:off x="472596" y="1690689"/>
            <a:ext cx="4769931" cy="4748911"/>
          </a:xfrm>
        </p:spPr>
        <p:txBody>
          <a:bodyPr>
            <a:normAutofit fontScale="92500" lnSpcReduction="10000"/>
          </a:bodyPr>
          <a:lstStyle/>
          <a:p>
            <a:pPr>
              <a:lnSpc>
                <a:spcPct val="120000"/>
              </a:lnSpc>
            </a:pPr>
            <a:r>
              <a:rPr lang="zh-CN" altLang="en-US" b="1" dirty="0">
                <a:cs typeface="Times New Roman" panose="02020603050405020304" pitchFamily="18" charset="0"/>
              </a:rPr>
              <a:t>嫦娥三号秘密武器</a:t>
            </a:r>
            <a:r>
              <a:rPr lang="en-US" altLang="zh-CN" b="1" dirty="0" smtClean="0">
                <a:cs typeface="Times New Roman" panose="02020603050405020304" pitchFamily="18" charset="0"/>
              </a:rPr>
              <a:t>:SpaceOS2</a:t>
            </a:r>
          </a:p>
          <a:p>
            <a:pPr lvl="1">
              <a:lnSpc>
                <a:spcPct val="120000"/>
              </a:lnSpc>
            </a:pPr>
            <a:r>
              <a:rPr lang="zh-CN" altLang="en-US" b="1" dirty="0" smtClean="0">
                <a:cs typeface="Times New Roman" panose="02020603050405020304" pitchFamily="18" charset="0"/>
              </a:rPr>
              <a:t>中国</a:t>
            </a:r>
            <a:r>
              <a:rPr lang="zh-CN" altLang="en-US" b="1" dirty="0">
                <a:cs typeface="Times New Roman" panose="02020603050405020304" pitchFamily="18" charset="0"/>
              </a:rPr>
              <a:t>航天科技集团公司五</a:t>
            </a:r>
            <a:r>
              <a:rPr lang="zh-CN" altLang="en-US" b="1" dirty="0" smtClean="0">
                <a:cs typeface="Times New Roman" panose="02020603050405020304" pitchFamily="18" charset="0"/>
              </a:rPr>
              <a:t>院</a:t>
            </a:r>
            <a:r>
              <a:rPr lang="en-US" altLang="zh-CN" b="1" dirty="0" smtClean="0">
                <a:cs typeface="Times New Roman" panose="02020603050405020304" pitchFamily="18" charset="0"/>
              </a:rPr>
              <a:t>502</a:t>
            </a:r>
            <a:r>
              <a:rPr lang="zh-CN" altLang="en-US" b="1" dirty="0" smtClean="0">
                <a:cs typeface="Times New Roman" panose="02020603050405020304" pitchFamily="18" charset="0"/>
              </a:rPr>
              <a:t>所研发</a:t>
            </a:r>
            <a:endParaRPr lang="en-US" altLang="zh-CN" b="1" dirty="0" smtClean="0">
              <a:cs typeface="Times New Roman" panose="02020603050405020304" pitchFamily="18" charset="0"/>
            </a:endParaRPr>
          </a:p>
          <a:p>
            <a:pPr lvl="1">
              <a:lnSpc>
                <a:spcPct val="120000"/>
              </a:lnSpc>
            </a:pPr>
            <a:r>
              <a:rPr lang="zh-CN" altLang="en-US" b="1" dirty="0" smtClean="0">
                <a:cs typeface="Times New Roman" panose="02020603050405020304" pitchFamily="18" charset="0"/>
              </a:rPr>
              <a:t>实时嵌入式操作系统内核</a:t>
            </a:r>
            <a:endParaRPr lang="en-US" altLang="zh-CN" b="1" dirty="0" smtClean="0"/>
          </a:p>
          <a:p>
            <a:pPr>
              <a:lnSpc>
                <a:spcPct val="120000"/>
              </a:lnSpc>
            </a:pPr>
            <a:r>
              <a:rPr lang="zh-CN" altLang="en-US" b="1" dirty="0" smtClean="0"/>
              <a:t>与</a:t>
            </a:r>
            <a:r>
              <a:rPr lang="en-US" altLang="zh-CN" b="1" dirty="0" smtClean="0"/>
              <a:t>502</a:t>
            </a:r>
            <a:r>
              <a:rPr lang="zh-CN" altLang="en-US" b="1" dirty="0" smtClean="0"/>
              <a:t>所确定了一期的验证项目合同</a:t>
            </a:r>
            <a:endParaRPr lang="en-US" altLang="zh-CN" b="1" dirty="0" smtClean="0"/>
          </a:p>
          <a:p>
            <a:pPr lvl="1">
              <a:lnSpc>
                <a:spcPct val="120000"/>
              </a:lnSpc>
            </a:pPr>
            <a:r>
              <a:rPr lang="zh-CN" altLang="en-US" b="1" dirty="0" smtClean="0"/>
              <a:t>使用验证框架为其任务管理模块提供验证服务</a:t>
            </a:r>
            <a:endParaRPr lang="en-US" altLang="zh-CN" b="1" dirty="0" smtClean="0"/>
          </a:p>
          <a:p>
            <a:pPr>
              <a:lnSpc>
                <a:spcPct val="120000"/>
              </a:lnSpc>
            </a:pPr>
            <a:r>
              <a:rPr lang="zh-CN" altLang="en-US" b="1" dirty="0" smtClean="0"/>
              <a:t>获国家自然科学基金重点项目支持</a:t>
            </a:r>
            <a:endParaRPr lang="en-US" altLang="zh-CN" b="1" dirty="0" smtClean="0"/>
          </a:p>
        </p:txBody>
      </p:sp>
      <p:pic>
        <p:nvPicPr>
          <p:cNvPr id="5" name="图片 4"/>
          <p:cNvPicPr>
            <a:picLocks noChangeAspect="1"/>
          </p:cNvPicPr>
          <p:nvPr/>
        </p:nvPicPr>
        <p:blipFill>
          <a:blip r:embed="rId3"/>
          <a:stretch>
            <a:fillRect/>
          </a:stretch>
        </p:blipFill>
        <p:spPr>
          <a:xfrm>
            <a:off x="5398581" y="1690689"/>
            <a:ext cx="3272823" cy="2273888"/>
          </a:xfrm>
          <a:prstGeom prst="rect">
            <a:avLst/>
          </a:prstGeom>
        </p:spPr>
      </p:pic>
      <p:pic>
        <p:nvPicPr>
          <p:cNvPr id="6" name="图片 5"/>
          <p:cNvPicPr>
            <a:picLocks noChangeAspect="1"/>
          </p:cNvPicPr>
          <p:nvPr/>
        </p:nvPicPr>
        <p:blipFill>
          <a:blip r:embed="rId4"/>
          <a:stretch>
            <a:fillRect/>
          </a:stretch>
        </p:blipFill>
        <p:spPr>
          <a:xfrm>
            <a:off x="5398581" y="4173955"/>
            <a:ext cx="3272823" cy="2232369"/>
          </a:xfrm>
          <a:prstGeom prst="rect">
            <a:avLst/>
          </a:prstGeom>
        </p:spPr>
      </p:pic>
      <p:sp>
        <p:nvSpPr>
          <p:cNvPr id="7" name="灯片编号占位符 6"/>
          <p:cNvSpPr>
            <a:spLocks noGrp="1"/>
          </p:cNvSpPr>
          <p:nvPr>
            <p:ph type="sldNum" sz="quarter" idx="12"/>
          </p:nvPr>
        </p:nvSpPr>
        <p:spPr/>
        <p:txBody>
          <a:bodyPr/>
          <a:lstStyle/>
          <a:p>
            <a:fld id="{A0F82050-34B4-48D4-B9E5-B6A6CF5F4D23}" type="slidenum">
              <a:rPr lang="zh-CN" altLang="en-US" smtClean="0"/>
              <a:t>61</a:t>
            </a:fld>
            <a:endParaRPr lang="zh-CN" altLang="en-US"/>
          </a:p>
        </p:txBody>
      </p:sp>
    </p:spTree>
    <p:extLst>
      <p:ext uri="{BB962C8B-B14F-4D97-AF65-F5344CB8AC3E}">
        <p14:creationId xmlns:p14="http://schemas.microsoft.com/office/powerpoint/2010/main" val="1003351610"/>
      </p:ext>
    </p:extLst>
  </p:cSld>
  <p:clrMapOvr>
    <a:masterClrMapping/>
  </p:clrMapOvr>
  <mc:AlternateContent xmlns:mc="http://schemas.openxmlformats.org/markup-compatibility/2006" xmlns:p14="http://schemas.microsoft.com/office/powerpoint/2010/main">
    <mc:Choice Requires="p14">
      <p:transition spd="slow" p14:dur="2000" advTm="32272"/>
    </mc:Choice>
    <mc:Fallback xmlns="">
      <p:transition spd="slow" advTm="32272"/>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总结</a:t>
            </a:r>
          </a:p>
        </p:txBody>
      </p:sp>
      <p:sp>
        <p:nvSpPr>
          <p:cNvPr id="62467" name="内容占位符 2"/>
          <p:cNvSpPr>
            <a:spLocks noGrp="1"/>
          </p:cNvSpPr>
          <p:nvPr>
            <p:ph idx="1"/>
          </p:nvPr>
        </p:nvSpPr>
        <p:spPr/>
        <p:txBody>
          <a:bodyPr/>
          <a:lstStyle/>
          <a:p>
            <a:pPr>
              <a:lnSpc>
                <a:spcPct val="150000"/>
              </a:lnSpc>
              <a:defRPr/>
            </a:pPr>
            <a:r>
              <a:rPr lang="zh-CN" altLang="en-US" sz="2400" b="1" dirty="0" smtClean="0">
                <a:solidFill>
                  <a:prstClr val="black"/>
                </a:solidFill>
                <a:latin typeface="+mn-ea"/>
              </a:rPr>
              <a:t>将操作系统正确性定义为一种上下文精化关系</a:t>
            </a:r>
            <a:endParaRPr lang="en-US" altLang="zh-CN" sz="2400" b="1" dirty="0" smtClean="0">
              <a:solidFill>
                <a:prstClr val="black"/>
              </a:solidFill>
              <a:latin typeface="+mn-ea"/>
            </a:endParaRPr>
          </a:p>
          <a:p>
            <a:pPr lvl="1"/>
            <a:endParaRPr lang="en-US" altLang="zh-CN" sz="2000" b="1" dirty="0" smtClean="0">
              <a:latin typeface="+mn-ea"/>
            </a:endParaRPr>
          </a:p>
          <a:p>
            <a:r>
              <a:rPr lang="zh-CN" altLang="en-US" sz="2400" b="1" dirty="0">
                <a:solidFill>
                  <a:prstClr val="black"/>
                </a:solidFill>
                <a:latin typeface="+mn-ea"/>
              </a:rPr>
              <a:t>首次提出了一个用于抢占式操作系统内核的验证框架</a:t>
            </a:r>
            <a:endParaRPr lang="en-US" altLang="zh-CN" sz="2400" b="1" dirty="0">
              <a:solidFill>
                <a:prstClr val="black"/>
              </a:solidFill>
              <a:latin typeface="+mn-ea"/>
            </a:endParaRPr>
          </a:p>
          <a:p>
            <a:pPr lvl="1">
              <a:buFontTx/>
              <a:buNone/>
            </a:pPr>
            <a:endParaRPr lang="en-US" altLang="zh-CN" sz="2400" b="1" dirty="0">
              <a:solidFill>
                <a:prstClr val="black"/>
              </a:solidFill>
              <a:latin typeface="+mn-ea"/>
            </a:endParaRPr>
          </a:p>
          <a:p>
            <a:r>
              <a:rPr lang="zh-CN" altLang="en-US" sz="2400" b="1" dirty="0">
                <a:solidFill>
                  <a:prstClr val="black"/>
                </a:solidFill>
                <a:latin typeface="+mn-ea"/>
              </a:rPr>
              <a:t>验证</a:t>
            </a:r>
            <a:r>
              <a:rPr lang="zh-CN" altLang="en-US" sz="2400" b="1" dirty="0" smtClean="0">
                <a:solidFill>
                  <a:prstClr val="black"/>
                </a:solidFill>
                <a:latin typeface="+mn-ea"/>
              </a:rPr>
              <a:t>了实用操作系统内核的</a:t>
            </a:r>
            <a:r>
              <a:rPr lang="zh-CN" altLang="en-US" sz="2400" b="1" dirty="0">
                <a:solidFill>
                  <a:prstClr val="black"/>
                </a:solidFill>
                <a:latin typeface="+mn-ea"/>
              </a:rPr>
              <a:t>核心</a:t>
            </a:r>
            <a:r>
              <a:rPr lang="zh-CN" altLang="en-US" sz="2400" b="1" dirty="0" smtClean="0">
                <a:solidFill>
                  <a:prstClr val="black"/>
                </a:solidFill>
                <a:latin typeface="+mn-ea"/>
              </a:rPr>
              <a:t>模块</a:t>
            </a:r>
            <a:endParaRPr lang="en-US" altLang="zh-CN" sz="2400" b="1" dirty="0" smtClean="0">
              <a:solidFill>
                <a:prstClr val="black"/>
              </a:solidFill>
              <a:latin typeface="+mn-ea"/>
            </a:endParaRPr>
          </a:p>
          <a:p>
            <a:pPr lvl="1"/>
            <a:r>
              <a:rPr lang="en-US" altLang="zh-CN" sz="2000" b="1" dirty="0" err="1" smtClean="0">
                <a:solidFill>
                  <a:prstClr val="black"/>
                </a:solidFill>
              </a:rPr>
              <a:t>μC</a:t>
            </a:r>
            <a:r>
              <a:rPr lang="en-US" altLang="zh-CN" sz="2000" b="1" dirty="0" smtClean="0">
                <a:solidFill>
                  <a:prstClr val="black"/>
                </a:solidFill>
              </a:rPr>
              <a:t>/OS-II</a:t>
            </a:r>
            <a:r>
              <a:rPr lang="zh-CN" altLang="en-US" sz="2000" b="1" dirty="0" smtClean="0">
                <a:solidFill>
                  <a:prstClr val="black"/>
                </a:solidFill>
              </a:rPr>
              <a:t>和</a:t>
            </a:r>
            <a:r>
              <a:rPr lang="en-US" altLang="zh-CN" sz="2000" b="1" dirty="0" smtClean="0">
                <a:solidFill>
                  <a:prstClr val="black"/>
                </a:solidFill>
              </a:rPr>
              <a:t>SpaceOS2</a:t>
            </a:r>
          </a:p>
          <a:p>
            <a:pPr lvl="1"/>
            <a:r>
              <a:rPr lang="zh-CN" altLang="en-US" sz="2000" b="1" dirty="0" smtClean="0">
                <a:solidFill>
                  <a:prstClr val="black"/>
                </a:solidFill>
              </a:rPr>
              <a:t>特色：</a:t>
            </a:r>
            <a:r>
              <a:rPr lang="zh-CN" altLang="en-US" sz="2000" b="1" dirty="0" smtClean="0">
                <a:solidFill>
                  <a:srgbClr val="FF0000"/>
                </a:solidFill>
              </a:rPr>
              <a:t>并发内核、第三方独立开发的内核</a:t>
            </a:r>
            <a:endParaRPr lang="en-US" altLang="zh-CN" sz="2000" b="1" dirty="0">
              <a:solidFill>
                <a:srgbClr val="FF0000"/>
              </a:solidFill>
            </a:endParaRPr>
          </a:p>
          <a:p>
            <a:pPr marL="0" indent="0">
              <a:buNone/>
            </a:pPr>
            <a:r>
              <a:rPr lang="en-US" altLang="zh-CN" sz="2000" b="1" dirty="0" smtClean="0">
                <a:solidFill>
                  <a:prstClr val="black"/>
                </a:solidFill>
                <a:latin typeface="+mn-ea"/>
              </a:rPr>
              <a:t>	</a:t>
            </a:r>
            <a:endParaRPr lang="en-US" altLang="zh-CN" sz="2000" b="1" dirty="0">
              <a:solidFill>
                <a:prstClr val="black"/>
              </a:solidFill>
              <a:latin typeface="+mn-ea"/>
            </a:endParaRPr>
          </a:p>
          <a:p>
            <a:r>
              <a:rPr lang="zh-CN" altLang="en-US" sz="2400" b="1" dirty="0">
                <a:solidFill>
                  <a:prstClr val="black"/>
                </a:solidFill>
              </a:rPr>
              <a:t>所有的证明都生成了机器可检查的</a:t>
            </a:r>
            <a:r>
              <a:rPr lang="en-US" altLang="zh-CN" sz="2400" b="1" dirty="0">
                <a:solidFill>
                  <a:prstClr val="black"/>
                </a:solidFill>
              </a:rPr>
              <a:t>Coq</a:t>
            </a:r>
            <a:r>
              <a:rPr lang="zh-CN" altLang="en-US" sz="2400" b="1" dirty="0">
                <a:solidFill>
                  <a:prstClr val="black"/>
                </a:solidFill>
              </a:rPr>
              <a:t>证明</a:t>
            </a:r>
            <a:r>
              <a:rPr lang="zh-CN" altLang="en-US" sz="2400" b="1" dirty="0" smtClean="0">
                <a:solidFill>
                  <a:prstClr val="black"/>
                </a:solidFill>
              </a:rPr>
              <a:t>脚本</a:t>
            </a:r>
            <a:endParaRPr lang="en-US" altLang="zh-CN" sz="2400" b="1" dirty="0">
              <a:solidFill>
                <a:prstClr val="black"/>
              </a:solidFill>
            </a:endParaRPr>
          </a:p>
          <a:p>
            <a:pPr>
              <a:defRPr/>
            </a:pPr>
            <a:endParaRPr lang="zh-CN" altLang="en-US" sz="2400" b="1" dirty="0">
              <a:solidFill>
                <a:prstClr val="black"/>
              </a:solidFill>
              <a:latin typeface="+mn-ea"/>
            </a:endParaRPr>
          </a:p>
        </p:txBody>
      </p:sp>
    </p:spTree>
    <p:custDataLst>
      <p:tags r:id="rId1"/>
    </p:custDataLst>
    <p:extLst>
      <p:ext uri="{BB962C8B-B14F-4D97-AF65-F5344CB8AC3E}">
        <p14:creationId xmlns:p14="http://schemas.microsoft.com/office/powerpoint/2010/main" val="1876789851"/>
      </p:ext>
    </p:extLst>
  </p:cSld>
  <p:clrMapOvr>
    <a:masterClrMapping/>
  </p:clrMapOvr>
  <p:transition spd="slow" advTm="21031"/>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下</a:t>
            </a:r>
            <a:r>
              <a:rPr lang="zh-CN" altLang="en-US" dirty="0" smtClean="0">
                <a:latin typeface="黑体" panose="02010609060101010101" pitchFamily="49" charset="-122"/>
                <a:ea typeface="黑体" panose="02010609060101010101" pitchFamily="49" charset="-122"/>
              </a:rPr>
              <a:t>一步工作</a:t>
            </a:r>
            <a:endParaRPr lang="zh-CN" altLang="en-US" dirty="0">
              <a:latin typeface="黑体" panose="02010609060101010101" pitchFamily="49" charset="-122"/>
              <a:ea typeface="黑体" panose="02010609060101010101" pitchFamily="49" charset="-122"/>
            </a:endParaRPr>
          </a:p>
        </p:txBody>
      </p:sp>
      <p:sp>
        <p:nvSpPr>
          <p:cNvPr id="62467" name="内容占位符 2"/>
          <p:cNvSpPr>
            <a:spLocks noGrp="1"/>
          </p:cNvSpPr>
          <p:nvPr>
            <p:ph idx="1"/>
          </p:nvPr>
        </p:nvSpPr>
        <p:spPr/>
        <p:txBody>
          <a:bodyPr/>
          <a:lstStyle/>
          <a:p>
            <a:pPr>
              <a:defRPr/>
            </a:pPr>
            <a:endParaRPr lang="en-US" altLang="zh-CN" sz="3000" b="1" dirty="0" smtClean="0">
              <a:solidFill>
                <a:prstClr val="black"/>
              </a:solidFill>
              <a:latin typeface="+mn-ea"/>
            </a:endParaRPr>
          </a:p>
          <a:p>
            <a:pPr>
              <a:defRPr/>
            </a:pPr>
            <a:r>
              <a:rPr lang="zh-CN" altLang="en-US" sz="3000" b="1" dirty="0" smtClean="0">
                <a:solidFill>
                  <a:prstClr val="black"/>
                </a:solidFill>
                <a:latin typeface="+mn-ea"/>
              </a:rPr>
              <a:t>验证底层源码和编译出来的目标机器码之间的精化关系</a:t>
            </a:r>
            <a:endParaRPr lang="en-US" altLang="zh-CN" sz="3000" b="1" dirty="0" smtClean="0">
              <a:solidFill>
                <a:prstClr val="black"/>
              </a:solidFill>
              <a:latin typeface="+mn-ea"/>
            </a:endParaRPr>
          </a:p>
          <a:p>
            <a:pPr>
              <a:defRPr/>
            </a:pPr>
            <a:endParaRPr lang="en-US" altLang="zh-CN" sz="3000" b="1" dirty="0">
              <a:solidFill>
                <a:prstClr val="black"/>
              </a:solidFill>
              <a:latin typeface="+mn-ea"/>
            </a:endParaRPr>
          </a:p>
          <a:p>
            <a:pPr>
              <a:defRPr/>
            </a:pPr>
            <a:r>
              <a:rPr lang="zh-CN" altLang="en-US" sz="3000" b="1" dirty="0" smtClean="0">
                <a:solidFill>
                  <a:prstClr val="black"/>
                </a:solidFill>
                <a:latin typeface="+mn-ea"/>
              </a:rPr>
              <a:t>验证框架的推广和扩展</a:t>
            </a:r>
            <a:endParaRPr lang="zh-CN" altLang="en-US" sz="3000" b="1" dirty="0">
              <a:solidFill>
                <a:prstClr val="black"/>
              </a:solidFill>
              <a:latin typeface="+mn-ea"/>
            </a:endParaRPr>
          </a:p>
        </p:txBody>
      </p:sp>
    </p:spTree>
    <p:custDataLst>
      <p:tags r:id="rId1"/>
    </p:custDataLst>
    <p:extLst>
      <p:ext uri="{BB962C8B-B14F-4D97-AF65-F5344CB8AC3E}">
        <p14:creationId xmlns:p14="http://schemas.microsoft.com/office/powerpoint/2010/main" val="3110766223"/>
      </p:ext>
    </p:extLst>
  </p:cSld>
  <p:clrMapOvr>
    <a:masterClrMapping/>
  </p:clrMapOvr>
  <p:transition spd="slow" advTm="20502"/>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365126"/>
            <a:ext cx="8291063" cy="1325563"/>
          </a:xfrm>
        </p:spPr>
        <p:txBody>
          <a:bodyPr>
            <a:normAutofit/>
          </a:bodyPr>
          <a:lstStyle/>
          <a:p>
            <a:pPr algn="ctr"/>
            <a:r>
              <a:rPr lang="zh-CN" altLang="en-US" b="1" dirty="0" smtClean="0">
                <a:latin typeface="+mn-ea"/>
                <a:ea typeface="+mn-ea"/>
              </a:rPr>
              <a:t>团队成员</a:t>
            </a:r>
            <a:endParaRPr lang="zh-CN" altLang="en-US" b="1" dirty="0">
              <a:latin typeface="+mn-ea"/>
              <a:ea typeface="+mn-ea"/>
            </a:endParaRPr>
          </a:p>
        </p:txBody>
      </p:sp>
      <p:grpSp>
        <p:nvGrpSpPr>
          <p:cNvPr id="3" name="组合 2"/>
          <p:cNvGrpSpPr/>
          <p:nvPr/>
        </p:nvGrpSpPr>
        <p:grpSpPr>
          <a:xfrm>
            <a:off x="1309486" y="1545971"/>
            <a:ext cx="1301443" cy="1982735"/>
            <a:chOff x="3915636" y="1573255"/>
            <a:chExt cx="1301443" cy="1982735"/>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5636" y="2006150"/>
              <a:ext cx="1301443" cy="154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8"/>
            <p:cNvSpPr txBox="1">
              <a:spLocks noChangeArrowheads="1"/>
            </p:cNvSpPr>
            <p:nvPr/>
          </p:nvSpPr>
          <p:spPr bwMode="auto">
            <a:xfrm>
              <a:off x="4039336" y="1573255"/>
              <a:ext cx="1099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付明</a:t>
              </a:r>
              <a:endParaRPr lang="zh-CN" altLang="en-US" sz="2400" b="1" dirty="0">
                <a:latin typeface="+mn-ea"/>
              </a:endParaRPr>
            </a:p>
          </p:txBody>
        </p:sp>
      </p:grpSp>
      <p:grpSp>
        <p:nvGrpSpPr>
          <p:cNvPr id="29" name="组合 28"/>
          <p:cNvGrpSpPr/>
          <p:nvPr/>
        </p:nvGrpSpPr>
        <p:grpSpPr>
          <a:xfrm>
            <a:off x="1241976" y="3797876"/>
            <a:ext cx="1402474" cy="2191075"/>
            <a:chOff x="4039336" y="4269456"/>
            <a:chExt cx="1402474" cy="2191075"/>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6337" y="4679900"/>
              <a:ext cx="1335473" cy="1780631"/>
            </a:xfrm>
            <a:prstGeom prst="rect">
              <a:avLst/>
            </a:prstGeom>
          </p:spPr>
        </p:pic>
        <p:sp>
          <p:nvSpPr>
            <p:cNvPr id="11" name="TextBox 10"/>
            <p:cNvSpPr txBox="1">
              <a:spLocks noChangeArrowheads="1"/>
            </p:cNvSpPr>
            <p:nvPr/>
          </p:nvSpPr>
          <p:spPr bwMode="auto">
            <a:xfrm>
              <a:off x="4039336" y="4269456"/>
              <a:ext cx="1402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张晖</a:t>
              </a:r>
              <a:endParaRPr lang="zh-CN" altLang="en-US" sz="2000" b="1" dirty="0">
                <a:latin typeface="+mn-ea"/>
              </a:endParaRPr>
            </a:p>
          </p:txBody>
        </p:sp>
      </p:grpSp>
      <p:grpSp>
        <p:nvGrpSpPr>
          <p:cNvPr id="31" name="组合 30"/>
          <p:cNvGrpSpPr/>
          <p:nvPr/>
        </p:nvGrpSpPr>
        <p:grpSpPr>
          <a:xfrm>
            <a:off x="3140868" y="3783925"/>
            <a:ext cx="1404914" cy="2185921"/>
            <a:chOff x="5420931" y="4270502"/>
            <a:chExt cx="1404914" cy="2185921"/>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931" y="4693586"/>
              <a:ext cx="1324865" cy="1762837"/>
            </a:xfrm>
            <a:prstGeom prst="rect">
              <a:avLst/>
            </a:prstGeom>
          </p:spPr>
        </p:pic>
        <p:sp>
          <p:nvSpPr>
            <p:cNvPr id="14" name="TextBox 10"/>
            <p:cNvSpPr txBox="1">
              <a:spLocks noChangeArrowheads="1"/>
            </p:cNvSpPr>
            <p:nvPr/>
          </p:nvSpPr>
          <p:spPr bwMode="auto">
            <a:xfrm>
              <a:off x="5420931" y="4270502"/>
              <a:ext cx="14049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马顶</a:t>
              </a:r>
              <a:endParaRPr lang="zh-CN" altLang="en-US" sz="2000" b="1" dirty="0">
                <a:latin typeface="+mn-ea"/>
              </a:endParaRPr>
            </a:p>
          </p:txBody>
        </p:sp>
      </p:grpSp>
      <p:grpSp>
        <p:nvGrpSpPr>
          <p:cNvPr id="33" name="组合 32"/>
          <p:cNvGrpSpPr/>
          <p:nvPr/>
        </p:nvGrpSpPr>
        <p:grpSpPr>
          <a:xfrm>
            <a:off x="5064748" y="3783925"/>
            <a:ext cx="1339346" cy="2262385"/>
            <a:chOff x="6693661" y="4259120"/>
            <a:chExt cx="1339346" cy="2262385"/>
          </a:xfrm>
        </p:grpSpPr>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7353" y="4693587"/>
              <a:ext cx="1305654" cy="1827918"/>
            </a:xfrm>
            <a:prstGeom prst="rect">
              <a:avLst/>
            </a:prstGeom>
          </p:spPr>
        </p:pic>
        <p:sp>
          <p:nvSpPr>
            <p:cNvPr id="17" name="TextBox 10"/>
            <p:cNvSpPr txBox="1">
              <a:spLocks noChangeArrowheads="1"/>
            </p:cNvSpPr>
            <p:nvPr/>
          </p:nvSpPr>
          <p:spPr bwMode="auto">
            <a:xfrm>
              <a:off x="6693661" y="4259120"/>
              <a:ext cx="1305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顾海博</a:t>
              </a:r>
              <a:endParaRPr lang="zh-CN" altLang="en-US" sz="2000" b="1" dirty="0">
                <a:latin typeface="+mn-ea"/>
              </a:endParaRPr>
            </a:p>
          </p:txBody>
        </p:sp>
      </p:grpSp>
      <p:grpSp>
        <p:nvGrpSpPr>
          <p:cNvPr id="27" name="组合 26"/>
          <p:cNvGrpSpPr/>
          <p:nvPr/>
        </p:nvGrpSpPr>
        <p:grpSpPr>
          <a:xfrm>
            <a:off x="4869920" y="1460742"/>
            <a:ext cx="1740056" cy="2201042"/>
            <a:chOff x="690485" y="4238449"/>
            <a:chExt cx="1740056" cy="2201042"/>
          </a:xfrm>
        </p:grpSpPr>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024" y="4679900"/>
              <a:ext cx="1319694" cy="1759591"/>
            </a:xfrm>
            <a:prstGeom prst="rect">
              <a:avLst/>
            </a:prstGeom>
          </p:spPr>
        </p:pic>
        <p:sp>
          <p:nvSpPr>
            <p:cNvPr id="20" name="TextBox 18"/>
            <p:cNvSpPr txBox="1">
              <a:spLocks noChangeArrowheads="1"/>
            </p:cNvSpPr>
            <p:nvPr/>
          </p:nvSpPr>
          <p:spPr bwMode="auto">
            <a:xfrm>
              <a:off x="690485" y="4238449"/>
              <a:ext cx="1740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张啸然</a:t>
              </a:r>
              <a:endParaRPr lang="zh-CN" altLang="en-US" sz="2400" b="1" dirty="0">
                <a:latin typeface="+mn-ea"/>
              </a:endParaRPr>
            </a:p>
          </p:txBody>
        </p:sp>
      </p:grpSp>
      <p:grpSp>
        <p:nvGrpSpPr>
          <p:cNvPr id="28" name="组合 27"/>
          <p:cNvGrpSpPr/>
          <p:nvPr/>
        </p:nvGrpSpPr>
        <p:grpSpPr>
          <a:xfrm>
            <a:off x="7178303" y="1460742"/>
            <a:ext cx="1403909" cy="2180373"/>
            <a:chOff x="2518977" y="4259120"/>
            <a:chExt cx="1403909" cy="2180373"/>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8977" y="4679901"/>
              <a:ext cx="1319693" cy="1759592"/>
            </a:xfrm>
            <a:prstGeom prst="rect">
              <a:avLst/>
            </a:prstGeom>
          </p:spPr>
        </p:pic>
        <p:sp>
          <p:nvSpPr>
            <p:cNvPr id="23" name="TextBox 18"/>
            <p:cNvSpPr txBox="1">
              <a:spLocks noChangeArrowheads="1"/>
            </p:cNvSpPr>
            <p:nvPr/>
          </p:nvSpPr>
          <p:spPr bwMode="auto">
            <a:xfrm>
              <a:off x="2518977" y="4259120"/>
              <a:ext cx="1403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李朝晖</a:t>
              </a:r>
              <a:endParaRPr lang="zh-CN" altLang="en-US" sz="2400" b="1" dirty="0">
                <a:latin typeface="+mn-ea"/>
              </a:endParaRPr>
            </a:p>
          </p:txBody>
        </p:sp>
      </p:grpSp>
      <p:grpSp>
        <p:nvGrpSpPr>
          <p:cNvPr id="26" name="组合 25"/>
          <p:cNvGrpSpPr/>
          <p:nvPr/>
        </p:nvGrpSpPr>
        <p:grpSpPr>
          <a:xfrm>
            <a:off x="3106785" y="1545971"/>
            <a:ext cx="1438998" cy="2035965"/>
            <a:chOff x="6291896" y="1573255"/>
            <a:chExt cx="1438998" cy="2035965"/>
          </a:xfrm>
        </p:grpSpPr>
        <p:sp>
          <p:nvSpPr>
            <p:cNvPr id="25" name="TextBox 18"/>
            <p:cNvSpPr txBox="1">
              <a:spLocks noChangeArrowheads="1"/>
            </p:cNvSpPr>
            <p:nvPr/>
          </p:nvSpPr>
          <p:spPr bwMode="auto">
            <a:xfrm>
              <a:off x="6291896" y="1573255"/>
              <a:ext cx="1438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许峰唯</a:t>
              </a:r>
              <a:endParaRPr lang="zh-CN" altLang="en-US" sz="2400" b="1" dirty="0">
                <a:latin typeface="+mn-ea"/>
              </a:endParaRPr>
            </a:p>
          </p:txBody>
        </p:sp>
        <p:pic>
          <p:nvPicPr>
            <p:cNvPr id="32" name="图片 31"/>
            <p:cNvPicPr>
              <a:picLocks noChangeAspect="1"/>
            </p:cNvPicPr>
            <p:nvPr/>
          </p:nvPicPr>
          <p:blipFill>
            <a:blip r:embed="rId8"/>
            <a:stretch>
              <a:fillRect/>
            </a:stretch>
          </p:blipFill>
          <p:spPr>
            <a:xfrm>
              <a:off x="6356195" y="1973365"/>
              <a:ext cx="1292560" cy="1635855"/>
            </a:xfrm>
            <a:prstGeom prst="rect">
              <a:avLst/>
            </a:prstGeom>
          </p:spPr>
        </p:pic>
      </p:grpSp>
      <p:sp>
        <p:nvSpPr>
          <p:cNvPr id="34" name="文本框 33"/>
          <p:cNvSpPr txBox="1"/>
          <p:nvPr/>
        </p:nvSpPr>
        <p:spPr>
          <a:xfrm>
            <a:off x="874702" y="6277271"/>
            <a:ext cx="4085769" cy="461665"/>
          </a:xfrm>
          <a:prstGeom prst="rect">
            <a:avLst/>
          </a:prstGeom>
          <a:noFill/>
        </p:spPr>
        <p:txBody>
          <a:bodyPr wrap="square" rtlCol="0">
            <a:spAutoFit/>
          </a:bodyPr>
          <a:lstStyle/>
          <a:p>
            <a:r>
              <a:rPr lang="zh-CN" altLang="en-US" sz="2400" b="1" dirty="0" smtClean="0"/>
              <a:t>前期成员：曹景源、马杰波</a:t>
            </a:r>
            <a:endParaRPr lang="zh-CN" altLang="en-US" sz="2400" b="1" dirty="0"/>
          </a:p>
        </p:txBody>
      </p:sp>
      <p:grpSp>
        <p:nvGrpSpPr>
          <p:cNvPr id="7" name="组合 6"/>
          <p:cNvGrpSpPr/>
          <p:nvPr/>
        </p:nvGrpSpPr>
        <p:grpSpPr>
          <a:xfrm>
            <a:off x="7035266" y="3815881"/>
            <a:ext cx="1632051" cy="2218403"/>
            <a:chOff x="7035266" y="3815881"/>
            <a:chExt cx="1632051" cy="2218403"/>
          </a:xfrm>
        </p:grpSpPr>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2356" y="4215991"/>
              <a:ext cx="1325639" cy="1818293"/>
            </a:xfrm>
            <a:prstGeom prst="rect">
              <a:avLst/>
            </a:prstGeom>
          </p:spPr>
        </p:pic>
        <p:sp>
          <p:nvSpPr>
            <p:cNvPr id="30" name="TextBox 10"/>
            <p:cNvSpPr txBox="1">
              <a:spLocks noChangeArrowheads="1"/>
            </p:cNvSpPr>
            <p:nvPr/>
          </p:nvSpPr>
          <p:spPr bwMode="auto">
            <a:xfrm>
              <a:off x="7035266" y="3815881"/>
              <a:ext cx="1632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b="1" dirty="0" smtClean="0">
                  <a:latin typeface="+mn-ea"/>
                </a:rPr>
                <a:t>查君鹏</a:t>
              </a:r>
              <a:endParaRPr lang="zh-CN" altLang="en-US" sz="2000" b="1" dirty="0">
                <a:latin typeface="+mn-ea"/>
              </a:endParaRPr>
            </a:p>
          </p:txBody>
        </p:sp>
      </p:grpSp>
    </p:spTree>
    <p:extLst>
      <p:ext uri="{BB962C8B-B14F-4D97-AF65-F5344CB8AC3E}">
        <p14:creationId xmlns:p14="http://schemas.microsoft.com/office/powerpoint/2010/main" val="565929282"/>
      </p:ext>
    </p:extLst>
  </p:cSld>
  <p:clrMapOvr>
    <a:masterClrMapping/>
  </p:clrMapOvr>
  <mc:AlternateContent xmlns:mc="http://schemas.openxmlformats.org/markup-compatibility/2006" xmlns:p14="http://schemas.microsoft.com/office/powerpoint/2010/main">
    <mc:Choice Requires="p14">
      <p:transition spd="slow" p14:dur="2000" advTm="4310"/>
    </mc:Choice>
    <mc:Fallback xmlns="">
      <p:transition spd="slow" advTm="431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560756"/>
            <a:ext cx="7886700" cy="1325563"/>
          </a:xfrm>
        </p:spPr>
        <p:txBody>
          <a:bodyPr/>
          <a:lstStyle/>
          <a:p>
            <a:pPr algn="ctr"/>
            <a:r>
              <a:rPr lang="zh-CN" altLang="en-US" dirty="0" smtClean="0"/>
              <a:t>谢 谢！</a:t>
            </a:r>
            <a:endParaRPr lang="zh-CN" altLang="en-US" dirty="0"/>
          </a:p>
        </p:txBody>
      </p:sp>
    </p:spTree>
    <p:extLst>
      <p:ext uri="{BB962C8B-B14F-4D97-AF65-F5344CB8AC3E}">
        <p14:creationId xmlns:p14="http://schemas.microsoft.com/office/powerpoint/2010/main" val="2321362405"/>
      </p:ext>
    </p:extLst>
  </p:cSld>
  <p:clrMapOvr>
    <a:masterClrMapping/>
  </p:clrMapOvr>
  <mc:AlternateContent xmlns:mc="http://schemas.openxmlformats.org/markup-compatibility/2006" xmlns:p14="http://schemas.microsoft.com/office/powerpoint/2010/main">
    <mc:Choice Requires="p14">
      <p:transition spd="slow" p14:dur="2000" advTm="4208"/>
    </mc:Choice>
    <mc:Fallback xmlns="">
      <p:transition spd="slow" advTm="42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zh-CN" altLang="en-US" b="1" dirty="0" smtClean="0">
                <a:solidFill>
                  <a:schemeClr val="tx1"/>
                </a:solidFill>
              </a:rPr>
              <a:t>美国东北大停电</a:t>
            </a:r>
            <a:endParaRPr lang="en-US" altLang="zh-CN" b="1" dirty="0" smtClean="0">
              <a:solidFill>
                <a:schemeClr val="tx1"/>
              </a:solidFill>
            </a:endParaRPr>
          </a:p>
        </p:txBody>
      </p:sp>
      <p:pic>
        <p:nvPicPr>
          <p:cNvPr id="9221" name="Picture 4" descr="TheBlackout-8-1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148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6"/>
          <p:cNvSpPr>
            <a:spLocks noChangeArrowheads="1"/>
          </p:cNvSpPr>
          <p:nvPr/>
        </p:nvSpPr>
        <p:spPr bwMode="auto">
          <a:xfrm>
            <a:off x="7315200" y="2971800"/>
            <a:ext cx="1143000" cy="762000"/>
          </a:xfrm>
          <a:prstGeom prst="ellipse">
            <a:avLst/>
          </a:prstGeom>
          <a:noFill/>
          <a:ln w="412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7" name="矩形 6"/>
          <p:cNvSpPr/>
          <p:nvPr/>
        </p:nvSpPr>
        <p:spPr>
          <a:xfrm>
            <a:off x="152535" y="1722288"/>
            <a:ext cx="4419465" cy="4154984"/>
          </a:xfrm>
          <a:prstGeom prst="rect">
            <a:avLst/>
          </a:prstGeom>
        </p:spPr>
        <p:txBody>
          <a:bodyPr wrap="square">
            <a:spAutoFit/>
          </a:bodyPr>
          <a:lstStyle/>
          <a:p>
            <a:r>
              <a:rPr lang="en-US" altLang="zh-CN" sz="2000" b="1" dirty="0">
                <a:solidFill>
                  <a:prstClr val="black"/>
                </a:solidFill>
              </a:rPr>
              <a:t>We test exhaustively, we test with third parties, and we had in excess of three million online operational hours in which nothing had ever exercised that bug. </a:t>
            </a:r>
            <a:r>
              <a:rPr lang="en-US" altLang="zh-CN" sz="2000" b="1" dirty="0">
                <a:solidFill>
                  <a:srgbClr val="FF0000"/>
                </a:solidFill>
              </a:rPr>
              <a:t>I’m not sure that more testing would have revealed that. Unfortunately, that’s kind of the nature of software… you may never find the problem.</a:t>
            </a:r>
            <a:r>
              <a:rPr lang="en-US" altLang="zh-CN" sz="2000" b="1" dirty="0">
                <a:solidFill>
                  <a:prstClr val="black"/>
                </a:solidFill>
              </a:rPr>
              <a:t> I don’t think that’s unique to control systems or any particular vendor software.</a:t>
            </a:r>
          </a:p>
          <a:p>
            <a:endParaRPr lang="en-US" altLang="zh-CN" sz="2400" b="1" dirty="0">
              <a:solidFill>
                <a:prstClr val="black"/>
              </a:solidFill>
            </a:endParaRPr>
          </a:p>
          <a:p>
            <a:pPr algn="r"/>
            <a:r>
              <a:rPr lang="en-US" altLang="zh-CN" sz="2000" b="1" dirty="0">
                <a:solidFill>
                  <a:prstClr val="black"/>
                </a:solidFill>
              </a:rPr>
              <a:t>-- Mike Unum, manager at GE Energy</a:t>
            </a:r>
            <a:endParaRPr lang="zh-CN" altLang="en-US" sz="2000" b="1" dirty="0">
              <a:solidFill>
                <a:prstClr val="black"/>
              </a:solidFill>
            </a:endParaRPr>
          </a:p>
        </p:txBody>
      </p:sp>
    </p:spTree>
    <p:extLst>
      <p:ext uri="{BB962C8B-B14F-4D97-AF65-F5344CB8AC3E}">
        <p14:creationId xmlns:p14="http://schemas.microsoft.com/office/powerpoint/2010/main" val="2084597793"/>
      </p:ext>
    </p:extLst>
  </p:cSld>
  <p:clrMapOvr>
    <a:masterClrMapping/>
  </p:clrMapOvr>
  <mc:AlternateContent xmlns:mc="http://schemas.openxmlformats.org/markup-compatibility/2006">
    <mc:Choice xmlns:p14="http://schemas.microsoft.com/office/powerpoint/2010/main" Requires="p14">
      <p:transition spd="slow" p14:dur="2000" advTm="61949"/>
    </mc:Choice>
    <mc:Fallback>
      <p:transition spd="slow" advTm="6194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latin typeface="黑体" panose="02010609060101010101" pitchFamily="49" charset="-122"/>
                <a:ea typeface="黑体" panose="02010609060101010101" pitchFamily="49" charset="-122"/>
              </a:rPr>
              <a:t>程序验证</a:t>
            </a:r>
            <a:endParaRPr lang="zh-CN" altLang="en-US" dirty="0">
              <a:latin typeface="黑体" panose="02010609060101010101" pitchFamily="49" charset="-122"/>
              <a:ea typeface="黑体" panose="02010609060101010101" pitchFamily="49" charset="-122"/>
            </a:endParaRPr>
          </a:p>
        </p:txBody>
      </p:sp>
      <p:sp>
        <p:nvSpPr>
          <p:cNvPr id="4" name="Text Box 2"/>
          <p:cNvSpPr txBox="1">
            <a:spLocks noChangeArrowheads="1"/>
          </p:cNvSpPr>
          <p:nvPr/>
        </p:nvSpPr>
        <p:spPr bwMode="auto">
          <a:xfrm>
            <a:off x="4876800" y="2292953"/>
            <a:ext cx="2927797" cy="830997"/>
          </a:xfrm>
          <a:prstGeom prst="rect">
            <a:avLst/>
          </a:prstGeom>
          <a:solidFill>
            <a:srgbClr val="66CC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228600" bIns="228600">
            <a:spAutoFit/>
          </a:bodyPr>
          <a:lstStyle/>
          <a:p>
            <a:pPr algn="ctr">
              <a:spcBef>
                <a:spcPct val="50000"/>
              </a:spcBef>
            </a:pPr>
            <a:r>
              <a:rPr lang="zh-CN" altLang="en-US" sz="2400" b="1" dirty="0">
                <a:solidFill>
                  <a:prstClr val="black"/>
                </a:solidFill>
                <a:latin typeface="华文楷体" panose="02010600040101010101" pitchFamily="2" charset="-122"/>
                <a:ea typeface="华文楷体" panose="02010600040101010101" pitchFamily="2" charset="-122"/>
              </a:rPr>
              <a:t>规约（数学描述）</a:t>
            </a:r>
            <a:endParaRPr lang="en-US" altLang="zh-CN" sz="4800" b="1" dirty="0">
              <a:solidFill>
                <a:prstClr val="black"/>
              </a:solidFill>
              <a:latin typeface="华文楷体" panose="02010600040101010101" pitchFamily="2" charset="-122"/>
              <a:ea typeface="华文楷体" panose="02010600040101010101" pitchFamily="2" charset="-122"/>
            </a:endParaRPr>
          </a:p>
        </p:txBody>
      </p:sp>
      <p:sp>
        <p:nvSpPr>
          <p:cNvPr id="5" name="Text Box 3"/>
          <p:cNvSpPr txBox="1">
            <a:spLocks noChangeArrowheads="1"/>
          </p:cNvSpPr>
          <p:nvPr/>
        </p:nvSpPr>
        <p:spPr bwMode="auto">
          <a:xfrm>
            <a:off x="3149958" y="5052028"/>
            <a:ext cx="2895600" cy="830997"/>
          </a:xfrm>
          <a:prstGeom prst="rect">
            <a:avLst/>
          </a:prstGeom>
          <a:solidFill>
            <a:srgbClr val="66FF3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28600" bIns="228600">
            <a:spAutoFit/>
          </a:bodyPr>
          <a:lstStyle/>
          <a:p>
            <a:pPr algn="ctr">
              <a:spcBef>
                <a:spcPct val="50000"/>
              </a:spcBef>
            </a:pPr>
            <a:r>
              <a:rPr lang="zh-CN" altLang="en-US" sz="2400" b="1" dirty="0">
                <a:solidFill>
                  <a:prstClr val="black"/>
                </a:solidFill>
                <a:latin typeface="华文楷体" panose="02010600040101010101" pitchFamily="2" charset="-122"/>
                <a:ea typeface="华文楷体" panose="02010600040101010101" pitchFamily="2" charset="-122"/>
              </a:rPr>
              <a:t>证明（可靠性证据）</a:t>
            </a:r>
            <a:endParaRPr lang="en-US" altLang="zh-CN" b="1" dirty="0">
              <a:solidFill>
                <a:prstClr val="black"/>
              </a:solidFill>
              <a:latin typeface="华文楷体" panose="02010600040101010101" pitchFamily="2" charset="-122"/>
              <a:ea typeface="华文楷体" panose="02010600040101010101" pitchFamily="2" charset="-122"/>
            </a:endParaRPr>
          </a:p>
        </p:txBody>
      </p:sp>
      <p:sp>
        <p:nvSpPr>
          <p:cNvPr id="6" name="Text Box 4"/>
          <p:cNvSpPr txBox="1">
            <a:spLocks noChangeArrowheads="1"/>
          </p:cNvSpPr>
          <p:nvPr/>
        </p:nvSpPr>
        <p:spPr bwMode="auto">
          <a:xfrm>
            <a:off x="1223492" y="2292953"/>
            <a:ext cx="3043707" cy="830997"/>
          </a:xfrm>
          <a:prstGeom prst="rect">
            <a:avLst/>
          </a:prstGeom>
          <a:solidFill>
            <a:srgbClr val="FFCC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228600" bIns="228600">
            <a:spAutoFit/>
          </a:bodyPr>
          <a:lstStyle/>
          <a:p>
            <a:pPr algn="ctr">
              <a:spcBef>
                <a:spcPct val="50000"/>
              </a:spcBef>
            </a:pPr>
            <a:r>
              <a:rPr lang="zh-CN" altLang="en-US" sz="2400" b="1" dirty="0">
                <a:solidFill>
                  <a:prstClr val="black"/>
                </a:solidFill>
                <a:latin typeface="华文楷体" panose="02010600040101010101" pitchFamily="2" charset="-122"/>
                <a:ea typeface="华文楷体" panose="02010600040101010101" pitchFamily="2" charset="-122"/>
              </a:rPr>
              <a:t>程序（数学模型）</a:t>
            </a:r>
            <a:endParaRPr lang="en-US" altLang="zh-CN" sz="2400" b="1" dirty="0">
              <a:solidFill>
                <a:prstClr val="black"/>
              </a:solidFill>
              <a:latin typeface="华文楷体" panose="02010600040101010101" pitchFamily="2" charset="-122"/>
              <a:ea typeface="华文楷体" panose="02010600040101010101" pitchFamily="2" charset="-122"/>
            </a:endParaRPr>
          </a:p>
        </p:txBody>
      </p:sp>
      <p:sp>
        <p:nvSpPr>
          <p:cNvPr id="7" name="AutoShape 5"/>
          <p:cNvSpPr>
            <a:spLocks noChangeArrowheads="1"/>
          </p:cNvSpPr>
          <p:nvPr/>
        </p:nvSpPr>
        <p:spPr bwMode="auto">
          <a:xfrm rot="2096151">
            <a:off x="3886200" y="3337528"/>
            <a:ext cx="647700" cy="190500"/>
          </a:xfrm>
          <a:prstGeom prst="rightArrow">
            <a:avLst>
              <a:gd name="adj1" fmla="val 50000"/>
              <a:gd name="adj2" fmla="val 8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8" name="AutoShape 6"/>
          <p:cNvSpPr>
            <a:spLocks noChangeArrowheads="1"/>
          </p:cNvSpPr>
          <p:nvPr/>
        </p:nvSpPr>
        <p:spPr bwMode="auto">
          <a:xfrm rot="8461110">
            <a:off x="4648200" y="3337528"/>
            <a:ext cx="647700" cy="190500"/>
          </a:xfrm>
          <a:prstGeom prst="rightArrow">
            <a:avLst>
              <a:gd name="adj1" fmla="val 50000"/>
              <a:gd name="adj2" fmla="val 8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9" name="AutoShape 7"/>
          <p:cNvSpPr>
            <a:spLocks noChangeArrowheads="1"/>
          </p:cNvSpPr>
          <p:nvPr/>
        </p:nvSpPr>
        <p:spPr bwMode="auto">
          <a:xfrm rot="5400000">
            <a:off x="4229100" y="4464653"/>
            <a:ext cx="762000" cy="228600"/>
          </a:xfrm>
          <a:prstGeom prst="rightArrow">
            <a:avLst>
              <a:gd name="adj1" fmla="val 50000"/>
              <a:gd name="adj2" fmla="val 8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sp>
        <p:nvSpPr>
          <p:cNvPr id="10" name="Text Box 8"/>
          <p:cNvSpPr txBox="1">
            <a:spLocks noChangeArrowheads="1"/>
          </p:cNvSpPr>
          <p:nvPr/>
        </p:nvSpPr>
        <p:spPr bwMode="auto">
          <a:xfrm>
            <a:off x="3821805" y="3740753"/>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400" b="1" dirty="0">
                <a:solidFill>
                  <a:prstClr val="black"/>
                </a:solidFill>
                <a:latin typeface="华文楷体" panose="02010600040101010101" pitchFamily="2" charset="-122"/>
                <a:ea typeface="华文楷体" panose="02010600040101010101" pitchFamily="2" charset="-122"/>
              </a:rPr>
              <a:t>验证</a:t>
            </a:r>
            <a:endParaRPr lang="en-US" altLang="zh-CN" sz="2400" b="1" dirty="0">
              <a:solidFill>
                <a:prstClr val="black"/>
              </a:solidFill>
              <a:latin typeface="华文楷体" panose="02010600040101010101" pitchFamily="2" charset="-122"/>
              <a:ea typeface="华文楷体" panose="02010600040101010101" pitchFamily="2" charset="-122"/>
            </a:endParaRPr>
          </a:p>
        </p:txBody>
      </p:sp>
      <p:sp>
        <p:nvSpPr>
          <p:cNvPr id="12" name="矩形标注 11"/>
          <p:cNvSpPr/>
          <p:nvPr/>
        </p:nvSpPr>
        <p:spPr>
          <a:xfrm>
            <a:off x="403412" y="4002197"/>
            <a:ext cx="2909646" cy="768960"/>
          </a:xfrm>
          <a:prstGeom prst="wedgeRectCallout">
            <a:avLst>
              <a:gd name="adj1" fmla="val 40519"/>
              <a:gd name="adj2" fmla="val 88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CN" altLang="en-US" sz="2000" b="1" dirty="0">
                <a:solidFill>
                  <a:schemeClr val="bg1"/>
                </a:solidFill>
                <a:latin typeface="华文楷体" panose="02010600040101010101" pitchFamily="2" charset="-122"/>
                <a:ea typeface="华文楷体" panose="02010600040101010101" pitchFamily="2" charset="-122"/>
              </a:rPr>
              <a:t>严格保证</a:t>
            </a:r>
            <a:r>
              <a:rPr lang="zh-CN" altLang="en-US" sz="2000" b="1" dirty="0">
                <a:solidFill>
                  <a:prstClr val="white"/>
                </a:solidFill>
                <a:latin typeface="华文楷体" panose="02010600040101010101" pitchFamily="2" charset="-122"/>
                <a:ea typeface="华文楷体" panose="02010600040101010101" pitchFamily="2" charset="-122"/>
              </a:rPr>
              <a:t>程序</a:t>
            </a:r>
            <a:r>
              <a:rPr lang="zh-CN" altLang="en-US" sz="2000" b="1" dirty="0">
                <a:solidFill>
                  <a:srgbClr val="FF0000"/>
                </a:solidFill>
                <a:latin typeface="华文楷体" panose="02010600040101010101" pitchFamily="2" charset="-122"/>
                <a:ea typeface="华文楷体" panose="02010600040101010101" pitchFamily="2" charset="-122"/>
              </a:rPr>
              <a:t>相对于其规约</a:t>
            </a:r>
            <a:r>
              <a:rPr lang="zh-CN" altLang="en-US" sz="2000" b="1" dirty="0">
                <a:solidFill>
                  <a:prstClr val="white"/>
                </a:solidFill>
                <a:latin typeface="华文楷体" panose="02010600040101010101" pitchFamily="2" charset="-122"/>
                <a:ea typeface="华文楷体" panose="02010600040101010101" pitchFamily="2" charset="-122"/>
              </a:rPr>
              <a:t>没有</a:t>
            </a:r>
            <a:r>
              <a:rPr lang="en-US" altLang="zh-CN" sz="2000" b="1" dirty="0">
                <a:solidFill>
                  <a:prstClr val="white"/>
                </a:solidFill>
                <a:latin typeface="华文楷体" panose="02010600040101010101" pitchFamily="2" charset="-122"/>
                <a:ea typeface="华文楷体" panose="02010600040101010101" pitchFamily="2" charset="-122"/>
              </a:rPr>
              <a:t>bug</a:t>
            </a:r>
          </a:p>
        </p:txBody>
      </p:sp>
      <p:sp>
        <p:nvSpPr>
          <p:cNvPr id="3" name="矩形 2"/>
          <p:cNvSpPr/>
          <p:nvPr/>
        </p:nvSpPr>
        <p:spPr>
          <a:xfrm>
            <a:off x="2286000" y="2405234"/>
            <a:ext cx="1835624" cy="62097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823045" y="2397964"/>
            <a:ext cx="1835624" cy="620973"/>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1946752775"/>
      </p:ext>
    </p:extLst>
  </p:cSld>
  <p:clrMapOvr>
    <a:masterClrMapping/>
  </p:clrMapOvr>
  <mc:AlternateContent xmlns:mc="http://schemas.openxmlformats.org/markup-compatibility/2006">
    <mc:Choice xmlns:p14="http://schemas.microsoft.com/office/powerpoint/2010/main" Requires="p14">
      <p:transition spd="slow" p14:dur="2000" advTm="119092"/>
    </mc:Choice>
    <mc:Fallback>
      <p:transition spd="slow" advTm="119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2" grpId="0" animBg="1"/>
      <p:bldP spid="3" grpId="0" animBg="1"/>
      <p:bldP spid="3"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3568" y="1412776"/>
            <a:ext cx="2592288" cy="646331"/>
          </a:xfrm>
          <a:prstGeom prst="rect">
            <a:avLst/>
          </a:prstGeom>
          <a:noFill/>
        </p:spPr>
        <p:txBody>
          <a:bodyPr wrap="square" rtlCol="0">
            <a:spAutoFit/>
          </a:bodyPr>
          <a:lstStyle/>
          <a:p>
            <a:r>
              <a:rPr lang="zh-CN" altLang="en-US" sz="3600" b="1" dirty="0">
                <a:solidFill>
                  <a:prstClr val="black"/>
                </a:solidFill>
              </a:rPr>
              <a:t>我们的思路：</a:t>
            </a:r>
            <a:endParaRPr lang="en-US" altLang="zh-CN" sz="3600" b="1" dirty="0">
              <a:solidFill>
                <a:prstClr val="black"/>
              </a:solidFill>
            </a:endParaRPr>
          </a:p>
        </p:txBody>
      </p:sp>
      <p:sp>
        <p:nvSpPr>
          <p:cNvPr id="6" name="矩形 5"/>
          <p:cNvSpPr/>
          <p:nvPr/>
        </p:nvSpPr>
        <p:spPr>
          <a:xfrm>
            <a:off x="1547664" y="2852936"/>
            <a:ext cx="7231467" cy="523220"/>
          </a:xfrm>
          <a:prstGeom prst="rect">
            <a:avLst/>
          </a:prstGeom>
        </p:spPr>
        <p:txBody>
          <a:bodyPr wrap="none">
            <a:spAutoFit/>
          </a:bodyPr>
          <a:lstStyle/>
          <a:p>
            <a:r>
              <a:rPr lang="zh-CN" altLang="en-US" sz="2800" b="1" dirty="0">
                <a:solidFill>
                  <a:prstClr val="black"/>
                </a:solidFill>
              </a:rPr>
              <a:t>基于程序验证技术，</a:t>
            </a:r>
            <a:r>
              <a:rPr lang="zh-CN" altLang="en-US" sz="2800" b="1" dirty="0" smtClean="0">
                <a:solidFill>
                  <a:prstClr val="black"/>
                </a:solidFill>
              </a:rPr>
              <a:t>构造“没有</a:t>
            </a:r>
            <a:r>
              <a:rPr lang="en-US" altLang="zh-CN" sz="2800" b="1" dirty="0" smtClean="0">
                <a:solidFill>
                  <a:prstClr val="black"/>
                </a:solidFill>
              </a:rPr>
              <a:t>bug</a:t>
            </a:r>
            <a:r>
              <a:rPr lang="zh-CN" altLang="en-US" sz="2800" b="1" dirty="0" smtClean="0">
                <a:solidFill>
                  <a:prstClr val="black"/>
                </a:solidFill>
              </a:rPr>
              <a:t>”的</a:t>
            </a:r>
            <a:r>
              <a:rPr lang="zh-CN" altLang="en-US" sz="2800" b="1" dirty="0">
                <a:solidFill>
                  <a:prstClr val="black"/>
                </a:solidFill>
              </a:rPr>
              <a:t>软件</a:t>
            </a:r>
          </a:p>
        </p:txBody>
      </p:sp>
      <p:sp>
        <p:nvSpPr>
          <p:cNvPr id="2" name="文本框 1"/>
          <p:cNvSpPr txBox="1"/>
          <p:nvPr/>
        </p:nvSpPr>
        <p:spPr>
          <a:xfrm>
            <a:off x="1571220" y="4095482"/>
            <a:ext cx="5087155" cy="523220"/>
          </a:xfrm>
          <a:prstGeom prst="rect">
            <a:avLst/>
          </a:prstGeom>
          <a:noFill/>
        </p:spPr>
        <p:txBody>
          <a:bodyPr wrap="square" rtlCol="0">
            <a:spAutoFit/>
          </a:bodyPr>
          <a:lstStyle/>
          <a:p>
            <a:r>
              <a:rPr lang="zh-CN" altLang="en-US" sz="2800" b="1" dirty="0" smtClean="0">
                <a:solidFill>
                  <a:prstClr val="black"/>
                </a:solidFill>
              </a:rPr>
              <a:t>从最底层的</a:t>
            </a:r>
            <a:r>
              <a:rPr lang="zh-CN" altLang="en-US" sz="2800" b="1" dirty="0" smtClean="0">
                <a:solidFill>
                  <a:srgbClr val="FF0000"/>
                </a:solidFill>
              </a:rPr>
              <a:t>系统软件</a:t>
            </a:r>
            <a:r>
              <a:rPr lang="zh-CN" altLang="en-US" sz="2800" b="1" dirty="0" smtClean="0">
                <a:solidFill>
                  <a:prstClr val="black"/>
                </a:solidFill>
              </a:rPr>
              <a:t>开始做起</a:t>
            </a:r>
            <a:endParaRPr lang="zh-CN" altLang="en-US" sz="2800" b="1" dirty="0">
              <a:solidFill>
                <a:prstClr val="black"/>
              </a:solidFill>
            </a:endParaRPr>
          </a:p>
        </p:txBody>
      </p:sp>
      <p:sp>
        <p:nvSpPr>
          <p:cNvPr id="8" name="圆角矩形标注 7"/>
          <p:cNvSpPr/>
          <p:nvPr/>
        </p:nvSpPr>
        <p:spPr>
          <a:xfrm>
            <a:off x="683568" y="5014448"/>
            <a:ext cx="3541907" cy="916016"/>
          </a:xfrm>
          <a:prstGeom prst="wedgeRoundRectCallout">
            <a:avLst>
              <a:gd name="adj1" fmla="val 46089"/>
              <a:gd name="adj2" fmla="val -93998"/>
              <a:gd name="adj3" fmla="val 1666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操作系统、编译器等</a:t>
            </a:r>
          </a:p>
        </p:txBody>
      </p:sp>
      <p:sp>
        <p:nvSpPr>
          <p:cNvPr id="9" name="圆角矩形标注 8"/>
          <p:cNvSpPr/>
          <p:nvPr/>
        </p:nvSpPr>
        <p:spPr>
          <a:xfrm>
            <a:off x="4061634" y="1739047"/>
            <a:ext cx="2336424" cy="916016"/>
          </a:xfrm>
          <a:prstGeom prst="wedgeRoundRectCallout">
            <a:avLst>
              <a:gd name="adj1" fmla="val 55016"/>
              <a:gd name="adj2" fmla="val 72568"/>
              <a:gd name="adj3" fmla="val 1666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相对于规约</a:t>
            </a:r>
          </a:p>
        </p:txBody>
      </p:sp>
    </p:spTree>
    <p:custDataLst>
      <p:tags r:id="rId1"/>
    </p:custDataLst>
    <p:extLst>
      <p:ext uri="{BB962C8B-B14F-4D97-AF65-F5344CB8AC3E}">
        <p14:creationId xmlns:p14="http://schemas.microsoft.com/office/powerpoint/2010/main" val="929665345"/>
      </p:ext>
    </p:extLst>
  </p:cSld>
  <p:clrMapOvr>
    <a:masterClrMapping/>
  </p:clrMapOvr>
  <mc:AlternateContent xmlns:mc="http://schemas.openxmlformats.org/markup-compatibility/2006">
    <mc:Choice xmlns:p14="http://schemas.microsoft.com/office/powerpoint/2010/main" Requires="p14">
      <p:transition spd="slow" p14:dur="2000" advTm="30232"/>
    </mc:Choice>
    <mc:Fallback>
      <p:transition spd="slow" advTm="30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ags/tag10.xml><?xml version="1.0" encoding="utf-8"?>
<p:tagLst xmlns:a="http://schemas.openxmlformats.org/drawingml/2006/main" xmlns:r="http://schemas.openxmlformats.org/officeDocument/2006/relationships" xmlns:p="http://schemas.openxmlformats.org/presentationml/2006/main">
  <p:tag name="TIMING" val="|8"/>
</p:tagLst>
</file>

<file path=ppt/tags/tag11.xml><?xml version="1.0" encoding="utf-8"?>
<p:tagLst xmlns:a="http://schemas.openxmlformats.org/drawingml/2006/main" xmlns:r="http://schemas.openxmlformats.org/officeDocument/2006/relationships" xmlns:p="http://schemas.openxmlformats.org/presentationml/2006/main">
  <p:tag name="TIMING" val="|7.5|8.3|12.1|8.1|9.9|7"/>
</p:tagLst>
</file>

<file path=ppt/tags/tag12.xml><?xml version="1.0" encoding="utf-8"?>
<p:tagLst xmlns:a="http://schemas.openxmlformats.org/drawingml/2006/main" xmlns:r="http://schemas.openxmlformats.org/officeDocument/2006/relationships" xmlns:p="http://schemas.openxmlformats.org/presentationml/2006/main">
  <p:tag name="TIMING" val="|24.3"/>
</p:tagLst>
</file>

<file path=ppt/tags/tag13.xml><?xml version="1.0" encoding="utf-8"?>
<p:tagLst xmlns:a="http://schemas.openxmlformats.org/drawingml/2006/main" xmlns:r="http://schemas.openxmlformats.org/officeDocument/2006/relationships" xmlns:p="http://schemas.openxmlformats.org/presentationml/2006/main">
  <p:tag name="TIMING" val="|13.9|27.1"/>
</p:tagLst>
</file>

<file path=ppt/tags/tag14.xml><?xml version="1.0" encoding="utf-8"?>
<p:tagLst xmlns:a="http://schemas.openxmlformats.org/drawingml/2006/main" xmlns:r="http://schemas.openxmlformats.org/officeDocument/2006/relationships" xmlns:p="http://schemas.openxmlformats.org/presentationml/2006/main">
  <p:tag name="TIMING" val="|13.8|9.8|14.1|7.2"/>
</p:tagLst>
</file>

<file path=ppt/tags/tag15.xml><?xml version="1.0" encoding="utf-8"?>
<p:tagLst xmlns:a="http://schemas.openxmlformats.org/drawingml/2006/main" xmlns:r="http://schemas.openxmlformats.org/officeDocument/2006/relationships" xmlns:p="http://schemas.openxmlformats.org/presentationml/2006/main">
  <p:tag name="TIMING" val="|3.8"/>
</p:tagLst>
</file>

<file path=ppt/tags/tag16.xml><?xml version="1.0" encoding="utf-8"?>
<p:tagLst xmlns:a="http://schemas.openxmlformats.org/drawingml/2006/main" xmlns:r="http://schemas.openxmlformats.org/officeDocument/2006/relationships" xmlns:p="http://schemas.openxmlformats.org/presentationml/2006/main">
  <p:tag name="TIMING" val="|12.1|20.5|10.7"/>
</p:tagLst>
</file>

<file path=ppt/tags/tag17.xml><?xml version="1.0" encoding="utf-8"?>
<p:tagLst xmlns:a="http://schemas.openxmlformats.org/drawingml/2006/main" xmlns:r="http://schemas.openxmlformats.org/officeDocument/2006/relationships" xmlns:p="http://schemas.openxmlformats.org/presentationml/2006/main">
  <p:tag name="TIMING" val="|6|30.9"/>
</p:tagLst>
</file>

<file path=ppt/tags/tag18.xml><?xml version="1.0" encoding="utf-8"?>
<p:tagLst xmlns:a="http://schemas.openxmlformats.org/drawingml/2006/main" xmlns:r="http://schemas.openxmlformats.org/officeDocument/2006/relationships" xmlns:p="http://schemas.openxmlformats.org/presentationml/2006/main">
  <p:tag name="TIMING" val="|4.4|19.9"/>
</p:tagLst>
</file>

<file path=ppt/tags/tag19.xml><?xml version="1.0" encoding="utf-8"?>
<p:tagLst xmlns:a="http://schemas.openxmlformats.org/drawingml/2006/main" xmlns:r="http://schemas.openxmlformats.org/officeDocument/2006/relationships" xmlns:p="http://schemas.openxmlformats.org/presentationml/2006/main">
  <p:tag name="TIMING" val="|1.9|4.5|8.4"/>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ags/tag20.xml><?xml version="1.0" encoding="utf-8"?>
<p:tagLst xmlns:a="http://schemas.openxmlformats.org/drawingml/2006/main" xmlns:r="http://schemas.openxmlformats.org/officeDocument/2006/relationships" xmlns:p="http://schemas.openxmlformats.org/presentationml/2006/main">
  <p:tag name="TIMING" val="|10.1"/>
</p:tagLst>
</file>

<file path=ppt/tags/tag21.xml><?xml version="1.0" encoding="utf-8"?>
<p:tagLst xmlns:a="http://schemas.openxmlformats.org/drawingml/2006/main" xmlns:r="http://schemas.openxmlformats.org/officeDocument/2006/relationships" xmlns:p="http://schemas.openxmlformats.org/presentationml/2006/main">
  <p:tag name="TIMING" val="|2.1|2.8|7.7"/>
</p:tagLst>
</file>

<file path=ppt/tags/tag22.xml><?xml version="1.0" encoding="utf-8"?>
<p:tagLst xmlns:a="http://schemas.openxmlformats.org/drawingml/2006/main" xmlns:r="http://schemas.openxmlformats.org/officeDocument/2006/relationships" xmlns:p="http://schemas.openxmlformats.org/presentationml/2006/main">
  <p:tag name="TIMING" val="|1.1|2.1|10.8"/>
</p:tagLst>
</file>

<file path=ppt/tags/tag23.xml><?xml version="1.0" encoding="utf-8"?>
<p:tagLst xmlns:a="http://schemas.openxmlformats.org/drawingml/2006/main" xmlns:r="http://schemas.openxmlformats.org/officeDocument/2006/relationships" xmlns:p="http://schemas.openxmlformats.org/presentationml/2006/main">
  <p:tag name="TIMING" val="|2.5|1.2|0.5|0.4|0.5"/>
</p:tagLst>
</file>

<file path=ppt/tags/tag24.xml><?xml version="1.0" encoding="utf-8"?>
<p:tagLst xmlns:a="http://schemas.openxmlformats.org/drawingml/2006/main" xmlns:r="http://schemas.openxmlformats.org/officeDocument/2006/relationships" xmlns:p="http://schemas.openxmlformats.org/presentationml/2006/main">
  <p:tag name="TIMING" val="|0.6|0.5|1"/>
</p:tagLst>
</file>

<file path=ppt/tags/tag25.xml><?xml version="1.0" encoding="utf-8"?>
<p:tagLst xmlns:a="http://schemas.openxmlformats.org/drawingml/2006/main" xmlns:r="http://schemas.openxmlformats.org/officeDocument/2006/relationships" xmlns:p="http://schemas.openxmlformats.org/presentationml/2006/main">
  <p:tag name="TIMING" val="|0.5|0.9|1.1|1.4|1.3|0.6|0.8|4.2|1|0.7|1.3|1"/>
</p:tagLst>
</file>

<file path=ppt/tags/tag26.xml><?xml version="1.0" encoding="utf-8"?>
<p:tagLst xmlns:a="http://schemas.openxmlformats.org/drawingml/2006/main" xmlns:r="http://schemas.openxmlformats.org/officeDocument/2006/relationships" xmlns:p="http://schemas.openxmlformats.org/presentationml/2006/main">
  <p:tag name="TIMING" val="|6|16.3|0.9|12.8|2"/>
</p:tagLst>
</file>

<file path=ppt/tags/tag27.xml><?xml version="1.0" encoding="utf-8"?>
<p:tagLst xmlns:a="http://schemas.openxmlformats.org/drawingml/2006/main" xmlns:r="http://schemas.openxmlformats.org/officeDocument/2006/relationships" xmlns:p="http://schemas.openxmlformats.org/presentationml/2006/main">
  <p:tag name="TIMING" val="|10.3"/>
</p:tagLst>
</file>

<file path=ppt/tags/tag28.xml><?xml version="1.0" encoding="utf-8"?>
<p:tagLst xmlns:a="http://schemas.openxmlformats.org/drawingml/2006/main" xmlns:r="http://schemas.openxmlformats.org/officeDocument/2006/relationships" xmlns:p="http://schemas.openxmlformats.org/presentationml/2006/main">
  <p:tag name="TIMING" val="|1.9|14.7|24.1"/>
</p:tagLst>
</file>

<file path=ppt/tags/tag29.xml><?xml version="1.0" encoding="utf-8"?>
<p:tagLst xmlns:a="http://schemas.openxmlformats.org/drawingml/2006/main" xmlns:r="http://schemas.openxmlformats.org/officeDocument/2006/relationships" xmlns:p="http://schemas.openxmlformats.org/presentationml/2006/main">
  <p:tag name="TIMING" val="|40.9|1.9|1"/>
</p:tagLst>
</file>

<file path=ppt/tags/tag3.xml><?xml version="1.0" encoding="utf-8"?>
<p:tagLst xmlns:a="http://schemas.openxmlformats.org/drawingml/2006/main" xmlns:r="http://schemas.openxmlformats.org/officeDocument/2006/relationships" xmlns:p="http://schemas.openxmlformats.org/presentationml/2006/main">
  <p:tag name="TIMING" val="|26.4|15.6"/>
</p:tagLst>
</file>

<file path=ppt/tags/tag30.xml><?xml version="1.0" encoding="utf-8"?>
<p:tagLst xmlns:a="http://schemas.openxmlformats.org/drawingml/2006/main" xmlns:r="http://schemas.openxmlformats.org/officeDocument/2006/relationships" xmlns:p="http://schemas.openxmlformats.org/presentationml/2006/main">
  <p:tag name="TIMING" val="|3.6|6.1|7.4|9.3|29.1|1.4|1.2"/>
</p:tagLst>
</file>

<file path=ppt/tags/tag31.xml><?xml version="1.0" encoding="utf-8"?>
<p:tagLst xmlns:a="http://schemas.openxmlformats.org/drawingml/2006/main" xmlns:r="http://schemas.openxmlformats.org/officeDocument/2006/relationships" xmlns:p="http://schemas.openxmlformats.org/presentationml/2006/main">
  <p:tag name="TIMING" val="|3.6|6.1|7.4|9.3|29.1|1.4|1.2"/>
</p:tagLst>
</file>

<file path=ppt/tags/tag32.xml><?xml version="1.0" encoding="utf-8"?>
<p:tagLst xmlns:a="http://schemas.openxmlformats.org/drawingml/2006/main" xmlns:r="http://schemas.openxmlformats.org/officeDocument/2006/relationships" xmlns:p="http://schemas.openxmlformats.org/presentationml/2006/main">
  <p:tag name="TIMING" val="|0.9|5|0.8|3.3|0.9|0.6"/>
</p:tagLst>
</file>

<file path=ppt/tags/tag33.xml><?xml version="1.0" encoding="utf-8"?>
<p:tagLst xmlns:a="http://schemas.openxmlformats.org/drawingml/2006/main" xmlns:r="http://schemas.openxmlformats.org/officeDocument/2006/relationships" xmlns:p="http://schemas.openxmlformats.org/presentationml/2006/main">
  <p:tag name="TIMING" val="|2|11.7"/>
</p:tagLst>
</file>

<file path=ppt/tags/tag34.xml><?xml version="1.0" encoding="utf-8"?>
<p:tagLst xmlns:a="http://schemas.openxmlformats.org/drawingml/2006/main" xmlns:r="http://schemas.openxmlformats.org/officeDocument/2006/relationships" xmlns:p="http://schemas.openxmlformats.org/presentationml/2006/main">
  <p:tag name="TIMING" val="|6|16.3|0.9|12.8|2"/>
</p:tagLst>
</file>

<file path=ppt/tags/tag35.xml><?xml version="1.0" encoding="utf-8"?>
<p:tagLst xmlns:a="http://schemas.openxmlformats.org/drawingml/2006/main" xmlns:r="http://schemas.openxmlformats.org/officeDocument/2006/relationships" xmlns:p="http://schemas.openxmlformats.org/presentationml/2006/main">
  <p:tag name="TIMING" val="|5|10.3|17.4"/>
</p:tagLst>
</file>

<file path=ppt/tags/tag36.xml><?xml version="1.0" encoding="utf-8"?>
<p:tagLst xmlns:a="http://schemas.openxmlformats.org/drawingml/2006/main" xmlns:r="http://schemas.openxmlformats.org/officeDocument/2006/relationships" xmlns:p="http://schemas.openxmlformats.org/presentationml/2006/main">
  <p:tag name="TIMING" val="|6.9"/>
</p:tagLst>
</file>

<file path=ppt/tags/tag37.xml><?xml version="1.0" encoding="utf-8"?>
<p:tagLst xmlns:a="http://schemas.openxmlformats.org/drawingml/2006/main" xmlns:r="http://schemas.openxmlformats.org/officeDocument/2006/relationships" xmlns:p="http://schemas.openxmlformats.org/presentationml/2006/main">
  <p:tag name="TIMING" val="|7.5|14.2|1.8|3.4|3|1|0.8|0.8|0.8"/>
</p:tagLst>
</file>

<file path=ppt/tags/tag38.xml><?xml version="1.0" encoding="utf-8"?>
<p:tagLst xmlns:a="http://schemas.openxmlformats.org/drawingml/2006/main" xmlns:r="http://schemas.openxmlformats.org/officeDocument/2006/relationships" xmlns:p="http://schemas.openxmlformats.org/presentationml/2006/main">
  <p:tag name="TIMING" val="|6.2|8.4|30.9"/>
</p:tagLst>
</file>

<file path=ppt/tags/tag39.xml><?xml version="1.0" encoding="utf-8"?>
<p:tagLst xmlns:a="http://schemas.openxmlformats.org/drawingml/2006/main" xmlns:r="http://schemas.openxmlformats.org/officeDocument/2006/relationships" xmlns:p="http://schemas.openxmlformats.org/presentationml/2006/main">
  <p:tag name="TIMING" val="|43.6"/>
</p:tagLst>
</file>

<file path=ppt/tags/tag4.xml><?xml version="1.0" encoding="utf-8"?>
<p:tagLst xmlns:a="http://schemas.openxmlformats.org/drawingml/2006/main" xmlns:r="http://schemas.openxmlformats.org/officeDocument/2006/relationships" xmlns:p="http://schemas.openxmlformats.org/presentationml/2006/main">
  <p:tag name="TIMING" val="|20.1|28.5|5.3|13.6|9.7|21.4"/>
</p:tagLst>
</file>

<file path=ppt/tags/tag40.xml><?xml version="1.0" encoding="utf-8"?>
<p:tagLst xmlns:a="http://schemas.openxmlformats.org/drawingml/2006/main" xmlns:r="http://schemas.openxmlformats.org/officeDocument/2006/relationships" xmlns:p="http://schemas.openxmlformats.org/presentationml/2006/main">
  <p:tag name="TIMING" val="|7.7|34.8"/>
</p:tagLst>
</file>

<file path=ppt/tags/tag41.xml><?xml version="1.0" encoding="utf-8"?>
<p:tagLst xmlns:a="http://schemas.openxmlformats.org/drawingml/2006/main" xmlns:r="http://schemas.openxmlformats.org/officeDocument/2006/relationships" xmlns:p="http://schemas.openxmlformats.org/presentationml/2006/main">
  <p:tag name="TIMING" val="|10.6"/>
</p:tagLst>
</file>

<file path=ppt/tags/tag42.xml><?xml version="1.0" encoding="utf-8"?>
<p:tagLst xmlns:a="http://schemas.openxmlformats.org/drawingml/2006/main" xmlns:r="http://schemas.openxmlformats.org/officeDocument/2006/relationships" xmlns:p="http://schemas.openxmlformats.org/presentationml/2006/main">
  <p:tag name="TIMING" val="|1.1|6.9|3.8|4.2|4.5|5"/>
</p:tagLst>
</file>

<file path=ppt/tags/tag43.xml><?xml version="1.0" encoding="utf-8"?>
<p:tagLst xmlns:a="http://schemas.openxmlformats.org/drawingml/2006/main" xmlns:r="http://schemas.openxmlformats.org/officeDocument/2006/relationships" xmlns:p="http://schemas.openxmlformats.org/presentationml/2006/main">
  <p:tag name="TIMING" val="|1.1|6.9|3.8|4.2|4.5|5"/>
</p:tagLst>
</file>

<file path=ppt/tags/tag5.xml><?xml version="1.0" encoding="utf-8"?>
<p:tagLst xmlns:a="http://schemas.openxmlformats.org/drawingml/2006/main" xmlns:r="http://schemas.openxmlformats.org/officeDocument/2006/relationships" xmlns:p="http://schemas.openxmlformats.org/presentationml/2006/main">
  <p:tag name="TIMING" val="|18.4|5.4"/>
</p:tagLst>
</file>

<file path=ppt/tags/tag6.xml><?xml version="1.0" encoding="utf-8"?>
<p:tagLst xmlns:a="http://schemas.openxmlformats.org/drawingml/2006/main" xmlns:r="http://schemas.openxmlformats.org/officeDocument/2006/relationships" xmlns:p="http://schemas.openxmlformats.org/presentationml/2006/main">
  <p:tag name="TIMING" val="|17.2"/>
</p:tagLst>
</file>

<file path=ppt/tags/tag7.xml><?xml version="1.0" encoding="utf-8"?>
<p:tagLst xmlns:a="http://schemas.openxmlformats.org/drawingml/2006/main" xmlns:r="http://schemas.openxmlformats.org/officeDocument/2006/relationships" xmlns:p="http://schemas.openxmlformats.org/presentationml/2006/main">
  <p:tag name="TIMING" val="|60.7"/>
</p:tagLst>
</file>

<file path=ppt/tags/tag8.xml><?xml version="1.0" encoding="utf-8"?>
<p:tagLst xmlns:a="http://schemas.openxmlformats.org/drawingml/2006/main" xmlns:r="http://schemas.openxmlformats.org/officeDocument/2006/relationships" xmlns:p="http://schemas.openxmlformats.org/presentationml/2006/main">
  <p:tag name="TIMING" val="|6.7|5.1|13.6|42.3"/>
</p:tagLst>
</file>

<file path=ppt/tags/tag9.xml><?xml version="1.0" encoding="utf-8"?>
<p:tagLst xmlns:a="http://schemas.openxmlformats.org/drawingml/2006/main" xmlns:r="http://schemas.openxmlformats.org/officeDocument/2006/relationships" xmlns:p="http://schemas.openxmlformats.org/presentationml/2006/main">
  <p:tag name="TIMING" val="|1.2|14.9|7|4.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5704</TotalTime>
  <Words>4256</Words>
  <Application>Microsoft Office PowerPoint</Application>
  <PresentationFormat>全屏显示(4:3)</PresentationFormat>
  <Paragraphs>624</Paragraphs>
  <Slides>65</Slides>
  <Notes>30</Notes>
  <HiddenSlides>1</HiddenSlides>
  <MMClips>0</MMClips>
  <ScaleCrop>false</ScaleCrop>
  <HeadingPairs>
    <vt:vector size="6" baseType="variant">
      <vt:variant>
        <vt:lpstr>已用的字体</vt:lpstr>
      </vt:variant>
      <vt:variant>
        <vt:i4>13</vt:i4>
      </vt:variant>
      <vt:variant>
        <vt:lpstr>主题</vt:lpstr>
      </vt:variant>
      <vt:variant>
        <vt:i4>8</vt:i4>
      </vt:variant>
      <vt:variant>
        <vt:lpstr>幻灯片标题</vt:lpstr>
      </vt:variant>
      <vt:variant>
        <vt:i4>65</vt:i4>
      </vt:variant>
    </vt:vector>
  </HeadingPairs>
  <TitlesOfParts>
    <vt:vector size="86" baseType="lpstr">
      <vt:lpstr>Arial Unicode MS</vt:lpstr>
      <vt:lpstr>Lucida Calligraphy</vt:lpstr>
      <vt:lpstr>黑体</vt:lpstr>
      <vt:lpstr>华文楷体</vt:lpstr>
      <vt:lpstr>宋体</vt:lpstr>
      <vt:lpstr>Arial</vt:lpstr>
      <vt:lpstr>Calibri</vt:lpstr>
      <vt:lpstr>Calibri Light</vt:lpstr>
      <vt:lpstr>Comic Sans MS</vt:lpstr>
      <vt:lpstr>Monotype Corsiva</vt:lpstr>
      <vt:lpstr>Symbol</vt:lpstr>
      <vt:lpstr>Times New Roman</vt:lpstr>
      <vt:lpstr>Wingdings</vt:lpstr>
      <vt:lpstr>Office 主题</vt:lpstr>
      <vt:lpstr>Office 主题​​</vt:lpstr>
      <vt:lpstr>Default Design</vt:lpstr>
      <vt:lpstr>1_Default Design</vt:lpstr>
      <vt:lpstr>1_Office 主题​​</vt:lpstr>
      <vt:lpstr>2_Default Design</vt:lpstr>
      <vt:lpstr>3_Default Design</vt:lpstr>
      <vt:lpstr>4_Default Design</vt:lpstr>
      <vt:lpstr>操作系统内核验证</vt:lpstr>
      <vt:lpstr>Stuxnet蠕虫病毒</vt:lpstr>
      <vt:lpstr>PowerPoint 演示文稿</vt:lpstr>
      <vt:lpstr>PowerPoint 演示文稿</vt:lpstr>
      <vt:lpstr>软件测试</vt:lpstr>
      <vt:lpstr>美国东北大停电</vt:lpstr>
      <vt:lpstr>美国东北大停电</vt:lpstr>
      <vt:lpstr>程序验证</vt:lpstr>
      <vt:lpstr>PowerPoint 演示文稿</vt:lpstr>
      <vt:lpstr>操作系统内核验证</vt:lpstr>
      <vt:lpstr>操作系统验证：主要挑战</vt:lpstr>
      <vt:lpstr> 并发内核验证的挑战</vt:lpstr>
      <vt:lpstr>我们的工作</vt:lpstr>
      <vt:lpstr>μC/OS-II内核的验证</vt:lpstr>
      <vt:lpstr>报告提纲</vt:lpstr>
      <vt:lpstr>报告提纲</vt:lpstr>
      <vt:lpstr>操作系统验证：正确性定义</vt:lpstr>
      <vt:lpstr>操作系统正确性：抽象层划分</vt:lpstr>
      <vt:lpstr>操作系统验证：程序精化验证</vt:lpstr>
      <vt:lpstr>上下文精化</vt:lpstr>
      <vt:lpstr>操作系统内核正确性：上下文精化</vt:lpstr>
      <vt:lpstr>操作系统内核正确性：上下文精化</vt:lpstr>
      <vt:lpstr>上下文精化用来刻画API的正确性</vt:lpstr>
      <vt:lpstr>运行时服务和系统整体性质的刻画</vt:lpstr>
      <vt:lpstr>运行时服务和系统整体性质的刻画</vt:lpstr>
      <vt:lpstr>报告提纲</vt:lpstr>
      <vt:lpstr>操作系统内核验证框架</vt:lpstr>
      <vt:lpstr>验证目标</vt:lpstr>
      <vt:lpstr>操作系统内核验证框架</vt:lpstr>
      <vt:lpstr>底层语言语法</vt:lpstr>
      <vt:lpstr>C语言操作语义</vt:lpstr>
      <vt:lpstr>汇编代码的抽象</vt:lpstr>
      <vt:lpstr>高层语言语法</vt:lpstr>
      <vt:lpstr>一个系统API的例子</vt:lpstr>
      <vt:lpstr>操作系统内核验证框架</vt:lpstr>
      <vt:lpstr>并发精化程序逻辑CSL-R</vt:lpstr>
      <vt:lpstr>模拟技术证明精化关系</vt:lpstr>
      <vt:lpstr>支持中断和多任务的程序模拟关系</vt:lpstr>
      <vt:lpstr>支持中断和多任务的程序模拟关系</vt:lpstr>
      <vt:lpstr>支持中断和多任务的程序模拟关系</vt:lpstr>
      <vt:lpstr>并发精化程序逻辑</vt:lpstr>
      <vt:lpstr>操作系统内核验证框架</vt:lpstr>
      <vt:lpstr>验证步骤</vt:lpstr>
      <vt:lpstr>一个系统API的例子</vt:lpstr>
      <vt:lpstr>验证步骤</vt:lpstr>
      <vt:lpstr>OSTimeGet函数在Coq中的编码</vt:lpstr>
      <vt:lpstr>验证步骤</vt:lpstr>
      <vt:lpstr>OSTimeGet函数的验证</vt:lpstr>
      <vt:lpstr>OSTimeGet函数的验证</vt:lpstr>
      <vt:lpstr>验证步骤</vt:lpstr>
      <vt:lpstr>报告提纲</vt:lpstr>
      <vt:lpstr>PowerPoint 演示文稿</vt:lpstr>
      <vt:lpstr>μC/OS-II</vt:lpstr>
      <vt:lpstr>验证μC/OS-II</vt:lpstr>
      <vt:lpstr>PowerPoint 演示文稿</vt:lpstr>
      <vt:lpstr>PowerPoint 演示文稿</vt:lpstr>
      <vt:lpstr>操作系统内核验证框架</vt:lpstr>
      <vt:lpstr>发现的主要Bug</vt:lpstr>
      <vt:lpstr>Coq 实现</vt:lpstr>
      <vt:lpstr>项目人力：6人年</vt:lpstr>
      <vt:lpstr>实施中案例——验证SpaceOS2</vt:lpstr>
      <vt:lpstr>总结</vt:lpstr>
      <vt:lpstr>下一步工作</vt:lpstr>
      <vt:lpstr>团队成员</vt:lpstr>
      <vt:lpstr>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基于精化的 并发操作系统内核验证</dc:title>
  <dc:creator>xinyu</dc:creator>
  <cp:lastModifiedBy>xinyu</cp:lastModifiedBy>
  <cp:revision>133</cp:revision>
  <dcterms:created xsi:type="dcterms:W3CDTF">2017-11-03T07:25:45Z</dcterms:created>
  <dcterms:modified xsi:type="dcterms:W3CDTF">2017-12-15T22:38:04Z</dcterms:modified>
</cp:coreProperties>
</file>