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47.png" ContentType="image/png"/>
  <Override PartName="/ppt/media/image22.png" ContentType="image/png"/>
  <Override PartName="/ppt/media/image48.png" ContentType="image/png"/>
  <Override PartName="/ppt/media/image23.png" ContentType="image/png"/>
  <Override PartName="/ppt/media/image4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55.png" ContentType="image/png"/>
  <Override PartName="/ppt/media/image30.png" ContentType="image/png"/>
  <Override PartName="/ppt/media/image56.png" ContentType="image/png"/>
  <Override PartName="/ppt/media/image31.png" ContentType="image/png"/>
  <Override PartName="/ppt/media/image57.png" ContentType="image/png"/>
  <Override PartName="/ppt/media/image32.png" ContentType="image/png"/>
  <Override PartName="/ppt/media/image58.png" ContentType="image/png"/>
  <Override PartName="/ppt/media/image33.png" ContentType="image/png"/>
  <Override PartName="/ppt/media/image59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60.png" ContentType="image/png"/>
  <Override PartName="/ppt/media/image5.png" ContentType="image/png"/>
  <Override PartName="/ppt/media/image6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10158412" cy="7621587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請按這裡編輯備註格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式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FAF6C0C-397A-458F-89F8-7365FAD11D16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5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讓我們回顧一下這個計劃的歷使。計劃的起源，是由於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Google Android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在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x86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的平台無人維護，因此在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2009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四月間由我同事孫翋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(Yi Sun)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開始，收集相關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patch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放置在一集中處，並撰寫文件。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很快的我們發現必須建立自己的源碼樹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(source tree)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，才能夠做得更多。因此七月間我們成立了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，建立自己的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git server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。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之後平均每個月我們都會釋出一個測試版。並在去年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11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月間釋出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1.6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穩定版。這是一個重要的里程埤。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5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讓我們回顧一下這個計劃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的歷使。計劃的起源，是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由於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Google Android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在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x86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的平台無人維護，因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此在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2009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四月間由我同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事孫翋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(Yi Sun)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開始，收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集相關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patch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放置在一集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中處，並撰寫文件。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很快的我們發現必須建立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自己的源碼樹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(source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tree)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，才能夠做得更多。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因此七月間我們成立了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，建立自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己的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git server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。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之後平均每個月我們都會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釋出一個測試版。並在去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年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11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月間釋出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1.6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穩定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版。這是一個重要的里程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埤。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5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今年起主要的工作在移植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 2.0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和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2.1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，代號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eclair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的版本到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x86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。目前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2.1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版的移植工作是在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eclair-x86 branch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上進行。不過三月間我們還釋出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1.6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的第二個穩定版，修正一些問題，並加入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3G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支援等功能強化。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5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這是一些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的執行畫面。聽音樂、看照片、播影片、上網都沒問題。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3"/>
          <p:cNvSpPr/>
          <p:nvPr/>
        </p:nvSpPr>
        <p:spPr>
          <a:xfrm>
            <a:off x="3886200" y="8686800"/>
            <a:ext cx="29664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5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今天來此，首先跟大家介紹我們的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計劃。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3"/>
          <p:cNvSpPr/>
          <p:nvPr/>
        </p:nvSpPr>
        <p:spPr>
          <a:xfrm>
            <a:off x="3886200" y="8686800"/>
            <a:ext cx="29664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3"/>
          <p:cNvSpPr/>
          <p:nvPr/>
        </p:nvSpPr>
        <p:spPr>
          <a:xfrm>
            <a:off x="3886200" y="8686800"/>
            <a:ext cx="29664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3"/>
          <p:cNvSpPr/>
          <p:nvPr/>
        </p:nvSpPr>
        <p:spPr>
          <a:xfrm>
            <a:off x="3886200" y="8686800"/>
            <a:ext cx="29664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5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請記得，這是一個開放源碼的計劃，歡迎大家加入。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5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請記得，這是一個開放源碼的計劃，歡迎大家加入。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144440" y="685800"/>
            <a:ext cx="456804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2"/>
          <p:cNvSpPr/>
          <p:nvPr/>
        </p:nvSpPr>
        <p:spPr>
          <a:xfrm>
            <a:off x="914400" y="4343400"/>
            <a:ext cx="50284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800" cy="4109400"/>
          </a:xfrm>
          <a:prstGeom prst="rect">
            <a:avLst/>
          </a:prstGeom>
        </p:spPr>
        <p:txBody>
          <a:bodyPr lIns="0" rIns="0" tIns="91440" bIns="9144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914220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7600" y="4092120"/>
            <a:ext cx="914220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92280" y="178344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92280" y="409212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7600" y="409212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29437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98920" y="1783440"/>
            <a:ext cx="29437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90240" y="1783440"/>
            <a:ext cx="29437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690240" y="4092120"/>
            <a:ext cx="29437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98920" y="4092120"/>
            <a:ext cx="29437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07600" y="4092120"/>
            <a:ext cx="29437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7600" y="1783440"/>
            <a:ext cx="9142200" cy="4420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9142200" cy="442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4461120" cy="442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92280" y="1783440"/>
            <a:ext cx="4461120" cy="442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57120" y="2584440"/>
            <a:ext cx="9484560" cy="7283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7600" y="409212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92280" y="1783440"/>
            <a:ext cx="4461120" cy="442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7600" y="1783440"/>
            <a:ext cx="9142200" cy="4420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4461120" cy="442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92280" y="178344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92280" y="409212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92280" y="178344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7600" y="4092120"/>
            <a:ext cx="914220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914220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7600" y="4092120"/>
            <a:ext cx="914220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92280" y="178344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92280" y="409212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7600" y="409212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29437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98920" y="1783440"/>
            <a:ext cx="29437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90240" y="1783440"/>
            <a:ext cx="29437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690240" y="4092120"/>
            <a:ext cx="29437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98920" y="4092120"/>
            <a:ext cx="29437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507600" y="4092120"/>
            <a:ext cx="29437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9142200" cy="442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4461120" cy="442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92280" y="1783440"/>
            <a:ext cx="4461120" cy="442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57120" y="2584440"/>
            <a:ext cx="9484560" cy="7283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7600" y="409212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92280" y="1783440"/>
            <a:ext cx="4461120" cy="442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4461120" cy="442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92280" y="178344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92280" y="409212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92280" y="1783440"/>
            <a:ext cx="446112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7600" y="4092120"/>
            <a:ext cx="9142200" cy="21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請按這裡編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輯題名文字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格式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7600" y="1783440"/>
            <a:ext cx="9142200" cy="442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請按這裡編輯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大綱文字格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式。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第二個大綱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層次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第三個大綱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層次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第四個大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綱層次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第五個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大綱層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次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六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個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大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綱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層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次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七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個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大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綱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層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次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57120" y="2584440"/>
            <a:ext cx="9484560" cy="1571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請按這裡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編輯題名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文字格式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62120" y="2200320"/>
            <a:ext cx="8630640" cy="5290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請按這裡編輯大綱文字格式。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第二個大綱層次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第三個大綱層次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第四個大綱層次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第五個大綱層次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第六個大綱層次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第七個大綱層次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drive.google.com/open?id=1K8mvtAB_bHp4FKVSPxy99-Tfn_nF7V4M6C7MHmIA8pY" TargetMode="External"/><Relationship Id="rId3" Type="http://schemas.openxmlformats.org/officeDocument/2006/relationships/hyperlink" Target="http://www.android-x86.org" TargetMode="External"/><Relationship Id="rId4" Type="http://schemas.openxmlformats.org/officeDocument/2006/relationships/hyperlink" Target="http://www.android-x86.org" TargetMode="External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hyperlink" Target="https://issuetracker.google.com/issues/66066209" TargetMode="External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hyperlink" Target="https://source.android.com/devices/architecture/vintf/objects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s://zh.wikipedia.org/wiki/CLDP" TargetMode="External"/><Relationship Id="rId3" Type="http://schemas.openxmlformats.org/officeDocument/2006/relationships/hyperlink" Target="https://zh.wikipedia.org/wiki/CLE" TargetMode="External"/><Relationship Id="rId4" Type="http://schemas.openxmlformats.org/officeDocument/2006/relationships/hyperlink" Target="https://zh.wikipedia.org/wiki/GnuGK" TargetMode="External"/><Relationship Id="rId5" Type="http://schemas.openxmlformats.org/officeDocument/2006/relationships/hyperlink" Target="https://zh.wikipedia.org/wiki/Cwhuang" TargetMode="External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hyperlink" Target="mailto:android.hardware.xxx@y.y" TargetMode="External"/><Relationship Id="rId3" Type="http://schemas.openxmlformats.org/officeDocument/2006/relationships/hyperlink" Target="mailto:android.hardware.xxx@y.y-service" TargetMode="Externa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hyperlink" Target="mailto:android.hardware.wifi@1.0-service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hyperlink" Target="mailto:android.hardware.bluetooth@1.0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hyperlink" Target="http://www.android-x86.org" TargetMode="External"/><Relationship Id="rId3" Type="http://schemas.openxmlformats.org/officeDocument/2006/relationships/hyperlink" Target="http://osdn.net/projects/android-x86" TargetMode="External"/><Relationship Id="rId4" Type="http://schemas.openxmlformats.org/officeDocument/2006/relationships/hyperlink" Target="https://groups.google.com/group/android-x86" TargetMode="Externa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hyperlink" Target="http://groups.google.com/group/android-x86" TargetMode="External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hyperlink" Target="https://wiki.linaro.org/LMG/Kernel/Upstreaming" TargetMode="External"/><Relationship Id="rId3" Type="http://schemas.openxmlformats.org/officeDocument/2006/relationships/hyperlink" Target="https://android.googlesource.com/kernel/common" TargetMode="Externa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3303720" y="6939000"/>
            <a:ext cx="3561480" cy="43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357120" y="2584440"/>
            <a:ext cx="9484560" cy="15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5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 Project</a:t>
            </a:r>
            <a:br/>
            <a:r>
              <a:rPr b="1" lang="en-US" sz="5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Oreo (8.x) Porting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203040" y="4456080"/>
            <a:ext cx="9752040" cy="8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5000"/>
              </a:lnSpc>
            </a:pP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2"/>
              </a:rPr>
              <a:t>https://drive.google.com/open?id=1K8mvtAB_bHp4FKVSPxy99-Tfn_nF7V4M6C7MHmIA8pY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1089000" y="5383080"/>
            <a:ext cx="7982640" cy="18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5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黃志偉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cwhuang@android-x86.org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2017/12/16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0" lang="en-US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3"/>
              </a:rPr>
              <a:t>http:/</a:t>
            </a:r>
            <a:r>
              <a:rPr b="0" lang="en-US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4"/>
              </a:rPr>
              <a:t>/www.android-x86.org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449280" y="347760"/>
            <a:ext cx="9257760" cy="11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Projects use Android-x86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806400" y="1930320"/>
            <a:ext cx="8404920" cy="521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33012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OPENTHOS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1.0 – based on 5.1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2.0 – based on 8.0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CM-x86 / LineageOS-x86 / Blissroms-x86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Remix OS 2.0 / 3.0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2.0 – based on 5.1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3.0 – based on 6.0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Phoenix OS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1.5 – based on 5.1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2.5 – based on 7.1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Polaris OS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49280" y="347760"/>
            <a:ext cx="9257760" cy="11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History </a:t>
            </a: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(2009)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806400" y="1930320"/>
            <a:ext cx="8404920" cy="521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Mar: Not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maintained,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need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patches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Apr: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Patch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hosting for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 x86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support by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Yi Sun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</a:t>
            </a:r>
            <a:r>
              <a:rPr b="0" lang="en-US" sz="29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beyounn at </a:t>
            </a:r>
            <a:r>
              <a:rPr b="0" lang="en-US" sz="29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gmail.com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&gt;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May: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Hard to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maintain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 sync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with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upstream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Jun: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Need a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common,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complete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code base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Jul: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x86.org,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release v0.9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Aug: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Build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20090820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Sep: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Build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20090916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Oct: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Build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20091024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Nov: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1.6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Dec: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Eclair 2.0 </a:t>
            </a: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porting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449280" y="347760"/>
            <a:ext cx="9257760" cy="11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History (2010)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755640" y="2133720"/>
            <a:ext cx="8741520" cy="42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Jan: Build 20100115 (Android 2.0)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Feb: Create eclair-x86 branch (Android 2.1)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Mar: Android-x86 1.6-r2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Apr: Eclair-x86 updated to 2.1-update1 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Jul: Working on froyo-x86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Aug: A test iso for vm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Sep: target eeepc, i915 HAL, 3G support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Oct: 3D hardware acceleration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Nov: Improved vold, target viewpad10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Dec: Installer read-write support, i965 support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49280" y="347760"/>
            <a:ext cx="9257760" cy="11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History (2011)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755640" y="2133720"/>
            <a:ext cx="8741520" cy="42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Jan: Android-x86 2.2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Feb: Gingerbread-x86 branch (Android 2.3)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Mar: Honeycomb-x86 porting (private)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Jul: Android-x86 2.2-r2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Aug: Android-x86 2.3-RC1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Nov: Android-x86 3.2-RC2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Dec: ICS-x86 branch (Android 4.0)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449280" y="347760"/>
            <a:ext cx="9257760" cy="11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History (2012)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755640" y="2133720"/>
            <a:ext cx="8741520" cy="42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Jan: Build 20120101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Feb: Android-x86 4.0-RC1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Apr: Update ics-x86 to 4.0.4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Jul: Android-x86 4.0-RC2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Nov: Jb-x86 porting based on Android 4.2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Jul: Build 20121225 (Android 4.2)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449280" y="347760"/>
            <a:ext cx="9257760" cy="11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History (2013)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755640" y="2133720"/>
            <a:ext cx="8741520" cy="42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Feb: Build 20130228 (Android 4.2)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Jun: Android-x86 4.0-r1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Jul: Build 20130725 (Android 4.3)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Nov: Kitkat-x86 porting based on Android 4.4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49280" y="347760"/>
            <a:ext cx="9257760" cy="11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History (2014)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755640" y="2133720"/>
            <a:ext cx="8741520" cy="42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Feb: Android-x86 4.4-RC1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Apr: Add ntfs/exfat/ext4 support to vold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May: Android-x86 4.4-RC2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Aug: Android-x86 4.4-r1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Nov: Lollipop-x86 porting based on Android 5.0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Dec: Kernel 3.18 porting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449280" y="347760"/>
            <a:ext cx="9257760" cy="11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History (2015)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755640" y="2133720"/>
            <a:ext cx="8741520" cy="42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Jan: Android-x86 4.4-r2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Mar: Lollipop-x86 updated to Android 5.1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Apr: Kernel 4.0 porting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Oct: Android-x86 5.1-rc1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Oct: Marshmallow-x86 porting for Android 6.0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Oct: Move git server to SourceForge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Nov: Succeed to bring up Marshmallow-x86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449280" y="347760"/>
            <a:ext cx="9257760" cy="11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History (2016)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755640" y="2133720"/>
            <a:ext cx="8741520" cy="42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Jan: Android-x86 4.4-r4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Jan: Remix OS 2.0 Alpha based on lollipop-x86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Jan: Kernel 4.4 is ready to test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Feb: FossHub offers download page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Mar: Remix OS 2.0 Beta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Apr: OSDN provides download page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Jun: Android-x86 6.0-rc1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Jul: Remix OS 3.0 based on Android-x86 6.0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Aug: Launch the Analytics program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Sep: Android-x86 6.0-r1 / cm-x86 13.0-rc1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Oct: Move git hosting to OSDN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449280" y="347760"/>
            <a:ext cx="9257760" cy="11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History (2017)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755640" y="2133720"/>
            <a:ext cx="8741520" cy="42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Jan: Android-x86 6.0-r2 / cm-x86-13.0-r1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Apr: Android-x86 6.0-r3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Jun: Android-x86 7.1-rc1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Sep: Oreo-x86 porting for Android 8.0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Oct: Android-x86 7.1-rc2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Nov: Cm-x86-14.1-rc1 released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Dec: Oreo-x86 upgraded to 8.1.0_r1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49280" y="303120"/>
            <a:ext cx="9257760" cy="12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Agenda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1191600" y="2213640"/>
            <a:ext cx="7775640" cy="471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US" sz="3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Introduction: what, why, how?</a:t>
            </a:r>
            <a:endParaRPr b="0" lang="en-US" sz="3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US" sz="3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History and milestones</a:t>
            </a:r>
            <a:endParaRPr b="0" lang="en-US" sz="3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US" sz="3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8.x porting status</a:t>
            </a:r>
            <a:endParaRPr b="0" lang="en-US" sz="3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US" sz="3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Porting procedure</a:t>
            </a:r>
            <a:endParaRPr b="0" lang="en-US" sz="3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US" sz="3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8.0 HIDL HALs</a:t>
            </a:r>
            <a:endParaRPr b="0" lang="en-US" sz="3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US" sz="3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Develop android-x86</a:t>
            </a:r>
            <a:endParaRPr b="0" lang="en-US" sz="3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449280" y="347760"/>
            <a:ext cx="9257760" cy="11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 8.0: most buggy release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755640" y="2133720"/>
            <a:ext cx="8741520" cy="42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Emulator can’t boot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2"/>
              </a:rPr>
              <a:t>https://issuetracker.google.com/issues/66066209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Mouse scrolling abruptly jump back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Full screen app is not full screen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199240" y="3888000"/>
            <a:ext cx="5759640" cy="305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449280" y="347760"/>
            <a:ext cx="9257760" cy="11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 8.0 bugs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755640" y="1917720"/>
            <a:ext cx="8741520" cy="42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Item selection by mouse mismatch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Gallery2 filter effect?</a:t>
            </a: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3279240" y="2548800"/>
            <a:ext cx="3779640" cy="212004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3279240" y="5148000"/>
            <a:ext cx="3779640" cy="2116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303720" y="6939000"/>
            <a:ext cx="3561840" cy="43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334800" y="345960"/>
            <a:ext cx="9487800" cy="118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Feature of oreo-x86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44280" y="1828800"/>
            <a:ext cx="9993960" cy="51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 8.0.0_r17 (Oreo) based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lnSpc>
                <a:spcPct val="95000"/>
              </a:lnSpc>
              <a:buClr>
                <a:srgbClr val="000000"/>
              </a:buClr>
              <a:buFont typeface="Wingdings" charset="2"/>
              <a:buChar char="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8.1.0_r1 is on going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Support both 32-bit and 64-bit systems in one generic image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LTS Kernel </a:t>
            </a: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4.9.x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</a:t>
            </a: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KMS enabled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lnSpc>
                <a:spcPct val="95000"/>
              </a:lnSpc>
              <a:buClr>
                <a:srgbClr val="000000"/>
              </a:buClr>
              <a:buFont typeface="Wingdings" charset="2"/>
              <a:buChar char=""/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4.14 is on going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Live CD &amp; disk installer, support ext4/ext3/ext2/ntfs/fat32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Provide</a:t>
            </a: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hybrid iso image and EFI image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Hardware 3D acceleration (intel/amd/nvidia/vmware/qemu)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lnSpc>
                <a:spcPct val="95000"/>
              </a:lnSpc>
              <a:buClr>
                <a:srgbClr val="000000"/>
              </a:buClr>
              <a:buFont typeface="Wingdings" charset="2"/>
              <a:buChar char="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Hardware accelerated codec is not ready yet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Support Wifi, Ethernet, Bluetooth, Audio and Sensors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Auto-detect drivers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Touchscreen support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Compressed filesystem (squashfs)‏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Support virtual machine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like Virtualbox, Qemu and Vmware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Debug mode and tool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(vc switching, busybox, mksh, …)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303720" y="6939000"/>
            <a:ext cx="3561480" cy="43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334800" y="345960"/>
            <a:ext cx="9487800" cy="118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Porting status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4" name="Table 3"/>
          <p:cNvGraphicFramePr/>
          <p:nvPr/>
        </p:nvGraphicFramePr>
        <p:xfrm>
          <a:off x="29160" y="1754280"/>
          <a:ext cx="10055160" cy="5827680"/>
        </p:xfrm>
        <a:graphic>
          <a:graphicData uri="http://schemas.openxmlformats.org/drawingml/2006/table">
            <a:tbl>
              <a:tblPr/>
              <a:tblGrid>
                <a:gridCol w="2513880"/>
                <a:gridCol w="2513880"/>
                <a:gridCol w="2513880"/>
                <a:gridCol w="2513880"/>
              </a:tblGrid>
              <a:tr h="448200"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Oreo-x86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Nougat-x86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Marshmallow-x86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48200"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Display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48200"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3D HW Acceleration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48200"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HW codec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X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X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48200"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Wifi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48200"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Touchscreen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48200">
                <a:tc>
                  <a:txBody>
                    <a:bodyPr lIns="28440" rIns="2844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Audio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48200">
                <a:tc>
                  <a:txBody>
                    <a:bodyPr lIns="28440" rIns="2844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Bluetooth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48200">
                <a:tc>
                  <a:txBody>
                    <a:bodyPr lIns="28440" rIns="2844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Sensors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48200">
                <a:tc>
                  <a:txBody>
                    <a:bodyPr lIns="28440" rIns="2844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Camera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X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48200">
                <a:tc>
                  <a:txBody>
                    <a:bodyPr lIns="28440" rIns="2844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Ethernet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48200">
                <a:tc>
                  <a:txBody>
                    <a:bodyPr lIns="28440" rIns="2844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Backlight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49280">
                <a:tc>
                  <a:txBody>
                    <a:bodyPr lIns="28440" rIns="2844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Suspend/Resume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303720" y="6939000"/>
            <a:ext cx="3561480" cy="43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334800" y="301680"/>
            <a:ext cx="9487800" cy="127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Screenshots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36000" y="1764000"/>
            <a:ext cx="5003640" cy="280404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3"/>
          <a:stretch/>
        </p:blipFill>
        <p:spPr>
          <a:xfrm>
            <a:off x="5112000" y="1764000"/>
            <a:ext cx="5003640" cy="280044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4"/>
          <a:stretch/>
        </p:blipFill>
        <p:spPr>
          <a:xfrm>
            <a:off x="36000" y="4608000"/>
            <a:ext cx="5003640" cy="278244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5"/>
          <a:stretch/>
        </p:blipFill>
        <p:spPr>
          <a:xfrm>
            <a:off x="5112000" y="4608000"/>
            <a:ext cx="5003640" cy="280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Porting procedure (1/2)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1190520" y="1782720"/>
            <a:ext cx="7787520" cy="550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Prepare the codebase by manifest.xml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AOSP git projects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Device configurations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168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StarSymbol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device/generic/{common,x86,x86_64}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Modified AOSP git projects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168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StarSymbol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system/{bt,core,media,vold}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168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StarSymbol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frameworks/{av,base,native}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168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StarSymbol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packages/apps/Settings ...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Added x86 specific git projects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168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StarSymbol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kernel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168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StarSymbol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bootable/newinstaller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168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StarSymbol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external/libdrm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168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StarSymbol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external/mesa ...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762120" y="198360"/>
            <a:ext cx="8635320" cy="14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Porting procedure (2/2)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1190520" y="2011320"/>
            <a:ext cx="7787520" cy="523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Apply x86 patches (git rebase) to AOSP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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Some patches need to be rewritten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Try to build and fix compiling errors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Try to boot and fix problems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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Display is the critical part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168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Removing the workaround 10194508 breaks Mesa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3168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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Solved by adding back the workaround to frameworks/native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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Log (logcat / dmesg) is the best friend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762120" y="198360"/>
            <a:ext cx="8635320" cy="14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 8.0: Project Treble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1190520" y="2011320"/>
            <a:ext cx="7787520" cy="523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To separate the vendor implementation (device-specific, lower-level software written by silicon manufacturers) from the Android OS framework via a new vendor interface.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762120" y="198360"/>
            <a:ext cx="8635320" cy="14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Upgrade with Treble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2451240" y="2019240"/>
            <a:ext cx="5256000" cy="2444400"/>
          </a:xfrm>
          <a:prstGeom prst="rect">
            <a:avLst/>
          </a:prstGeom>
          <a:ln>
            <a:noFill/>
          </a:ln>
        </p:spPr>
      </p:pic>
      <p:pic>
        <p:nvPicPr>
          <p:cNvPr id="173" name="" descr=""/>
          <p:cNvPicPr/>
          <p:nvPr/>
        </p:nvPicPr>
        <p:blipFill>
          <a:blip r:embed="rId3"/>
          <a:stretch/>
        </p:blipFill>
        <p:spPr>
          <a:xfrm>
            <a:off x="1945800" y="4920480"/>
            <a:ext cx="6266880" cy="235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762120" y="198360"/>
            <a:ext cx="8635320" cy="14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HAL type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1190520" y="2011320"/>
            <a:ext cx="7787520" cy="523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Binderized HAL -- expressed in HAL interface definition language (HIDL). Android framework and HALs communicate with each other using binder inter-process communication (IPC) calls.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Passthrough HALs -- A HIDL-wrapped conventional or legacy HAL.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Device manifest file: /vendor/manifest.xml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799"/>
              </a:spcBef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2"/>
              </a:rPr>
              <a:t>https://source.android.com/devices/architecture/vintf/objects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799"/>
              </a:spcBef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799"/>
              </a:spcBef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303720" y="6939000"/>
            <a:ext cx="3561480" cy="43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334800" y="301680"/>
            <a:ext cx="9487800" cy="127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About Me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336600" y="2131920"/>
            <a:ext cx="9486360" cy="503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 free software and open source amateur and promoter from Taiwan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64320">
              <a:lnSpc>
                <a:spcPct val="95000"/>
              </a:lnSpc>
              <a:buClr>
                <a:srgbClr val="000000"/>
              </a:buClr>
              <a:buFont typeface="Times New Roman"/>
              <a:buChar char="■"/>
            </a:pPr>
            <a:r>
              <a:rPr b="0" lang="en-US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2"/>
              </a:rPr>
              <a:t>CLDP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/ </a:t>
            </a:r>
            <a:r>
              <a:rPr b="0" lang="en-US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3"/>
              </a:rPr>
              <a:t>CLE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64320">
              <a:lnSpc>
                <a:spcPct val="95000"/>
              </a:lnSpc>
              <a:buClr>
                <a:srgbClr val="000000"/>
              </a:buClr>
              <a:buFont typeface="Times New Roman"/>
              <a:buChar char="■"/>
            </a:pPr>
            <a:r>
              <a:rPr b="0" lang="en-US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4"/>
              </a:rPr>
              <a:t>GNU Gatekeeper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64320">
              <a:lnSpc>
                <a:spcPct val="95000"/>
              </a:lnSpc>
              <a:buClr>
                <a:srgbClr val="ff0000"/>
              </a:buClr>
              <a:buFont typeface="Times New Roman"/>
              <a:buChar char="■"/>
            </a:pPr>
            <a:r>
              <a:rPr b="0" lang="en-U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Android-x86 Open Source Project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64320">
              <a:lnSpc>
                <a:spcPct val="95000"/>
              </a:lnSpc>
              <a:buClr>
                <a:srgbClr val="ff0000"/>
              </a:buClr>
              <a:buFont typeface="Times New Roman"/>
              <a:buChar char="■"/>
            </a:pPr>
            <a:r>
              <a:rPr b="0" lang="en-U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OPENTHOS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5"/>
              </a:rPr>
              <a:t>https://zh.wikipedia.org/wiki/Cwhuang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 standalone="yes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<p:cSld><p:bg><p:bgPr><a:blipFill><a:blip r:embed="rId1"></a:blip><a:stretch><a:fillRect/></a:stretch></a:blipFill></p:bgPr></p:bg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177" name="CustomShape 1"></p:cNvPr><p:cNvSpPr/><p:nvPr/></p:nvSpPr><p:spPr><a:xfrm><a:off x="3417840" y="6940440"/><a:ext cx="3331440" cy="418320"/></a:xfrm><a:prstGeom prst="rect"><a:avLst></a:avLst></a:prstGeom><a:noFill/><a:ln><a:noFill/></a:ln></p:spPr><p:style><a:lnRef idx="0"></a:lnRef><a:fillRef idx="0"/><a:effectRef idx="0"></a:effectRef><a:fontRef idx="minor"/></p:style><p:txBody><a:bodyPr lIns="90000" rIns="90000" tIns="45000" bIns="45000"></a:bodyPr><a:p><a:pPr><a:lnSpc><a:spcPct val="100000"/></a:lnSpc></a:pPr><a:endParaRPr b="0" lang="en-US" sz="1800" spc="-1" strike="noStrike"><a:solidFill><a:srgbClr val="000000"/></a:solidFill><a:uFill><a:solidFill><a:srgbClr val="ffffff"/></a:solidFill></a:uFill><a:latin typeface="Arial"/></a:endParaRPr></a:p><a:p><a:pPr algn="ctr"><a:lnSpc><a:spcPct val="95000"/></a:lnSpc></a:pPr><a:r><a:rPr b="1" i="1" lang="en-US" sz="1500" spc="-1" strike="noStrike"><a:solidFill><a:srgbClr val="ffff00"/></a:solidFill><a:uFill><a:solidFill><a:srgbClr val="ffffff"/></a:solidFill></a:uFill><a:latin typeface="Arial"/><a:ea typeface="Arial"/></a:rPr><a:t>android-x86.org</a:t></a:r><a:endParaRPr b="0" lang="en-US" sz="1500" spc="-1" strike="noStrike"><a:solidFill><a:srgbClr val="000000"/></a:solidFill><a:uFill><a:solidFill><a:srgbClr val="ffffff"/></a:solidFill></a:uFill><a:latin typeface="Arial"/></a:endParaRPr></a:p></p:txBody></p:sp><p:sp><p:nvSpPr><p:cNvPr id="178" name="CustomShape 2"></p:cNvPr><p:cNvSpPr/><p:nvPr/></p:nvSpPr><p:spPr><a:xfrm><a:off x="762120" y="198360"/><a:ext cx="8635320" cy="1434600"/></a:xfrm><a:prstGeom prst="rect"><a:avLst></a:avLst></a:prstGeom><a:noFill/><a:ln><a:noFill/></a:ln></p:spPr><p:style><a:lnRef idx="0"/><a:fillRef idx="0"/><a:effectRef idx="0"/><a:fontRef idx="minor"/></p:style><p:txBody><a:bodyPr lIns="90000" rIns="90000" tIns="45000" bIns="45000" anchor="ctr"></a:bodyPr><a:p><a:pPr algn="ctr"><a:lnSpc><a:spcPct val="95000"/></a:lnSpc></a:pPr><a:r><a:rPr b="1" lang="en-US" sz="4400" spc="-1" strike="noStrike"><a:solidFill><a:srgbClr val="ffff00"/></a:solidFill><a:uFill><a:solidFill><a:srgbClr val="ffffff"/></a:solidFill></a:uFill><a:latin typeface="Arial"/><a:ea typeface="Arial"/></a:rPr><a:t>HIDL HAL</a:t></a:r><a:endParaRPr b="0" lang="en-US" sz="4400" spc="-1" strike="noStrike"><a:solidFill><a:srgbClr val="000000"/></a:solidFill><a:uFill><a:solidFill><a:srgbClr val="ffffff"/></a:solidFill></a:uFill><a:latin typeface="Arial"/></a:endParaRPr></a:p></p:txBody></p:sp><p:sp><p:nvSpPr><p:cNvPr id="179" name="CustomShape 3"></p:cNvPr><p:cNvSpPr/><p:nvPr/></p:nvSpPr><p:spPr><a:xfrm><a:off x="1047240" y="2011320"/><a:ext cx="8063640" cy="5231160"/></a:xfrm><a:prstGeom prst="rect"><a:avLst></a:avLst></a:prstGeom><a:noFill/><a:ln><a:noFill/></a:ln></p:spPr><p:style><a:lnRef idx="0"/><a:fillRef idx="0"/><a:effectRef idx="0"/><a:fontRef idx="minor"/></p:style><p:txBody><a:bodyPr lIns="90000" rIns="90000" tIns="46800" bIns="46800"></a:bodyPr><a:p><a:pPr marL="432000" indent="-323640"><a:lnSpc><a:spcPct val="100000"/></a:lnSpc><a:spcBef><a:spcPts val="1417"/></a:spcBef><a:buClr><a:srgbClr val="000000"/></a:buClr><a:buSzPct val="45000"/><a:buFont typeface="Wingdings" charset="2"/><a:buChar char=""/></a:pPr><a:r><a:rPr b="0" lang="en-US" sz="3200" spc="-1" strike="noStrike"><a:solidFill><a:srgbClr val="000000"/></a:solidFill><a:uFill><a:solidFill><a:srgbClr val="ffffff"/></a:solidFill></a:uFill><a:latin typeface="Times New Roman"/><a:ea typeface="Times New Roman"/></a:rPr><a:t>Library: </a:t></a:r><a:r><a:rPr b="0" lang="en-US" sz="3200" spc="-1" strike="noStrike" u="sng"><a:solidFill><a:srgbClr val="0000ff"/></a:solidFill><a:uFill><a:solidFill><a:srgbClr val="ffffff"/></a:solidFill></a:uFill><a:latin typeface="Times New Roman"/><a:ea typeface="Times New Roman"/><a:hlinkClick r:id="rId2"/></a:rPr><a:t>android.hardware.xxx@y.y</a:t></a:r><a:endParaRPr b="0" lang="en-US" sz="3200" spc="-1" strike="noStrike"><a:solidFill><a:srgbClr val="000000"/></a:solidFill><a:uFill><a:solidFill><a:srgbClr val="ffffff"/></a:solidFill></a:uFill><a:latin typeface="Arial"/></a:endParaRPr></a:p><a:p><a:pPr marL="432000" indent="-323640"><a:lnSpc><a:spcPct val="100000"/></a:lnSpc><a:spcBef><a:spcPts val="1417"/></a:spcBef><a:buClr><a:srgbClr val="000000"/></a:buClr><a:buSzPct val="45000"/><a:buFont typeface="Wingdings" charset="2"/><a:buChar char=""/></a:pPr><a:r><a:rPr b="0" lang="en-US" sz="3200" spc="-1" strike="noStrike"><a:solidFill><a:srgbClr val="000000"/></a:solidFill><a:uFill><a:solidFill><a:srgbClr val="ffffff"/></a:solidFill></a:uFill><a:latin typeface="Times New Roman"/><a:ea typeface="Times New Roman"/></a:rPr><a:t>HAL: </a:t></a:r><a:r><a:rPr b="0" lang="en-US" sz="3200" spc="-1" strike="noStrike" u="sng"><a:solidFill><a:srgbClr val="0000ff"/></a:solidFill><a:uFill><a:solidFill><a:srgbClr val="ffffff"/></a:solidFill></a:uFill><a:latin typeface="Times New Roman"/><a:ea typeface="Times New Roman"/></a:rPr><a:t>android.hardware.xxx@y.y-impl</a:t></a:r><a:endParaRPr b="0" lang="en-US" sz="3200" spc="-1" strike="noStrike"><a:solidFill><a:srgbClr val="000000"/></a:solidFill><a:uFill><a:solidFill><a:srgbClr val="ffffff"/></a:solidFill></a:uFill><a:latin typeface="Arial"/></a:endParaRPr></a:p><a:p><a:pPr marL="432000" indent="-323640"><a:lnSpc><a:spcPct val="100000"/></a:lnSpc><a:spcBef><a:spcPts val="1417"/></a:spcBef><a:buClr><a:srgbClr val="000000"/></a:buClr><a:buSzPct val="45000"/><a:buFont typeface="Wingdings" charset="2"/><a:buChar char=""/></a:pPr><a:r><a:rPr b="0" lang="en-US" sz="3200" spc="-1" strike="noStrike"><a:solidFill><a:srgbClr val="000000"/></a:solidFill><a:uFill><a:solidFill><a:srgbClr val="ffffff"/></a:solidFill></a:uFill><a:latin typeface="Times New Roman"/><a:ea typeface="Times New Roman"/></a:rPr><a:t>Service: </a:t></a:r><a:r><a:rPr b="0" lang="en-US" sz="3200" spc="-1" strike="noStrike" u="sng"><a:solidFill><a:srgbClr val="0000ff"/></a:solidFill><a:uFill><a:solidFill><a:srgbClr val="ffffff"/></a:solidFill></a:uFill><a:latin typeface="Times New Roman"/><a:ea typeface="Times New Roman"/></a:rPr><a:t></a:t></a:r><a:r><a:rPr b="0" lang="en-US" sz="3200" spc="-1" strike="noStrike" u="sng"><a:solidFill><a:srgbClr val="0000ff"/></a:solidFill><a:uFill><a:solidFill><a:srgbClr val="ffffff"/></a:solidFill></a:uFill><a:latin typeface="Times New Roman"/><a:ea typeface="Times New Roman"/><a:hlinkClick r:id="rId3"/></a:rPr><a:t>android.hardware.xxx@y.y-service</a:t></a:r><a:endParaRPr b="0" lang="en-US" sz="3200" spc="-1" strike="noStrike"><a:solidFill><a:srgbClr val="000000"/></a:solidFill><a:uFill><a:solidFill><a:srgbClr val="ffffff"/></a:solidFill></a:uFill><a:latin typeface="Arial"/></a:endParaRPr></a:p><a:p><a:pPr marL="432000" indent="-323640"><a:lnSpc><a:spcPct val="100000"/></a:lnSpc><a:spcBef><a:spcPts val="1417"/></a:spcBef><a:buClr><a:srgbClr val="000000"/></a:buClr><a:buSzPct val="45000"/><a:buFont typeface="Wingdings" charset="2"/><a:buChar char=""/></a:pPr><a:r><a:rPr b="0" lang="en-US" sz="3200" spc="-1" strike="noStrike"><a:solidFill><a:srgbClr val="000000"/></a:solidFill><a:uFill><a:solidFill><a:srgbClr val="ffffff"/></a:solidFill></a:uFill><a:latin typeface="Times New Roman"/><a:ea typeface="Times New Roman"/></a:rPr><a:t>Binderized HAL: add ...-service to PRODUCT_PACKAGES</a:t></a:r><a:endParaRPr b="0" lang="en-US" sz="3200" spc="-1" strike="noStrike"><a:solidFill><a:srgbClr val="000000"/></a:solidFill><a:uFill><a:solidFill><a:srgbClr val="ffffff"/></a:solidFill></a:uFill><a:latin typeface="Arial"/></a:endParaRPr></a:p></p:txBody></p:sp></p:spTree></p:cSld><p:timing><p:tnLst><p:par><p:cTn id="59" dur="indefinite" restart="never" nodeType="tmRoot"><p:childTnLst><p:seq><p:cTn id="60" nodeType="mainSeq"></p:cTn><p:prevCondLst><p:cond delay="0" evt="onPrev"><p:tgtEl><p:sldTgt/></p:tgtEl></p:cond></p:prevCondLst><p:nextCondLst><p:cond delay="0" evt="onNext"><p:tgtEl><p:sldTgt/></p:tgtEl></p:cond></p:nextCondLst></p:seq></p:childTnLst></p:cTn></p:par></p:tnLst></p:timing>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Graphics stack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182520" y="2082960"/>
            <a:ext cx="5577120" cy="48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OpenGL ES libs: Mesa 17.3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~ 60 fps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Supported GPUs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Intel integrated graphic chip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AMD radeon/amdgpu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Nvidia (nouveau)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Vmware (vmwgfx)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Qemu (virgl)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Not support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Intel Atom Zxxx, E6xx (PowerVR)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Software rendering by SwiftShader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5654520" y="5249880"/>
            <a:ext cx="3166200" cy="465840"/>
          </a:xfrm>
          <a:prstGeom prst="rect">
            <a:avLst/>
          </a:prstGeom>
          <a:noFill/>
          <a:ln w="93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Kernel </a:t>
            </a: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KMS driver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5"/>
          <p:cNvSpPr/>
          <p:nvPr/>
        </p:nvSpPr>
        <p:spPr>
          <a:xfrm>
            <a:off x="7249680" y="4902120"/>
            <a:ext cx="360" cy="35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6"/>
          <p:cNvSpPr/>
          <p:nvPr/>
        </p:nvSpPr>
        <p:spPr>
          <a:xfrm>
            <a:off x="5654880" y="6080040"/>
            <a:ext cx="3166560" cy="466200"/>
          </a:xfrm>
          <a:prstGeom prst="rect">
            <a:avLst/>
          </a:prstGeom>
          <a:noFill/>
          <a:ln w="93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GPU hardware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7"/>
          <p:cNvSpPr/>
          <p:nvPr/>
        </p:nvSpPr>
        <p:spPr>
          <a:xfrm>
            <a:off x="7250040" y="5732640"/>
            <a:ext cx="360" cy="35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8"/>
          <p:cNvSpPr/>
          <p:nvPr/>
        </p:nvSpPr>
        <p:spPr>
          <a:xfrm>
            <a:off x="5654520" y="4430880"/>
            <a:ext cx="3168000" cy="465840"/>
          </a:xfrm>
          <a:prstGeom prst="rect">
            <a:avLst/>
          </a:prstGeom>
          <a:noFill/>
          <a:ln w="93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libdrm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9"/>
          <p:cNvSpPr/>
          <p:nvPr/>
        </p:nvSpPr>
        <p:spPr>
          <a:xfrm>
            <a:off x="7250760" y="4083120"/>
            <a:ext cx="360" cy="35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10"/>
          <p:cNvSpPr/>
          <p:nvPr/>
        </p:nvSpPr>
        <p:spPr>
          <a:xfrm>
            <a:off x="5654520" y="3598920"/>
            <a:ext cx="3166200" cy="465840"/>
          </a:xfrm>
          <a:prstGeom prst="rect">
            <a:avLst/>
          </a:prstGeom>
          <a:noFill/>
          <a:ln w="93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libGLES_mesa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11"/>
          <p:cNvSpPr/>
          <p:nvPr/>
        </p:nvSpPr>
        <p:spPr>
          <a:xfrm>
            <a:off x="7249680" y="3251160"/>
            <a:ext cx="360" cy="35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12"/>
          <p:cNvSpPr/>
          <p:nvPr/>
        </p:nvSpPr>
        <p:spPr>
          <a:xfrm>
            <a:off x="5654880" y="2779560"/>
            <a:ext cx="3166560" cy="466200"/>
          </a:xfrm>
          <a:prstGeom prst="rect">
            <a:avLst/>
          </a:prstGeom>
          <a:noFill/>
          <a:ln w="93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drm_gralloc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(HAL)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13"/>
          <p:cNvSpPr/>
          <p:nvPr/>
        </p:nvSpPr>
        <p:spPr>
          <a:xfrm>
            <a:off x="7249680" y="2432160"/>
            <a:ext cx="360" cy="35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14"/>
          <p:cNvSpPr/>
          <p:nvPr/>
        </p:nvSpPr>
        <p:spPr>
          <a:xfrm>
            <a:off x="5654520" y="1947960"/>
            <a:ext cx="3166560" cy="466200"/>
          </a:xfrm>
          <a:prstGeom prst="rect">
            <a:avLst/>
          </a:prstGeom>
          <a:noFill/>
          <a:ln w="93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Android graphic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Graphics HAL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1190520" y="2298600"/>
            <a:ext cx="7665480" cy="47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Passthrough mode: in manifest.xml    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&lt;hal format="hidl"&gt;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&lt;name&gt;android.hardware.graphics.allocator&lt;/name&gt;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&lt;transport arch="32+64"&gt;</a:t>
            </a:r>
            <a:r>
              <a:rPr b="0" lang="en-U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passthrough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&lt;/transport&gt;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&lt;version&gt;2.0&lt;/version&gt;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&lt;interface&gt;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&lt;name&gt;IAllocator&lt;/name&gt;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&lt;instance&gt;default&lt;/instance&gt;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&lt;/interface&gt;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&lt;/hal&gt;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Contradicted to the requirement of AOSP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Audio HAL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1118520" y="1908000"/>
            <a:ext cx="7665480" cy="47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Binderized mode: in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treble.mk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PRODUCT_PACKAGES +=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\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android.hardware.audio@2.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0-impl \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android.hardware.audio@2.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0-service \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manifest.xml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&lt;hal format="hidl"&gt;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&lt;name&gt;android.hardware.a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udio&lt;/name&gt;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&lt;transport&gt;</a:t>
            </a:r>
            <a:r>
              <a:rPr b="0" lang="en-US" sz="2000" spc="-1" strike="noStrike">
                <a:solidFill>
                  <a:srgbClr val="dc2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hwbinder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&lt;/trans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port&gt;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&lt;version&gt;2.0&lt;/version&gt;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&lt;interface&gt;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&lt;name&gt;IDevicesFactory&lt;/n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ame&gt;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&lt;instance&gt;default&lt;/instance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&lt;/interface&gt;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&lt;/hal&gt;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Wifi </a:t>
            </a: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1462680" y="1908000"/>
            <a:ext cx="7233480" cy="47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Binderized mode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PRODUCT_PAC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KAGES += \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2"/>
              </a:rPr>
              <a:t>android.hardware.wifi@1.0-service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&lt;hal format="hidl"&gt;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&lt;name&gt;android.hardwar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e.wifi.supplicant&lt;/name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&lt;transport&gt;hwbinder&lt;/tr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ansport&gt;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&lt;version&gt;1.0&lt;/version&gt;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&lt;interface&gt;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&lt;name&gt;ISupplicant&lt;/na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&lt;instance&gt;default&lt;/insta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nce&gt;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&lt;/interface&gt;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&lt;/hal&gt;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Need to disable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p2p: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wpa_supplicant_o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verlay.conf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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p2p_disabled=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Bluetoot</a:t>
            </a: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 HAL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1462680" y="1908000"/>
            <a:ext cx="7233480" cy="47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Binderized mode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PRODUCT_PAC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KAGES += \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android.hardware.bl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uetooth@1.0-impl \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android.hardware.bl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uetooth@1.0-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service \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</a:t>
            </a:r>
            <a:r>
              <a:rPr b="0" lang="en-U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libbt-vendor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Need to fix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2"/>
              </a:rPr>
              <a:t>android.hardware.bluetooth@1.0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in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hardware/interface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s, read and write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BT socket once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for an HCI packet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Sensors </a:t>
            </a: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1462680" y="1908000"/>
            <a:ext cx="7233480" cy="47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Passthrough mode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PRODUCT_PAC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KAGES += \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android.hardware.se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nsors@1.0-impl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manifest.xml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&lt;hal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format="hidl"&gt;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&lt;name&gt;android.hard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ware.sensors&lt;/name&gt;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&lt;transport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arch="32+64"&gt;passth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rough&lt;/transport&gt;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&lt;version&gt;1.0&lt;/versio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n&gt;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&lt;interface&gt;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&lt;name&gt;ISensors&lt;/na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me&gt;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&lt;instance&gt;default&lt;/in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stance&gt;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&lt;/interface&gt;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&lt;/hal&gt;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Apps compatibility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1335240" y="2232000"/>
            <a:ext cx="7488000" cy="47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Run arm apps by Houdini (by Intel)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Supported by nativebridge since 5.1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libnb: need to update callback version to 3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2"/>
          <a:stretch/>
        </p:blipFill>
        <p:spPr>
          <a:xfrm>
            <a:off x="2559240" y="4249440"/>
            <a:ext cx="5040000" cy="283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8.1 </a:t>
            </a: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Porting </a:t>
            </a: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status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1190520" y="2298600"/>
            <a:ext cx="7665480" cy="47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Merged to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android-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8.1.0_r1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Build-able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and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bootable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Unstable,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always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ANR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OPENT</a:t>
            </a: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HOS is </a:t>
            </a: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porting </a:t>
            </a: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 8.x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1190520" y="1830600"/>
            <a:ext cx="7665480" cy="47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Developed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Emulator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Will merge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with x86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soon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9" name="" descr=""/>
          <p:cNvPicPr/>
          <p:nvPr/>
        </p:nvPicPr>
        <p:blipFill>
          <a:blip r:embed="rId2"/>
          <a:stretch/>
        </p:blipFill>
        <p:spPr>
          <a:xfrm>
            <a:off x="1479240" y="3207600"/>
            <a:ext cx="7200000" cy="4028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762120" y="198360"/>
            <a:ext cx="8635320" cy="14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Introduction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1284120" y="2200320"/>
            <a:ext cx="7589160" cy="413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3301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What's Android-x86?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Why need Android-x86?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How can we do it?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Who use it?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Develop </a:t>
            </a: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</a:t>
            </a: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x86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1190520" y="2298600"/>
            <a:ext cx="7665480" cy="47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Get the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source tree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sng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Create a </a:t>
            </a:r>
            <a:r>
              <a:rPr b="0" lang="en-US" sz="3600" spc="-1" strike="sng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target </a:t>
            </a:r>
            <a:r>
              <a:rPr b="0" lang="en-US" sz="3600" spc="-1" strike="sng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(optional)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Customize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kernel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(optional)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Build the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image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Test on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target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device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Get source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233640" y="2222640"/>
            <a:ext cx="9779400" cy="47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The git server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sng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git.androidx86.org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sng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android-x86.git.sf.net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git.osdn.net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$ 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repo init -u git://git.osdn.net/gitroot/android-x86/manifest \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  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-b oreo-x86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$ repo sync --no-tags --no-clone-bundle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762120" y="198360"/>
            <a:ext cx="8635320" cy="14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Build an iso / efi image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542880" y="2370240"/>
            <a:ext cx="9144720" cy="475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$ source build/envsetup.sh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$ lunch android_x86-userdebug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$ make -jN iso_img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out/target/product/$target/$target.iso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{kernel,initrd.img,installer.img,ramdisk.img,system.sfs}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762120" y="198360"/>
            <a:ext cx="8635320" cy="14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Test the iso image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903240" y="2011320"/>
            <a:ext cx="8566920" cy="53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Hybrid iso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Create a bootable USB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dd if=target.iso of=/dev/sdX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Unetbootin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Linux Live USB Creator ( LiLi 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Boot from the USB disk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Live mode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VESA mode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Debug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Installer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 source activities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1185840" y="1755720"/>
            <a:ext cx="7787520" cy="543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2"/>
              </a:rPr>
              <a:t>www.android-x86.org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sng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code.google.com/p/android-x86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3"/>
              </a:rPr>
              <a:t>osdn.net/projects/android-x86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twitter.com/android_x86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IRC at irc.freenode.net #android-x86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4"/>
              </a:rPr>
              <a:t>groups.google.com/group/android-x86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16800">
              <a:lnSpc>
                <a:spcPct val="100000"/>
              </a:lnSpc>
              <a:buClr>
                <a:srgbClr val="000000"/>
              </a:buClr>
              <a:buFont typeface="StarSymbol"/>
              <a:buChar char="■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android-x86@googlegroups.com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16800">
              <a:lnSpc>
                <a:spcPct val="100000"/>
              </a:lnSpc>
              <a:buClr>
                <a:srgbClr val="000000"/>
              </a:buClr>
              <a:buFont typeface="StarSymbol"/>
              <a:buChar char="■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Over 10,000 subscribers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316800">
              <a:lnSpc>
                <a:spcPct val="100000"/>
              </a:lnSpc>
              <a:buClr>
                <a:srgbClr val="000000"/>
              </a:buClr>
              <a:buFont typeface="StarSymbol"/>
              <a:buChar char="■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&gt; 1000 emails/month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449280" y="303120"/>
            <a:ext cx="9257760" cy="12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Call for developers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449280" y="1996920"/>
            <a:ext cx="9257760" cy="502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4820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Google group: Android-x86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95000"/>
              </a:lnSpc>
            </a:pPr>
            <a:r>
              <a:rPr b="0" lang="en-US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2"/>
              </a:rPr>
              <a:t>http://groups.google.com/group/android-x86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95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95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IRC channel at irc.freenode.net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95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#android-x86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95000"/>
              </a:lnSpc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95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450360" y="3081960"/>
            <a:ext cx="9257760" cy="224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7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Thank you!</a:t>
            </a:r>
            <a:endParaRPr b="0" lang="en-US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303720" y="6939000"/>
            <a:ext cx="3561840" cy="43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334800" y="301680"/>
            <a:ext cx="9487800" cy="127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What's Android-x86 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336600" y="2131920"/>
            <a:ext cx="9486360" cy="503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 open source project aimed to provide an Android solution for x86 devices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Android </a:t>
            </a:r>
            <a:r>
              <a:rPr b="0" lang="en-U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BSP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(Board support Package) for x86 platform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At first we use ASUS Eee PC and Virtualbox as the reference platform.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9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Some vendors donate tablets, like Tegatech Tegav2, 4tiitoo AG WeTab and AMD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Why needs Android-x86?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614520" y="1866960"/>
            <a:ext cx="8929080" cy="543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Android is an open source operating-system originally designed for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arm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platform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It's open source, we can port it to other platforms, like mips, PowerPC and </a:t>
            </a:r>
            <a:r>
              <a:rPr b="0" lang="en-US" sz="36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x86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AOSP officially supports x86 now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Wingdings" charset="2"/>
              <a:buChar char="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AOSP doesn’t have specific hardware components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Wingdings" charset="2"/>
              <a:buChar char="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Still a lot of work to do to make it run on a real device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But what are the benefits?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686160" y="2200320"/>
            <a:ext cx="8785440" cy="441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3301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Understanding Android porting process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The x86 platform is widely available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3301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 test platform much faster than SDK emulator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27936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Wingdings" charset="2"/>
              <a:buChar char="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Android-x86 on vbox / vmware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27936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Wingdings" charset="2"/>
              <a:buChar char="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Suitable for tablet apps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 architecture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1764000" y="5364000"/>
            <a:ext cx="6479640" cy="2231640"/>
          </a:xfrm>
          <a:custGeom>
            <a:avLst/>
            <a:gdLst/>
            <a:ahLst/>
            <a:rect l="l" t="t" r="r" b="b"/>
            <a:pathLst>
              <a:path w="18002" h="6202">
                <a:moveTo>
                  <a:pt x="1033" y="0"/>
                </a:moveTo>
                <a:cubicBezTo>
                  <a:pt x="516" y="0"/>
                  <a:pt x="0" y="516"/>
                  <a:pt x="0" y="1033"/>
                </a:cubicBezTo>
                <a:lnTo>
                  <a:pt x="0" y="5167"/>
                </a:lnTo>
                <a:cubicBezTo>
                  <a:pt x="0" y="5684"/>
                  <a:pt x="516" y="6201"/>
                  <a:pt x="1033" y="6201"/>
                </a:cubicBezTo>
                <a:lnTo>
                  <a:pt x="16967" y="6201"/>
                </a:lnTo>
                <a:cubicBezTo>
                  <a:pt x="17484" y="6201"/>
                  <a:pt x="18001" y="5684"/>
                  <a:pt x="18001" y="5167"/>
                </a:cubicBezTo>
                <a:lnTo>
                  <a:pt x="18001" y="1033"/>
                </a:lnTo>
                <a:cubicBezTo>
                  <a:pt x="18001" y="516"/>
                  <a:pt x="17484" y="0"/>
                  <a:pt x="16967" y="0"/>
                </a:cubicBezTo>
                <a:lnTo>
                  <a:pt x="1033" y="0"/>
                </a:lnTo>
              </a:path>
            </a:pathLst>
          </a:custGeom>
          <a:noFill/>
          <a:ln w="1908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379240" y="1364040"/>
            <a:ext cx="5371560" cy="6195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417840" y="6940440"/>
            <a:ext cx="3331440" cy="4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i="1" lang="en-US" sz="15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android-x86.org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762120" y="198360"/>
            <a:ext cx="8635320" cy="14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5000"/>
              </a:lnSpc>
            </a:pPr>
            <a:r>
              <a:rPr b="1" lang="en-US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How to do that?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503280" y="1835640"/>
            <a:ext cx="9400320" cy="532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sng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Toolchains – already in AOSP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Kernel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– vanilla almost works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2"/>
              </a:rPr>
              <a:t>https://wiki.linaro.org/LMG/Kernel/Upstreaming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Use Google 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3"/>
              </a:rPr>
              <a:t>kernel/common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tree as the base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Patch kernel to support specific hardware we want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Libraries – bugfixes or improvements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Runtime – bluetooth, vold, art, ...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21600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HAL (hardware abstraction layer)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216000">
              <a:lnSpc>
                <a:spcPct val="100000"/>
              </a:lnSpc>
              <a:spcBef>
                <a:spcPts val="799"/>
              </a:spcBef>
              <a:buClr>
                <a:srgbClr val="434343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Framework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216000">
              <a:lnSpc>
                <a:spcPct val="100000"/>
              </a:lnSpc>
              <a:spcBef>
                <a:spcPts val="799"/>
              </a:spcBef>
              <a:buClr>
                <a:srgbClr val="434343"/>
              </a:buClr>
              <a:buFont typeface="Times New Roman"/>
              <a:buChar char="●"/>
            </a:pPr>
            <a:r>
              <a:rPr b="0" lang="en-US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Apps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Application>LibreOffice/5.3.7.2.0$Linux_X86_64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zh-TW</dc:language>
  <cp:lastModifiedBy>Huang CW</cp:lastModifiedBy>
  <dcterms:modified xsi:type="dcterms:W3CDTF">2017-12-15T02:56:43Z</dcterms:modified>
  <cp:revision>5</cp:revision>
  <dc:subject/>
  <dc:title/>
</cp:coreProperties>
</file>