
<file path=[Content_Types].xml><?xml version="1.0" encoding="utf-8"?>
<Types xmlns="http://schemas.openxmlformats.org/package/2006/content-types">
  <Default Extension="png" ContentType="image/png"/>
  <Default Extension="webm" ContentType="video/webm"/>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65" r:id="rId5"/>
  </p:sldMasterIdLst>
  <p:notesMasterIdLst>
    <p:notesMasterId r:id="rId76"/>
  </p:notesMasterIdLst>
  <p:handoutMasterIdLst>
    <p:handoutMasterId r:id="rId77"/>
  </p:handoutMasterIdLst>
  <p:sldIdLst>
    <p:sldId id="1521" r:id="rId6"/>
    <p:sldId id="1522" r:id="rId7"/>
    <p:sldId id="1527" r:id="rId8"/>
    <p:sldId id="1528" r:id="rId9"/>
    <p:sldId id="1524" r:id="rId10"/>
    <p:sldId id="1525" r:id="rId11"/>
    <p:sldId id="1523" r:id="rId12"/>
    <p:sldId id="1335" r:id="rId13"/>
    <p:sldId id="1473" r:id="rId14"/>
    <p:sldId id="1474" r:id="rId15"/>
    <p:sldId id="1476" r:id="rId16"/>
    <p:sldId id="1423" r:id="rId17"/>
    <p:sldId id="1477" r:id="rId18"/>
    <p:sldId id="1478" r:id="rId19"/>
    <p:sldId id="1429" r:id="rId20"/>
    <p:sldId id="1517" r:id="rId21"/>
    <p:sldId id="1480" r:id="rId22"/>
    <p:sldId id="1518" r:id="rId23"/>
    <p:sldId id="1484" r:id="rId24"/>
    <p:sldId id="1481" r:id="rId25"/>
    <p:sldId id="1482" r:id="rId26"/>
    <p:sldId id="1483" r:id="rId27"/>
    <p:sldId id="1486" r:id="rId28"/>
    <p:sldId id="1438" r:id="rId29"/>
    <p:sldId id="1515" r:id="rId30"/>
    <p:sldId id="1516" r:id="rId31"/>
    <p:sldId id="1485" r:id="rId32"/>
    <p:sldId id="1487" r:id="rId33"/>
    <p:sldId id="1504" r:id="rId34"/>
    <p:sldId id="1505" r:id="rId35"/>
    <p:sldId id="1506" r:id="rId36"/>
    <p:sldId id="1507" r:id="rId37"/>
    <p:sldId id="1436" r:id="rId38"/>
    <p:sldId id="1488" r:id="rId39"/>
    <p:sldId id="1493" r:id="rId40"/>
    <p:sldId id="1503" r:id="rId41"/>
    <p:sldId id="1501" r:id="rId42"/>
    <p:sldId id="1489" r:id="rId43"/>
    <p:sldId id="1496" r:id="rId44"/>
    <p:sldId id="1499" r:id="rId45"/>
    <p:sldId id="1439" r:id="rId46"/>
    <p:sldId id="1421" r:id="rId47"/>
    <p:sldId id="1500" r:id="rId48"/>
    <p:sldId id="1492" r:id="rId49"/>
    <p:sldId id="1497" r:id="rId50"/>
    <p:sldId id="1491" r:id="rId51"/>
    <p:sldId id="1465" r:id="rId52"/>
    <p:sldId id="1464" r:id="rId53"/>
    <p:sldId id="1519" r:id="rId54"/>
    <p:sldId id="1520" r:id="rId55"/>
    <p:sldId id="1498" r:id="rId56"/>
    <p:sldId id="1541" r:id="rId57"/>
    <p:sldId id="1529" r:id="rId58"/>
    <p:sldId id="1530" r:id="rId59"/>
    <p:sldId id="1531" r:id="rId60"/>
    <p:sldId id="1532" r:id="rId61"/>
    <p:sldId id="1533" r:id="rId62"/>
    <p:sldId id="1534" r:id="rId63"/>
    <p:sldId id="1535" r:id="rId64"/>
    <p:sldId id="1536" r:id="rId65"/>
    <p:sldId id="1537" r:id="rId66"/>
    <p:sldId id="1538" r:id="rId67"/>
    <p:sldId id="1539" r:id="rId68"/>
    <p:sldId id="1382" r:id="rId69"/>
    <p:sldId id="1509" r:id="rId70"/>
    <p:sldId id="1510" r:id="rId71"/>
    <p:sldId id="1511" r:id="rId72"/>
    <p:sldId id="1512" r:id="rId73"/>
    <p:sldId id="1513" r:id="rId74"/>
    <p:sldId id="1514" r:id="rId75"/>
  </p:sldIdLst>
  <p:sldSz cx="9326563"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C8682EF-709C-4DD2-B11B-19E2D910C2A9}">
          <p14:sldIdLst>
            <p14:sldId id="1521"/>
            <p14:sldId id="1522"/>
            <p14:sldId id="1527"/>
            <p14:sldId id="1528"/>
            <p14:sldId id="1524"/>
            <p14:sldId id="1525"/>
            <p14:sldId id="1523"/>
            <p14:sldId id="1335"/>
            <p14:sldId id="1473"/>
            <p14:sldId id="1474"/>
            <p14:sldId id="1476"/>
            <p14:sldId id="1423"/>
            <p14:sldId id="1477"/>
            <p14:sldId id="1478"/>
            <p14:sldId id="1429"/>
            <p14:sldId id="1517"/>
            <p14:sldId id="1480"/>
            <p14:sldId id="1518"/>
            <p14:sldId id="1484"/>
            <p14:sldId id="1481"/>
            <p14:sldId id="1482"/>
            <p14:sldId id="1483"/>
            <p14:sldId id="1486"/>
            <p14:sldId id="1438"/>
            <p14:sldId id="1515"/>
            <p14:sldId id="1516"/>
            <p14:sldId id="1485"/>
            <p14:sldId id="1487"/>
            <p14:sldId id="1504"/>
            <p14:sldId id="1505"/>
            <p14:sldId id="1506"/>
            <p14:sldId id="1507"/>
            <p14:sldId id="1436"/>
            <p14:sldId id="1488"/>
            <p14:sldId id="1493"/>
            <p14:sldId id="1503"/>
            <p14:sldId id="1501"/>
            <p14:sldId id="1489"/>
            <p14:sldId id="1496"/>
            <p14:sldId id="1499"/>
            <p14:sldId id="1439"/>
            <p14:sldId id="1421"/>
            <p14:sldId id="1500"/>
            <p14:sldId id="1492"/>
            <p14:sldId id="1497"/>
            <p14:sldId id="1491"/>
            <p14:sldId id="1465"/>
            <p14:sldId id="1464"/>
            <p14:sldId id="1519"/>
            <p14:sldId id="1520"/>
            <p14:sldId id="1498"/>
            <p14:sldId id="1541"/>
            <p14:sldId id="1529"/>
            <p14:sldId id="1530"/>
            <p14:sldId id="1531"/>
            <p14:sldId id="1532"/>
            <p14:sldId id="1533"/>
            <p14:sldId id="1534"/>
            <p14:sldId id="1535"/>
            <p14:sldId id="1536"/>
            <p14:sldId id="1537"/>
            <p14:sldId id="1538"/>
            <p14:sldId id="1539"/>
            <p14:sldId id="1382"/>
            <p14:sldId id="1509"/>
            <p14:sldId id="1510"/>
            <p14:sldId id="1511"/>
            <p14:sldId id="1512"/>
            <p14:sldId id="1513"/>
            <p14:sldId id="1514"/>
          </p14:sldIdLst>
        </p14:section>
        <p14:section name="White Template" id="{5B0B8DFF-57E5-4D4B-BA72-542DF84B8E2F}">
          <p14:sldIdLst/>
        </p14:section>
        <p14:section name="Color Template" id="{A073DAE3-B461-442F-A3D3-6642BD875E4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8D7"/>
    <a:srgbClr val="D83B01"/>
    <a:srgbClr val="FFFFFF"/>
    <a:srgbClr val="737373"/>
    <a:srgbClr val="525252"/>
    <a:srgbClr val="000000"/>
    <a:srgbClr val="004B1C"/>
    <a:srgbClr val="004B50"/>
    <a:srgbClr val="002050"/>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3" autoAdjust="0"/>
    <p:restoredTop sz="85731" autoAdjust="0"/>
  </p:normalViewPr>
  <p:slideViewPr>
    <p:cSldViewPr>
      <p:cViewPr varScale="1">
        <p:scale>
          <a:sx n="85" d="100"/>
          <a:sy n="85" d="100"/>
        </p:scale>
        <p:origin x="1302" y="4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84" d="100"/>
          <a:sy n="84" d="100"/>
        </p:scale>
        <p:origin x="307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oleObject" Target="https://microsoft.sharepoint.com/teams/erchung/Shared%20Documents/TPUv2%20Analysis/TPU%20Gen%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'DNN Inference'!$N$1</c:f>
              <c:strCache>
                <c:ptCount val="1"/>
                <c:pt idx="0">
                  <c:v>In Deployment</c:v>
                </c:pt>
              </c:strCache>
            </c:strRef>
          </c:tx>
          <c:spPr>
            <a:ln w="19050" cap="rnd">
              <a:solidFill>
                <a:schemeClr val="tx1"/>
              </a:solidFill>
              <a:round/>
            </a:ln>
            <a:effectLst/>
          </c:spPr>
          <c:marker>
            <c:symbol val="circle"/>
            <c:size val="13"/>
            <c:spPr>
              <a:solidFill>
                <a:schemeClr val="tx1"/>
              </a:solidFill>
              <a:ln w="9525">
                <a:solidFill>
                  <a:schemeClr val="tx1"/>
                </a:solidFill>
              </a:ln>
              <a:effectLst/>
            </c:spPr>
          </c:marker>
          <c:dLbls>
            <c:dLbl>
              <c:idx val="0"/>
              <c:layout>
                <c:manualLayout>
                  <c:x val="-0.11612760064444268"/>
                  <c:y val="6.3710432402915643E-2"/>
                </c:manualLayout>
              </c:layout>
              <c:tx>
                <c:rich>
                  <a:bodyPr/>
                  <a:lstStyle/>
                  <a:p>
                    <a:fld id="{0F94FF7E-9DEB-42B6-8814-7F4AEFD93701}" type="CELLRANGE">
                      <a:rPr lang="en-US" baseline="0"/>
                      <a:pPr/>
                      <a:t>[CELLRANGE]</a:t>
                    </a:fld>
                    <a:r>
                      <a:rPr lang="en-US" baseline="0"/>
                      <a:t>, </a:t>
                    </a:r>
                    <a:fld id="{CCA41B69-A51D-449E-BAD1-C6824F200EAE}"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0ED-4702-BA1B-38546BBF8A53}"/>
                </c:ext>
                <c:ext xmlns:c15="http://schemas.microsoft.com/office/drawing/2012/chart" uri="{CE6537A1-D6FC-4f65-9D91-7224C49458BB}">
                  <c15:layout/>
                  <c15:dlblFieldTable/>
                  <c15:showDataLabelsRange val="1"/>
                </c:ext>
              </c:extLst>
            </c:dLbl>
            <c:dLbl>
              <c:idx val="1"/>
              <c:layout>
                <c:manualLayout>
                  <c:x val="-8.0774624075105411E-2"/>
                  <c:y val="6.7067146438896441E-2"/>
                </c:manualLayout>
              </c:layout>
              <c:tx>
                <c:rich>
                  <a:bodyPr/>
                  <a:lstStyle/>
                  <a:p>
                    <a:fld id="{117C2200-D729-4FE8-B660-0A0C6F95CE65}" type="CELLRANGE">
                      <a:rPr lang="en-US" baseline="0"/>
                      <a:pPr/>
                      <a:t>[CELLRANGE]</a:t>
                    </a:fld>
                    <a:r>
                      <a:rPr lang="en-US" baseline="0"/>
                      <a:t>, </a:t>
                    </a:r>
                    <a:fld id="{2575E79B-1EEF-479C-9B82-60D255901ECC}"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0ED-4702-BA1B-38546BBF8A53}"/>
                </c:ext>
                <c:ext xmlns:c15="http://schemas.microsoft.com/office/drawing/2012/chart" uri="{CE6537A1-D6FC-4f65-9D91-7224C49458BB}">
                  <c15:layout/>
                  <c15:dlblFieldTable/>
                  <c15:showDataLabelsRange val="1"/>
                </c:ext>
              </c:extLst>
            </c:dLbl>
            <c:dLbl>
              <c:idx val="2"/>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845-49AB-B1D3-3049433CF713}"/>
                </c:ext>
                <c:ext xmlns:c15="http://schemas.microsoft.com/office/drawing/2012/chart" uri="{CE6537A1-D6FC-4f65-9D91-7224C49458BB}"/>
              </c:extLst>
            </c:dLbl>
            <c:dLbl>
              <c:idx val="3"/>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845-49AB-B1D3-3049433CF713}"/>
                </c:ext>
                <c:ext xmlns:c15="http://schemas.microsoft.com/office/drawing/2012/chart" uri="{CE6537A1-D6FC-4f65-9D91-7224C49458BB}"/>
              </c:extLst>
            </c:dLbl>
            <c:dLbl>
              <c:idx val="4"/>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845-49AB-B1D3-3049433CF713}"/>
                </c:ext>
                <c:ext xmlns:c15="http://schemas.microsoft.com/office/drawing/2012/chart" uri="{CE6537A1-D6FC-4f65-9D91-7224C49458BB}"/>
              </c:extLst>
            </c:dLbl>
            <c:dLbl>
              <c:idx val="5"/>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845-49AB-B1D3-3049433CF713}"/>
                </c:ext>
                <c:ext xmlns:c15="http://schemas.microsoft.com/office/drawing/2012/chart" uri="{CE6537A1-D6FC-4f65-9D91-7224C49458BB}"/>
              </c:extLst>
            </c:dLbl>
            <c:dLbl>
              <c:idx val="6"/>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845-49AB-B1D3-3049433CF713}"/>
                </c:ext>
                <c:ext xmlns:c15="http://schemas.microsoft.com/office/drawing/2012/chart" uri="{CE6537A1-D6FC-4f65-9D91-7224C49458BB}"/>
              </c:extLst>
            </c:dLbl>
            <c:dLbl>
              <c:idx val="7"/>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845-49AB-B1D3-3049433CF713}"/>
                </c:ext>
                <c:ext xmlns:c15="http://schemas.microsoft.com/office/drawing/2012/chart" uri="{CE6537A1-D6FC-4f65-9D91-7224C49458BB}"/>
              </c:extLst>
            </c:dLbl>
            <c:dLbl>
              <c:idx val="8"/>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845-49AB-B1D3-3049433CF713}"/>
                </c:ext>
                <c:ext xmlns:c15="http://schemas.microsoft.com/office/drawing/2012/chart" uri="{CE6537A1-D6FC-4f65-9D91-7224C49458BB}"/>
              </c:extLst>
            </c:dLbl>
            <c:dLbl>
              <c:idx val="9"/>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845-49AB-B1D3-3049433CF713}"/>
                </c:ext>
                <c:ext xmlns:c15="http://schemas.microsoft.com/office/drawing/2012/chart" uri="{CE6537A1-D6FC-4f65-9D91-7224C49458BB}"/>
              </c:extLst>
            </c:dLbl>
            <c:dLbl>
              <c:idx val="10"/>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845-49AB-B1D3-3049433CF713}"/>
                </c:ext>
                <c:ext xmlns:c15="http://schemas.microsoft.com/office/drawing/2012/chart" uri="{CE6537A1-D6FC-4f65-9D91-7224C49458BB}"/>
              </c:extLst>
            </c:dLbl>
            <c:dLbl>
              <c:idx val="11"/>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845-49AB-B1D3-3049433CF713}"/>
                </c:ext>
                <c:ext xmlns:c15="http://schemas.microsoft.com/office/drawing/2012/chart" uri="{CE6537A1-D6FC-4f65-9D91-7224C49458BB}"/>
              </c:extLst>
            </c:dLbl>
            <c:dLbl>
              <c:idx val="12"/>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C845-49AB-B1D3-3049433CF713}"/>
                </c:ext>
                <c:ext xmlns:c15="http://schemas.microsoft.com/office/drawing/2012/chart" uri="{CE6537A1-D6FC-4f65-9D91-7224C49458BB}"/>
              </c:extLst>
            </c:dLbl>
            <c:dLbl>
              <c:idx val="13"/>
              <c:tx>
                <c:rich>
                  <a:bodyPr/>
                  <a:lstStyle/>
                  <a:p>
                    <a:endParaRPr lang="en-US"/>
                  </a:p>
                </c:rich>
              </c:tx>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845-49AB-B1D3-3049433CF713}"/>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Inference'!$P$2:$P$15</c:f>
              <c:numCache>
                <c:formatCode>0.0</c:formatCode>
                <c:ptCount val="14"/>
                <c:pt idx="0">
                  <c:v>8.571428571428573</c:v>
                </c:pt>
                <c:pt idx="1">
                  <c:v>9.0909090909090899</c:v>
                </c:pt>
              </c:numCache>
            </c:numRef>
          </c:yVal>
          <c:smooth val="0"/>
          <c:extLst xmlns:c16r2="http://schemas.microsoft.com/office/drawing/2015/06/chart">
            <c:ext xmlns:c16="http://schemas.microsoft.com/office/drawing/2014/chart" uri="{C3380CC4-5D6E-409C-BE32-E72D297353CC}">
              <c16:uniqueId val="{0000000E-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1"/>
          <c:order val="1"/>
          <c:tx>
            <c:strRef>
              <c:f>'DNN Inference'!$N$1</c:f>
              <c:strCache>
                <c:ptCount val="1"/>
                <c:pt idx="0">
                  <c:v>In Deployment</c:v>
                </c:pt>
              </c:strCache>
            </c:strRef>
          </c:tx>
          <c:spPr>
            <a:ln w="19050" cap="rnd">
              <a:solidFill>
                <a:schemeClr val="accent2"/>
              </a:solidFill>
              <a:round/>
            </a:ln>
            <a:effectLst/>
          </c:spPr>
          <c:marker>
            <c:symbol val="square"/>
            <c:size val="10"/>
            <c:spPr>
              <a:solidFill>
                <a:schemeClr val="accent2"/>
              </a:solidFill>
              <a:ln w="9525">
                <a:solidFill>
                  <a:schemeClr val="accent2"/>
                </a:solidFill>
              </a:ln>
              <a:effectLst/>
            </c:spPr>
          </c:marker>
          <c:dLbls>
            <c:dLbl>
              <c:idx val="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845-49AB-B1D3-3049433CF713}"/>
                </c:ext>
                <c:ext xmlns:c15="http://schemas.microsoft.com/office/drawing/2012/chart" uri="{CE6537A1-D6FC-4f65-9D91-7224C49458BB}"/>
              </c:extLst>
            </c:dLbl>
            <c:dLbl>
              <c:idx val="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845-49AB-B1D3-3049433CF713}"/>
                </c:ext>
                <c:ext xmlns:c15="http://schemas.microsoft.com/office/drawing/2012/chart" uri="{CE6537A1-D6FC-4f65-9D91-7224C49458BB}"/>
              </c:extLst>
            </c:dLbl>
            <c:dLbl>
              <c:idx val="2"/>
              <c:layout>
                <c:manualLayout>
                  <c:x val="-0.14089078287851062"/>
                  <c:y val="0.05"/>
                </c:manualLayout>
              </c:layout>
              <c:tx>
                <c:rich>
                  <a:bodyPr/>
                  <a:lstStyle/>
                  <a:p>
                    <a:fld id="{B78CDD45-41A5-4178-AB08-6AF368D4DB56}" type="CELLRANGE">
                      <a:rPr lang="en-US" baseline="0"/>
                      <a:pPr/>
                      <a:t>[CELLRANGE]</a:t>
                    </a:fld>
                    <a:r>
                      <a:rPr lang="en-US" baseline="0"/>
                      <a:t>, </a:t>
                    </a:r>
                    <a:fld id="{54EEEED0-190A-41B7-8238-B4A76D95BA47}"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0ED-4702-BA1B-38546BBF8A53}"/>
                </c:ext>
                <c:ext xmlns:c15="http://schemas.microsoft.com/office/drawing/2012/chart" uri="{CE6537A1-D6FC-4f65-9D91-7224C49458BB}">
                  <c15:layout/>
                  <c15:dlblFieldTable/>
                  <c15:showDataLabelsRange val="1"/>
                </c:ext>
              </c:extLst>
            </c:dLbl>
            <c:dLbl>
              <c:idx val="3"/>
              <c:layout/>
              <c:tx>
                <c:rich>
                  <a:bodyPr/>
                  <a:lstStyle/>
                  <a:p>
                    <a:fld id="{E87CAE74-035A-4F0A-B4CC-0FB4D843E0C5}" type="CELLRANGE">
                      <a:rPr lang="en-US"/>
                      <a:pPr/>
                      <a:t>[CELLRANGE]</a:t>
                    </a:fld>
                    <a:r>
                      <a:rPr lang="en-US" baseline="0"/>
                      <a:t>, </a:t>
                    </a:r>
                    <a:fld id="{D667414E-A05C-4E24-9060-E39351E23659}"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845-49AB-B1D3-3049433CF713}"/>
                </c:ext>
                <c:ext xmlns:c15="http://schemas.microsoft.com/office/drawing/2012/chart" uri="{CE6537A1-D6FC-4f65-9D91-7224C49458BB}"/>
              </c:extLst>
            </c:dLbl>
            <c:dLbl>
              <c:idx val="5"/>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C845-49AB-B1D3-3049433CF713}"/>
                </c:ext>
                <c:ext xmlns:c15="http://schemas.microsoft.com/office/drawing/2012/chart" uri="{CE6537A1-D6FC-4f65-9D91-7224C49458BB}"/>
              </c:extLst>
            </c:dLbl>
            <c:dLbl>
              <c:idx val="6"/>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845-49AB-B1D3-3049433CF713}"/>
                </c:ext>
                <c:ext xmlns:c15="http://schemas.microsoft.com/office/drawing/2012/chart" uri="{CE6537A1-D6FC-4f65-9D91-7224C49458BB}"/>
              </c:extLst>
            </c:dLbl>
            <c:dLbl>
              <c:idx val="7"/>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845-49AB-B1D3-3049433CF713}"/>
                </c:ext>
                <c:ext xmlns:c15="http://schemas.microsoft.com/office/drawing/2012/chart" uri="{CE6537A1-D6FC-4f65-9D91-7224C49458BB}"/>
              </c:extLst>
            </c:dLbl>
            <c:dLbl>
              <c:idx val="8"/>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845-49AB-B1D3-3049433CF713}"/>
                </c:ext>
                <c:ext xmlns:c15="http://schemas.microsoft.com/office/drawing/2012/chart" uri="{CE6537A1-D6FC-4f65-9D91-7224C49458BB}"/>
              </c:extLst>
            </c:dLbl>
            <c:dLbl>
              <c:idx val="9"/>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C845-49AB-B1D3-3049433CF713}"/>
                </c:ext>
                <c:ext xmlns:c15="http://schemas.microsoft.com/office/drawing/2012/chart" uri="{CE6537A1-D6FC-4f65-9D91-7224C49458BB}"/>
              </c:extLst>
            </c:dLbl>
            <c:dLbl>
              <c:idx val="1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C845-49AB-B1D3-3049433CF713}"/>
                </c:ext>
                <c:ext xmlns:c15="http://schemas.microsoft.com/office/drawing/2012/chart" uri="{CE6537A1-D6FC-4f65-9D91-7224C49458BB}"/>
              </c:extLst>
            </c:dLbl>
            <c:dLbl>
              <c:idx val="1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C845-49AB-B1D3-3049433CF713}"/>
                </c:ext>
                <c:ext xmlns:c15="http://schemas.microsoft.com/office/drawing/2012/chart" uri="{CE6537A1-D6FC-4f65-9D91-7224C49458BB}"/>
              </c:extLst>
            </c:dLbl>
            <c:dLbl>
              <c:idx val="12"/>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C845-49AB-B1D3-3049433CF713}"/>
                </c:ext>
                <c:ext xmlns:c15="http://schemas.microsoft.com/office/drawing/2012/chart" uri="{CE6537A1-D6FC-4f65-9D91-7224C49458BB}"/>
              </c:extLst>
            </c:dLbl>
            <c:dLbl>
              <c:idx val="13"/>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Inference'!$Q$2:$Q$15</c:f>
              <c:numCache>
                <c:formatCode>General</c:formatCode>
                <c:ptCount val="14"/>
                <c:pt idx="2" formatCode="0.0">
                  <c:v>1226.6666666666667</c:v>
                </c:pt>
                <c:pt idx="3" formatCode="0.0">
                  <c:v>281.25</c:v>
                </c:pt>
              </c:numCache>
            </c:numRef>
          </c:yVal>
          <c:smooth val="0"/>
          <c:extLst xmlns:c16r2="http://schemas.microsoft.com/office/drawing/2015/06/chart">
            <c:ext xmlns:c16="http://schemas.microsoft.com/office/drawing/2014/chart" uri="{C3380CC4-5D6E-409C-BE32-E72D297353CC}">
              <c16:uniqueId val="{0000001D-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2"/>
          <c:order val="2"/>
          <c:tx>
            <c:strRef>
              <c:f>'DNN Inference'!$N$1</c:f>
              <c:strCache>
                <c:ptCount val="1"/>
                <c:pt idx="0">
                  <c:v>In Deployment</c:v>
                </c:pt>
              </c:strCache>
            </c:strRef>
          </c:tx>
          <c:spPr>
            <a:ln w="19050" cap="rnd">
              <a:solidFill>
                <a:schemeClr val="accent5"/>
              </a:solidFill>
              <a:round/>
            </a:ln>
            <a:effectLst/>
          </c:spPr>
          <c:marker>
            <c:symbol val="triangle"/>
            <c:size val="13"/>
            <c:spPr>
              <a:solidFill>
                <a:schemeClr val="accent5"/>
              </a:solidFill>
              <a:ln w="9525">
                <a:solidFill>
                  <a:schemeClr val="accent5"/>
                </a:solidFill>
              </a:ln>
              <a:effectLst/>
            </c:spPr>
          </c:marker>
          <c:dLbls>
            <c:dLbl>
              <c:idx val="0"/>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C845-49AB-B1D3-3049433CF713}"/>
                </c:ext>
                <c:ext xmlns:c15="http://schemas.microsoft.com/office/drawing/2012/chart" uri="{CE6537A1-D6FC-4f65-9D91-7224C49458BB}"/>
              </c:extLst>
            </c:dLbl>
            <c:dLbl>
              <c:idx val="1"/>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C845-49AB-B1D3-3049433CF713}"/>
                </c:ext>
                <c:ext xmlns:c15="http://schemas.microsoft.com/office/drawing/2012/chart" uri="{CE6537A1-D6FC-4f65-9D91-7224C49458BB}"/>
              </c:extLst>
            </c:dLbl>
            <c:dLbl>
              <c:idx val="2"/>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C845-49AB-B1D3-3049433CF713}"/>
                </c:ext>
                <c:ext xmlns:c15="http://schemas.microsoft.com/office/drawing/2012/chart" uri="{CE6537A1-D6FC-4f65-9D91-7224C49458BB}"/>
              </c:extLst>
            </c:dLbl>
            <c:dLbl>
              <c:idx val="3"/>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C845-49AB-B1D3-3049433CF713}"/>
                </c:ext>
                <c:ext xmlns:c15="http://schemas.microsoft.com/office/drawing/2012/chart" uri="{CE6537A1-D6FC-4f65-9D91-7224C49458BB}"/>
              </c:extLst>
            </c:dLbl>
            <c:dLbl>
              <c:idx val="4"/>
              <c:layout>
                <c:manualLayout>
                  <c:x val="-0.154005390245843"/>
                  <c:y val="-2.9380498601545356E-3"/>
                </c:manualLayout>
              </c:layout>
              <c:tx>
                <c:rich>
                  <a:bodyPr/>
                  <a:lstStyle/>
                  <a:p>
                    <a:fld id="{DFF536B3-AF6B-4EB7-B20C-D5CAED4C0059}" type="CELLRANGE">
                      <a:rPr lang="en-US" baseline="0"/>
                      <a:pPr/>
                      <a:t>[CELLRANGE]</a:t>
                    </a:fld>
                    <a:r>
                      <a:rPr lang="en-US" baseline="0"/>
                      <a:t>, </a:t>
                    </a:r>
                    <a:fld id="{B4758062-6B59-4E2D-9CC5-5E6E0BA97C32}"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2-C845-49AB-B1D3-3049433CF713}"/>
                </c:ext>
                <c:ext xmlns:c15="http://schemas.microsoft.com/office/drawing/2012/chart" uri="{CE6537A1-D6FC-4f65-9D91-7224C49458BB}">
                  <c15:layout/>
                  <c15:dlblFieldTable/>
                  <c15:showDataLabelsRange val="1"/>
                </c:ext>
              </c:extLst>
            </c:dLbl>
            <c:dLbl>
              <c:idx val="5"/>
              <c:layout>
                <c:manualLayout>
                  <c:x val="8.7098736293344354E-4"/>
                  <c:y val="1.4634146341463355E-2"/>
                </c:manualLayout>
              </c:layout>
              <c:tx>
                <c:rich>
                  <a:bodyPr/>
                  <a:lstStyle/>
                  <a:p>
                    <a:fld id="{00E6C2C2-B0D6-4C53-BA35-49D751620D3E}" type="CELLRANGE">
                      <a:rPr lang="en-US" baseline="0"/>
                      <a:pPr/>
                      <a:t>[CELLRANGE]</a:t>
                    </a:fld>
                    <a:r>
                      <a:rPr lang="en-US" baseline="0"/>
                      <a:t>, </a:t>
                    </a:r>
                    <a:fld id="{FC8BFD28-4333-484C-925B-3A93740C6721}"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3-C845-49AB-B1D3-3049433CF713}"/>
                </c:ext>
                <c:ext xmlns:c15="http://schemas.microsoft.com/office/drawing/2012/chart" uri="{CE6537A1-D6FC-4f65-9D91-7224C49458BB}">
                  <c15:layout/>
                  <c15:dlblFieldTable/>
                  <c15:showDataLabelsRange val="1"/>
                </c:ext>
              </c:extLst>
            </c:dLbl>
            <c:dLbl>
              <c:idx val="6"/>
              <c:layout>
                <c:manualLayout>
                  <c:x val="-9.2763583236524574E-4"/>
                  <c:y val="2.2382177837526405E-2"/>
                </c:manualLayout>
              </c:layout>
              <c:tx>
                <c:rich>
                  <a:bodyPr/>
                  <a:lstStyle/>
                  <a:p>
                    <a:r>
                      <a:rPr lang="en-US" altLang="zh-CN" baseline="0" dirty="0" smtClean="0"/>
                      <a:t>P40 (int8)</a:t>
                    </a:r>
                    <a:r>
                      <a:rPr lang="en-US" baseline="0" dirty="0" smtClean="0"/>
                      <a:t>, </a:t>
                    </a:r>
                    <a:fld id="{245AB296-5A63-42FE-868C-BBC5F76A4B09}" type="YVALUE">
                      <a:rPr lang="en-US" baseline="0"/>
                      <a:pPr/>
                      <a:t>[Y 值]</a:t>
                    </a:fld>
                    <a:endParaRPr lang="en-US" baseline="0" dirty="0" smtClean="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4-C845-49AB-B1D3-3049433CF713}"/>
                </c:ext>
                <c:ext xmlns:c15="http://schemas.microsoft.com/office/drawing/2012/chart" uri="{CE6537A1-D6FC-4f65-9D91-7224C49458BB}">
                  <c15:layout/>
                  <c15:dlblFieldTable/>
                  <c15:showDataLabelsRange val="1"/>
                </c:ext>
              </c:extLst>
            </c:dLbl>
            <c:dLbl>
              <c:idx val="7"/>
              <c:layout>
                <c:manualLayout>
                  <c:x val="-4.3549368146675371E-2"/>
                  <c:y val="-4.878048780487805E-2"/>
                </c:manualLayout>
              </c:layout>
              <c:tx>
                <c:rich>
                  <a:bodyPr/>
                  <a:lstStyle/>
                  <a:p>
                    <a:fld id="{705025F1-D0A0-4D08-9200-FDB74DDAFAF2}" type="CELLRANGE">
                      <a:rPr lang="en-US" baseline="0"/>
                      <a:pPr/>
                      <a:t>[CELLRANGE]</a:t>
                    </a:fld>
                    <a:r>
                      <a:rPr lang="en-US" baseline="0"/>
                      <a:t>, </a:t>
                    </a:r>
                    <a:fld id="{2A496105-6C51-4023-9859-F3AAF3822138}"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5-C845-49AB-B1D3-3049433CF713}"/>
                </c:ext>
                <c:ext xmlns:c15="http://schemas.microsoft.com/office/drawing/2012/chart" uri="{CE6537A1-D6FC-4f65-9D91-7224C49458BB}">
                  <c15:layout/>
                  <c15:dlblFieldTable/>
                  <c15:showDataLabelsRange val="1"/>
                </c:ext>
              </c:extLst>
            </c:dLbl>
            <c:dLbl>
              <c:idx val="8"/>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6-C845-49AB-B1D3-3049433CF713}"/>
                </c:ext>
                <c:ext xmlns:c15="http://schemas.microsoft.com/office/drawing/2012/chart" uri="{CE6537A1-D6FC-4f65-9D91-7224C49458BB}"/>
              </c:extLst>
            </c:dLbl>
            <c:dLbl>
              <c:idx val="9"/>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7-C845-49AB-B1D3-3049433CF713}"/>
                </c:ext>
                <c:ext xmlns:c15="http://schemas.microsoft.com/office/drawing/2012/chart" uri="{CE6537A1-D6FC-4f65-9D91-7224C49458BB}"/>
              </c:extLst>
            </c:dLbl>
            <c:dLbl>
              <c:idx val="10"/>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8-C845-49AB-B1D3-3049433CF713}"/>
                </c:ext>
                <c:ext xmlns:c15="http://schemas.microsoft.com/office/drawing/2012/chart" uri="{CE6537A1-D6FC-4f65-9D91-7224C49458BB}"/>
              </c:extLst>
            </c:dLbl>
            <c:dLbl>
              <c:idx val="11"/>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9-C845-49AB-B1D3-3049433CF713}"/>
                </c:ext>
                <c:ext xmlns:c15="http://schemas.microsoft.com/office/drawing/2012/chart" uri="{CE6537A1-D6FC-4f65-9D91-7224C49458BB}"/>
              </c:extLst>
            </c:dLbl>
            <c:dLbl>
              <c:idx val="12"/>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A-C845-49AB-B1D3-3049433CF713}"/>
                </c:ext>
                <c:ext xmlns:c15="http://schemas.microsoft.com/office/drawing/2012/chart" uri="{CE6537A1-D6FC-4f65-9D91-7224C49458BB}"/>
              </c:extLst>
            </c:dLbl>
            <c:dLbl>
              <c:idx val="13"/>
              <c:tx>
                <c:rich>
                  <a:bodyPr/>
                  <a:lstStyle/>
                  <a:p>
                    <a:endParaRPr lang="en-US"/>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B-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Inference'!$R$2:$R$15</c:f>
              <c:numCache>
                <c:formatCode>General</c:formatCode>
                <c:ptCount val="14"/>
                <c:pt idx="4" formatCode="0.0">
                  <c:v>29.133333333333333</c:v>
                </c:pt>
                <c:pt idx="5" formatCode="0.0">
                  <c:v>70.666666666666671</c:v>
                </c:pt>
                <c:pt idx="6" formatCode="0.0">
                  <c:v>188</c:v>
                </c:pt>
                <c:pt idx="7" formatCode="0.0">
                  <c:v>400</c:v>
                </c:pt>
              </c:numCache>
            </c:numRef>
          </c:yVal>
          <c:smooth val="0"/>
          <c:extLst xmlns:c16r2="http://schemas.microsoft.com/office/drawing/2015/06/chart">
            <c:ext xmlns:c16="http://schemas.microsoft.com/office/drawing/2014/chart" uri="{C3380CC4-5D6E-409C-BE32-E72D297353CC}">
              <c16:uniqueId val="{0000002C-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ser>
          <c:idx val="3"/>
          <c:order val="3"/>
          <c:tx>
            <c:strRef>
              <c:f>'DNN Inference'!$N$1</c:f>
              <c:strCache>
                <c:ptCount val="1"/>
                <c:pt idx="0">
                  <c:v>In Deployment</c:v>
                </c:pt>
              </c:strCache>
            </c:strRef>
          </c:tx>
          <c:spPr>
            <a:ln w="19050" cap="rnd">
              <a:solidFill>
                <a:schemeClr val="accent6"/>
              </a:solidFill>
              <a:round/>
            </a:ln>
            <a:effectLst/>
          </c:spPr>
          <c:marker>
            <c:symbol val="circle"/>
            <c:size val="14"/>
            <c:spPr>
              <a:solidFill>
                <a:schemeClr val="accent6"/>
              </a:solidFill>
              <a:ln w="9525">
                <a:solidFill>
                  <a:schemeClr val="accent6"/>
                </a:solidFill>
              </a:ln>
              <a:effectLst/>
            </c:spPr>
          </c:marker>
          <c:dLbls>
            <c:dLbl>
              <c:idx val="0"/>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D-C845-49AB-B1D3-3049433CF713}"/>
                </c:ext>
                <c:ext xmlns:c15="http://schemas.microsoft.com/office/drawing/2012/chart" uri="{CE6537A1-D6FC-4f65-9D91-7224C49458BB}"/>
              </c:extLst>
            </c:dLbl>
            <c:dLbl>
              <c:idx val="1"/>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E-C845-49AB-B1D3-3049433CF713}"/>
                </c:ext>
                <c:ext xmlns:c15="http://schemas.microsoft.com/office/drawing/2012/chart" uri="{CE6537A1-D6FC-4f65-9D91-7224C49458BB}"/>
              </c:extLst>
            </c:dLbl>
            <c:dLbl>
              <c:idx val="2"/>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F-C845-49AB-B1D3-3049433CF713}"/>
                </c:ext>
                <c:ext xmlns:c15="http://schemas.microsoft.com/office/drawing/2012/chart" uri="{CE6537A1-D6FC-4f65-9D91-7224C49458BB}"/>
              </c:extLst>
            </c:dLbl>
            <c:dLbl>
              <c:idx val="3"/>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0-C845-49AB-B1D3-3049433CF713}"/>
                </c:ext>
                <c:ext xmlns:c15="http://schemas.microsoft.com/office/drawing/2012/chart" uri="{CE6537A1-D6FC-4f65-9D91-7224C49458BB}"/>
              </c:extLst>
            </c:dLbl>
            <c:dLbl>
              <c:idx val="4"/>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1-C845-49AB-B1D3-3049433CF713}"/>
                </c:ext>
                <c:ext xmlns:c15="http://schemas.microsoft.com/office/drawing/2012/chart" uri="{CE6537A1-D6FC-4f65-9D91-7224C49458BB}"/>
              </c:extLst>
            </c:dLbl>
            <c:dLbl>
              <c:idx val="5"/>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2-C845-49AB-B1D3-3049433CF713}"/>
                </c:ext>
                <c:ext xmlns:c15="http://schemas.microsoft.com/office/drawing/2012/chart" uri="{CE6537A1-D6FC-4f65-9D91-7224C49458BB}"/>
              </c:extLst>
            </c:dLbl>
            <c:dLbl>
              <c:idx val="6"/>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3-C845-49AB-B1D3-3049433CF713}"/>
                </c:ext>
                <c:ext xmlns:c15="http://schemas.microsoft.com/office/drawing/2012/chart" uri="{CE6537A1-D6FC-4f65-9D91-7224C49458BB}"/>
              </c:extLst>
            </c:dLbl>
            <c:dLbl>
              <c:idx val="7"/>
              <c:tx>
                <c:rich>
                  <a:bodyPr/>
                  <a:lstStyle/>
                  <a:p>
                    <a:endParaRPr lang="en-US"/>
                  </a:p>
                </c:rich>
              </c:tx>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4-C845-49AB-B1D3-3049433CF713}"/>
                </c:ext>
                <c:ext xmlns:c15="http://schemas.microsoft.com/office/drawing/2012/chart" uri="{CE6537A1-D6FC-4f65-9D91-7224C49458BB}"/>
              </c:extLst>
            </c:dLbl>
            <c:dLbl>
              <c:idx val="8"/>
              <c:layout/>
              <c:tx>
                <c:rich>
                  <a:bodyPr/>
                  <a:lstStyle/>
                  <a:p>
                    <a:fld id="{C5CB8F4D-CAC2-48B6-9D38-A18B83C961DB}" type="CELLRANGE">
                      <a:rPr lang="en-US"/>
                      <a:pPr/>
                      <a:t>[CELLRANGE]</a:t>
                    </a:fld>
                    <a:r>
                      <a:rPr lang="en-US" baseline="0"/>
                      <a:t>, </a:t>
                    </a:r>
                    <a:fld id="{97A31ED4-C77B-4A9B-BE80-F067F3AED8B7}"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manualLayout>
                  <c:x val="-0.16534616417376083"/>
                  <c:y val="2.0140284215884818E-2"/>
                </c:manualLayout>
              </c:layout>
              <c:tx>
                <c:rich>
                  <a:bodyPr/>
                  <a:lstStyle/>
                  <a:p>
                    <a:fld id="{E0EE4C62-7049-41C8-8B8F-3A07F86358C9}" type="CELLRANGE">
                      <a:rPr lang="en-US" baseline="0"/>
                      <a:pPr/>
                      <a:t>[CELLRANGE]</a:t>
                    </a:fld>
                    <a:r>
                      <a:rPr lang="en-US" baseline="0"/>
                      <a:t>, </a:t>
                    </a:r>
                    <a:fld id="{3FC72AF5-0B1F-4542-BC44-10586206CE8B}"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0ED-4702-BA1B-38546BBF8A53}"/>
                </c:ext>
                <c:ext xmlns:c15="http://schemas.microsoft.com/office/drawing/2012/chart" uri="{CE6537A1-D6FC-4f65-9D91-7224C49458BB}">
                  <c15:layout/>
                  <c15:dlblFieldTable/>
                  <c15:showDataLabelsRange val="1"/>
                </c:ext>
              </c:extLst>
            </c:dLbl>
            <c:dLbl>
              <c:idx val="10"/>
              <c:layout>
                <c:manualLayout>
                  <c:x val="3.359455803962129E-3"/>
                  <c:y val="1.7620898531556548E-2"/>
                </c:manualLayout>
              </c:layout>
              <c:tx>
                <c:rich>
                  <a:bodyPr/>
                  <a:lstStyle/>
                  <a:p>
                    <a:fld id="{9B56E1CD-2A8E-45D8-A24F-E45470CF4965}" type="CELLRANGE">
                      <a:rPr lang="en-US" baseline="0"/>
                      <a:pPr/>
                      <a:t>[CELLRANGE]</a:t>
                    </a:fld>
                    <a:r>
                      <a:rPr lang="en-US" baseline="0"/>
                      <a:t>, </a:t>
                    </a:r>
                    <a:fld id="{4962B22D-5FF6-4146-9BAD-725D91DECBA5}" type="YVALUE">
                      <a:rPr lang="en-US" baseline="0"/>
                      <a:pPr/>
                      <a:t>[Y 值]</a:t>
                    </a:fld>
                    <a:endParaRPr lang="en-US" baseline="0"/>
                  </a:p>
                </c:rich>
              </c:tx>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7-C845-49AB-B1D3-3049433CF713}"/>
                </c:ext>
                <c:ext xmlns:c15="http://schemas.microsoft.com/office/drawing/2012/chart" uri="{CE6537A1-D6FC-4f65-9D91-7224C49458BB}">
                  <c15:layout/>
                  <c15:dlblFieldTable/>
                  <c15:showDataLabelsRange val="1"/>
                </c:ext>
              </c:extLst>
            </c:dLbl>
            <c:dLbl>
              <c:idx val="11"/>
              <c:layout/>
              <c:tx>
                <c:rich>
                  <a:bodyPr/>
                  <a:lstStyle/>
                  <a:p>
                    <a:fld id="{D277BC93-33CC-463A-846A-F619870189ED}" type="CELLRANGE">
                      <a:rPr lang="en-US"/>
                      <a:pPr/>
                      <a:t>[CELLRANGE]</a:t>
                    </a:fld>
                    <a:r>
                      <a:rPr lang="en-US" baseline="0"/>
                      <a:t>, </a:t>
                    </a:r>
                    <a:fld id="{371FFE90-0752-465B-9569-8DEE76C30953}"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2"/>
              <c:layout/>
              <c:tx>
                <c:rich>
                  <a:bodyPr/>
                  <a:lstStyle/>
                  <a:p>
                    <a:fld id="{F049BA61-E80D-42E0-B1AD-E941ACEAC8AD}" type="CELLRANGE">
                      <a:rPr lang="en-US"/>
                      <a:pPr/>
                      <a:t>[CELLRANGE]</a:t>
                    </a:fld>
                    <a:r>
                      <a:rPr lang="en-US" baseline="0"/>
                      <a:t>, </a:t>
                    </a:r>
                    <a:fld id="{379E1B0E-30A3-4629-B487-90CAB431880A}" type="YVALUE">
                      <a:rPr lang="en-US" baseline="0"/>
                      <a:pPr/>
                      <a:t>[Y 值]</a:t>
                    </a:fld>
                    <a:endParaRPr lang="en-US" baseline="0"/>
                  </a:p>
                </c:rich>
              </c:tx>
              <c:dLblPos val="l"/>
              <c:showLegendKey val="0"/>
              <c:showVal val="1"/>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13"/>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rich>
              </c:tx>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3A-C845-49AB-B1D3-3049433CF713}"/>
                </c:ext>
                <c:ext xmlns:c15="http://schemas.microsoft.com/office/drawing/2012/chart" uri="{CE6537A1-D6FC-4f65-9D91-7224C49458BB}"/>
              </c:extLst>
            </c:dLbl>
            <c:numFmt formatCode="#,##0" sourceLinked="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dLblPos val="l"/>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DataLabelsRange val="1"/>
                <c15:showLeaderLines val="0"/>
              </c:ext>
            </c:extLst>
          </c:dLbls>
          <c:xVal>
            <c:numRef>
              <c:f>'DNN Inference'!$N$2:$N$15</c:f>
              <c:numCache>
                <c:formatCode>0</c:formatCode>
                <c:ptCount val="14"/>
                <c:pt idx="0">
                  <c:v>2015</c:v>
                </c:pt>
                <c:pt idx="1">
                  <c:v>2016</c:v>
                </c:pt>
                <c:pt idx="2">
                  <c:v>2015</c:v>
                </c:pt>
                <c:pt idx="3">
                  <c:v>2017</c:v>
                </c:pt>
                <c:pt idx="4">
                  <c:v>2016</c:v>
                </c:pt>
                <c:pt idx="5">
                  <c:v>2017</c:v>
                </c:pt>
                <c:pt idx="6">
                  <c:v>2017</c:v>
                </c:pt>
                <c:pt idx="7">
                  <c:v>2019</c:v>
                </c:pt>
                <c:pt idx="8">
                  <c:v>2017</c:v>
                </c:pt>
                <c:pt idx="9">
                  <c:v>2017</c:v>
                </c:pt>
                <c:pt idx="10">
                  <c:v>2018</c:v>
                </c:pt>
                <c:pt idx="11">
                  <c:v>2018</c:v>
                </c:pt>
                <c:pt idx="12">
                  <c:v>2018</c:v>
                </c:pt>
              </c:numCache>
            </c:numRef>
          </c:xVal>
          <c:yVal>
            <c:numRef>
              <c:f>'DNN Inference'!$S$2:$S$15</c:f>
              <c:numCache>
                <c:formatCode>General</c:formatCode>
                <c:ptCount val="14"/>
                <c:pt idx="8" formatCode="0.0">
                  <c:v>69.333333333333329</c:v>
                </c:pt>
                <c:pt idx="9" formatCode="0.0">
                  <c:v>200</c:v>
                </c:pt>
                <c:pt idx="10" formatCode="0.0">
                  <c:v>240.00000000000003</c:v>
                </c:pt>
                <c:pt idx="11" formatCode="0.0">
                  <c:v>440</c:v>
                </c:pt>
                <c:pt idx="12" formatCode="0.0">
                  <c:v>640</c:v>
                </c:pt>
                <c:pt idx="13" formatCode="0.0">
                  <c:v>1280</c:v>
                </c:pt>
              </c:numCache>
            </c:numRef>
          </c:yVal>
          <c:smooth val="0"/>
          <c:extLst xmlns:c16r2="http://schemas.microsoft.com/office/drawing/2015/06/chart">
            <c:ext xmlns:c16="http://schemas.microsoft.com/office/drawing/2014/chart" uri="{C3380CC4-5D6E-409C-BE32-E72D297353CC}">
              <c16:uniqueId val="{0000003B-C845-49AB-B1D3-3049433CF713}"/>
            </c:ext>
            <c:ext xmlns:c15="http://schemas.microsoft.com/office/drawing/2012/chart" uri="{02D57815-91ED-43cb-92C2-25804820EDAC}">
              <c15:datalabelsRange>
                <c15:f>'DNN Inference'!$J$2:$J$15</c15:f>
                <c15:dlblRangeCache>
                  <c:ptCount val="14"/>
                  <c:pt idx="0">
                    <c:v>Haswell (fp32)</c:v>
                  </c:pt>
                  <c:pt idx="1">
                    <c:v>Broadwell (fp32)</c:v>
                  </c:pt>
                  <c:pt idx="2">
                    <c:v>TPU1 (int8)</c:v>
                  </c:pt>
                  <c:pt idx="3">
                    <c:v>TPU2 (fp)</c:v>
                  </c:pt>
                  <c:pt idx="4">
                    <c:v>K80 (fp32)</c:v>
                  </c:pt>
                  <c:pt idx="5">
                    <c:v>P100 (fp16)</c:v>
                  </c:pt>
                  <c:pt idx="6">
                    <c:v>P40 (int8)</c:v>
                  </c:pt>
                  <c:pt idx="7">
                    <c:v>V100 (fp 4x4x4)</c:v>
                  </c:pt>
                  <c:pt idx="8">
                    <c:v>A10 (int8)</c:v>
                  </c:pt>
                  <c:pt idx="9">
                    <c:v>A10 (int4)</c:v>
                  </c:pt>
                  <c:pt idx="10">
                    <c:v>S10 (int8)</c:v>
                  </c:pt>
                  <c:pt idx="11">
                    <c:v>S10 (int6)</c:v>
                  </c:pt>
                  <c:pt idx="12">
                    <c:v>S10 (int4)</c:v>
                  </c:pt>
                  <c:pt idx="13">
                    <c:v>FM (int4)</c:v>
                  </c:pt>
                </c15:dlblRangeCache>
              </c15:datalabelsRange>
            </c:ext>
          </c:extLst>
        </c:ser>
        <c:dLbls>
          <c:showLegendKey val="0"/>
          <c:showVal val="0"/>
          <c:showCatName val="0"/>
          <c:showSerName val="0"/>
          <c:showPercent val="0"/>
          <c:showBubbleSize val="0"/>
        </c:dLbls>
        <c:axId val="2107849072"/>
        <c:axId val="2107845264"/>
      </c:scatterChart>
      <c:valAx>
        <c:axId val="2107849072"/>
        <c:scaling>
          <c:orientation val="minMax"/>
          <c:max val="2020"/>
          <c:min val="2014"/>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600" dirty="0"/>
                  <a:t>Estimated Year of Deployment</a:t>
                </a:r>
              </a:p>
            </c:rich>
          </c:tx>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07845264"/>
        <c:crosses val="autoZero"/>
        <c:crossBetween val="midCat"/>
        <c:majorUnit val="1"/>
      </c:valAx>
      <c:valAx>
        <c:axId val="2107845264"/>
        <c:scaling>
          <c:logBase val="10"/>
          <c:orientation val="minMax"/>
          <c:max val="1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r>
                  <a:rPr lang="en-US" sz="1600" dirty="0"/>
                  <a:t>Energy Efficiency (</a:t>
                </a:r>
                <a:r>
                  <a:rPr lang="en-US" sz="1600" dirty="0" err="1"/>
                  <a:t>GigaOps</a:t>
                </a:r>
                <a:r>
                  <a:rPr lang="en-US" sz="1600" dirty="0"/>
                  <a:t>/Watt)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2107849072"/>
        <c:crosses val="autoZero"/>
        <c:crossBetween val="midCat"/>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Batching</c:v>
                </c:pt>
              </c:strCache>
            </c:strRef>
          </c:tx>
          <c:spPr>
            <a:solidFill>
              <a:schemeClr val="accent1"/>
            </a:solidFill>
            <a:ln>
              <a:noFill/>
            </a:ln>
            <a:effectLst/>
          </c:spPr>
          <c:invertIfNegative val="0"/>
          <c:cat>
            <c:strRef>
              <c:f>Sheet1!$A$2:$A$4</c:f>
              <c:strCache>
                <c:ptCount val="3"/>
                <c:pt idx="0">
                  <c:v>Min latency</c:v>
                </c:pt>
                <c:pt idx="1">
                  <c:v>Avg latency</c:v>
                </c:pt>
                <c:pt idx="2">
                  <c:v>Max latency</c:v>
                </c:pt>
              </c:strCache>
            </c:strRef>
          </c:cat>
          <c:val>
            <c:numRef>
              <c:f>Sheet1!$B$2:$B$4</c:f>
              <c:numCache>
                <c:formatCode>General</c:formatCode>
                <c:ptCount val="3"/>
                <c:pt idx="0">
                  <c:v>4.5</c:v>
                </c:pt>
                <c:pt idx="1">
                  <c:v>5</c:v>
                </c:pt>
                <c:pt idx="2">
                  <c:v>9.5</c:v>
                </c:pt>
              </c:numCache>
            </c:numRef>
          </c:val>
        </c:ser>
        <c:ser>
          <c:idx val="1"/>
          <c:order val="1"/>
          <c:tx>
            <c:strRef>
              <c:f>Sheet1!$C$1</c:f>
              <c:strCache>
                <c:ptCount val="1"/>
                <c:pt idx="0">
                  <c:v>Non-batching</c:v>
                </c:pt>
              </c:strCache>
            </c:strRef>
          </c:tx>
          <c:spPr>
            <a:solidFill>
              <a:schemeClr val="accent2"/>
            </a:solidFill>
            <a:ln>
              <a:noFill/>
            </a:ln>
            <a:effectLst/>
          </c:spPr>
          <c:invertIfNegative val="0"/>
          <c:cat>
            <c:strRef>
              <c:f>Sheet1!$A$2:$A$4</c:f>
              <c:strCache>
                <c:ptCount val="3"/>
                <c:pt idx="0">
                  <c:v>Min latency</c:v>
                </c:pt>
                <c:pt idx="1">
                  <c:v>Avg latency</c:v>
                </c:pt>
                <c:pt idx="2">
                  <c:v>Max latency</c:v>
                </c:pt>
              </c:strCache>
            </c:strRef>
          </c:cat>
          <c:val>
            <c:numRef>
              <c:f>Sheet1!$C$2:$C$4</c:f>
              <c:numCache>
                <c:formatCode>General</c:formatCode>
                <c:ptCount val="3"/>
                <c:pt idx="0">
                  <c:v>3.5</c:v>
                </c:pt>
                <c:pt idx="1">
                  <c:v>4</c:v>
                </c:pt>
                <c:pt idx="2">
                  <c:v>8.5</c:v>
                </c:pt>
              </c:numCache>
            </c:numRef>
          </c:val>
        </c:ser>
        <c:dLbls>
          <c:showLegendKey val="0"/>
          <c:showVal val="0"/>
          <c:showCatName val="0"/>
          <c:showSerName val="0"/>
          <c:showPercent val="0"/>
          <c:showBubbleSize val="0"/>
        </c:dLbls>
        <c:gapWidth val="219"/>
        <c:overlap val="-27"/>
        <c:axId val="2107849616"/>
        <c:axId val="2107844720"/>
      </c:barChart>
      <c:catAx>
        <c:axId val="210784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07844720"/>
        <c:crosses val="autoZero"/>
        <c:auto val="1"/>
        <c:lblAlgn val="ctr"/>
        <c:lblOffset val="100"/>
        <c:noMultiLvlLbl val="0"/>
      </c:catAx>
      <c:valAx>
        <c:axId val="2107844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107849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1B5E33-0DD5-4BCF-BE26-352B0757D80E}" type="datetime8">
              <a:rPr lang="en-US" smtClean="0">
                <a:latin typeface="Segoe UI" pitchFamily="34" charset="0"/>
              </a:rPr>
              <a:t>12/15/17 11:47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5420126D-49D9-4C1B-B526-120EF9D44EA2}" type="datetime8">
              <a:rPr lang="en-US" smtClean="0"/>
              <a:t>12/15/17 11:47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12/15/17 11:49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44595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recent years, key-value store goes beyond object caching and becomes an infrastructure service to store shared data structure in a distributed system.</a:t>
            </a:r>
          </a:p>
          <a:p>
            <a:r>
              <a:rPr lang="en-US" baseline="0" dirty="0" smtClean="0"/>
              <a:t>Examples include parameter servers in machine learning, graph computing engine and sequencers for distributed transactions, as the Eris paper in this session just said.</a:t>
            </a:r>
          </a:p>
          <a:p>
            <a:r>
              <a:rPr lang="en-US" baseline="0" dirty="0" smtClean="0"/>
              <a:t>Shared data structure stores demands more performance compared to web cache.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12/16/17 12:30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66348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shared data structure stores have enormous throughput requirement, for example a graph computation application may need billions of key-value operations per iteration.</a:t>
            </a:r>
          </a:p>
          <a:p>
            <a:r>
              <a:rPr lang="en-US" baseline="0" dirty="0" smtClean="0"/>
              <a:t>Second, it requires low tail latency because the latency of an application is typically determined by the slowest one.</a:t>
            </a:r>
          </a:p>
          <a:p>
            <a:r>
              <a:rPr lang="en-US" baseline="0" dirty="0" smtClean="0"/>
              <a:t>Third, the workload is no longer read intensive, so both reads and writes need to be efficient.</a:t>
            </a:r>
          </a:p>
          <a:p>
            <a:r>
              <a:rPr lang="en-US" baseline="0" dirty="0" smtClean="0"/>
              <a:t>Finally, we should have built in support for vector operations and atomic operations.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598694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Key-value</a:t>
            </a:r>
            <a:r>
              <a:rPr lang="en-US" baseline="0" dirty="0" smtClean="0"/>
              <a:t> store is a holistic exercise of systems, including networking, computation and memory accesses.</a:t>
            </a:r>
          </a:p>
          <a:p>
            <a:r>
              <a:rPr lang="en-US" baseline="0" dirty="0" smtClean="0"/>
              <a:t>For traditional key-value stores such as </a:t>
            </a:r>
            <a:r>
              <a:rPr lang="en-US" baseline="0" dirty="0" err="1" smtClean="0"/>
              <a:t>memcached</a:t>
            </a:r>
            <a:r>
              <a:rPr lang="en-US" baseline="0" dirty="0" smtClean="0"/>
              <a:t> and </a:t>
            </a:r>
            <a:r>
              <a:rPr lang="en-US" baseline="0" dirty="0" err="1" smtClean="0"/>
              <a:t>redis</a:t>
            </a:r>
            <a:r>
              <a:rPr lang="en-US" baseline="0" dirty="0" smtClean="0"/>
              <a:t>, the bottleneck is network stack in operating system. We all know that TCP/IP stack are slow.</a:t>
            </a:r>
            <a:endParaRPr lang="en-US" dirty="0" smtClean="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419870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Next,</a:t>
            </a:r>
            <a:r>
              <a:rPr lang="en-US" baseline="0" dirty="0" smtClean="0"/>
              <a:t> researchers use kernel-bypass networking t</a:t>
            </a:r>
            <a:r>
              <a:rPr lang="en-US" dirty="0" smtClean="0"/>
              <a:t>o</a:t>
            </a:r>
            <a:r>
              <a:rPr lang="en-US" baseline="0" dirty="0" smtClean="0"/>
              <a:t> mitigate the network stack overhead. </a:t>
            </a:r>
          </a:p>
          <a:p>
            <a:r>
              <a:rPr lang="en-US" baseline="0" dirty="0" smtClean="0"/>
              <a:t>One way is to build a lightweight network stack in user-mode.</a:t>
            </a:r>
          </a:p>
          <a:p>
            <a:r>
              <a:rPr lang="en-US" baseline="0" dirty="0" smtClean="0"/>
              <a:t>Another way is to leverage two-sided RDMA to offload the networking stack into NIC hardware.</a:t>
            </a:r>
          </a:p>
          <a:p>
            <a:r>
              <a:rPr lang="en-US" baseline="0" dirty="0" smtClean="0"/>
              <a:t>However, the throughput bottleneck is now CPU random access and key-value operation computation.</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551669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 key-value</a:t>
            </a:r>
            <a:r>
              <a:rPr lang="en-US" altLang="zh-CN" baseline="0" dirty="0" smtClean="0"/>
              <a:t> store architecture is to bypass the server CPU entirely using one-sided RDMA.</a:t>
            </a:r>
            <a:endParaRPr lang="en-US" altLang="zh-CN" dirty="0" smtClean="0"/>
          </a:p>
          <a:p>
            <a:r>
              <a:rPr lang="en-US" altLang="zh-CN" baseline="0" dirty="0" smtClean="0"/>
              <a:t>The KV processing is offloaded to clients, and they access the key-value store via remote memory access.</a:t>
            </a:r>
          </a:p>
          <a:p>
            <a:r>
              <a:rPr lang="en-US" dirty="0" smtClean="0"/>
              <a:t>However</a:t>
            </a:r>
            <a:r>
              <a:rPr lang="en-US" baseline="0" dirty="0" smtClean="0"/>
              <a:t>, in this design, there is significant communication overhead due to multiple round-trips per KV operation.</a:t>
            </a:r>
          </a:p>
          <a:p>
            <a:r>
              <a:rPr lang="en-US" baseline="0" dirty="0" smtClean="0"/>
              <a:t>Furthermore, when clients need to write on a same key-value pair, they need synchronization to ensure consistency.</a:t>
            </a:r>
            <a:endParaRPr lang="en-US" dirty="0" smtClean="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12/16/17 12:30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757793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We</a:t>
            </a:r>
            <a:r>
              <a:rPr lang="en-US" baseline="0" dirty="0" smtClean="0"/>
              <a:t> propose </a:t>
            </a:r>
            <a:r>
              <a:rPr lang="en-US" dirty="0" smtClean="0"/>
              <a:t>KV-Direct</a:t>
            </a:r>
            <a:r>
              <a:rPr lang="en-US" baseline="0" dirty="0" smtClean="0"/>
              <a:t> to offload KV processing on CPU to programmable NIC.</a:t>
            </a:r>
          </a:p>
          <a:p>
            <a:r>
              <a:rPr lang="en-US" baseline="0" dirty="0" smtClean="0"/>
              <a:t>The name of KV-Direct means that the NIC</a:t>
            </a:r>
            <a:r>
              <a:rPr lang="en-US" dirty="0" smtClean="0"/>
              <a:t> directly fetches data and applies updates in the host memory to serve KV requests, completely bypassing server CPU.</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38840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slides show the architecture of our server with </a:t>
            </a:r>
            <a:r>
              <a:rPr lang="en-US" baseline="0" dirty="0" err="1" smtClean="0"/>
              <a:t>SmartNIC</a:t>
            </a:r>
            <a:r>
              <a:rPr lang="en-US" baseline="0" dirty="0" smtClean="0"/>
              <a:t>.</a:t>
            </a:r>
          </a:p>
          <a:p>
            <a:r>
              <a:rPr lang="en-US" baseline="0" dirty="0" smtClean="0"/>
              <a:t>Our programmable NIC is composed of two parts, an FPGA and a standard network interface card.</a:t>
            </a:r>
          </a:p>
          <a:p>
            <a:r>
              <a:rPr lang="en-US" baseline="0" dirty="0" smtClean="0"/>
              <a:t>The FPGA has some on-board DRAM, and can access the host DRAM via </a:t>
            </a:r>
            <a:r>
              <a:rPr lang="en-US" baseline="0" dirty="0" err="1" smtClean="0"/>
              <a:t>PCIe</a:t>
            </a:r>
            <a:r>
              <a:rPr lang="en-US" baseline="0" dirty="0" smtClean="0"/>
              <a:t> link.</a:t>
            </a:r>
          </a:p>
          <a:p>
            <a:r>
              <a:rPr lang="en-US" baseline="0" dirty="0" smtClean="0"/>
              <a:t>For the network part, the FPGA stays between the NIC and the top of rack switch.</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501840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look at the architecture of KV-Direct.</a:t>
            </a:r>
          </a:p>
          <a:p>
            <a:pPr marL="228600" indent="-228600">
              <a:buAutoNum type="arabicParenBoth"/>
            </a:pPr>
            <a:r>
              <a:rPr lang="en-US" baseline="0" dirty="0" smtClean="0"/>
              <a:t>key-value operations are received from the NIC and decoded in the network decoder,</a:t>
            </a:r>
          </a:p>
          <a:p>
            <a:pPr marL="228600" indent="-228600">
              <a:buAutoNum type="arabicParenBoth"/>
            </a:pPr>
            <a:r>
              <a:rPr lang="en-US" baseline="0" dirty="0" smtClean="0"/>
              <a:t>Then the request scheduler issues independent key-value operations to the hash table,</a:t>
            </a:r>
          </a:p>
          <a:p>
            <a:pPr marL="228600" indent="-228600">
              <a:buAutoNum type="arabicParenBoth"/>
            </a:pPr>
            <a:r>
              <a:rPr lang="en-US" baseline="0" dirty="0" smtClean="0"/>
              <a:t>Small key-value pairs are stored inline in the hash table, while larger key-value pairs are stored in dynamically allocated memory, which requires a slab memory allocator.</a:t>
            </a:r>
          </a:p>
          <a:p>
            <a:pPr marL="228600" indent="-228600">
              <a:buAutoNum type="arabicParenBoth"/>
            </a:pPr>
            <a:r>
              <a:rPr lang="en-US" baseline="0" dirty="0" smtClean="0"/>
              <a:t>The memory accesses are dispatched to either on-board DRAM, or the </a:t>
            </a:r>
            <a:r>
              <a:rPr lang="en-US" baseline="0" dirty="0" err="1" smtClean="0"/>
              <a:t>PCIe</a:t>
            </a:r>
            <a:r>
              <a:rPr lang="en-US" baseline="0" dirty="0" smtClean="0"/>
              <a:t> bus to access host memory.</a:t>
            </a:r>
          </a:p>
          <a:p>
            <a:pPr marL="228600" indent="-228600">
              <a:buAutoNum type="arabicParenBoth"/>
            </a:pPr>
            <a:r>
              <a:rPr lang="en-US" baseline="0" dirty="0" smtClean="0"/>
              <a:t>When the memory lookup result comes back, finally we encode the KV operation results and send to the client.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17508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Here</a:t>
            </a:r>
            <a:r>
              <a:rPr lang="en-US" baseline="0" dirty="0" smtClean="0"/>
              <a:t> we look at the exact performance numbers of our system and see the performance challenges of our system.</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2793405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a:t>
            </a:r>
            <a:r>
              <a:rPr lang="en-US" baseline="0" dirty="0" smtClean="0"/>
              <a:t>, our </a:t>
            </a:r>
            <a:r>
              <a:rPr lang="en-US" baseline="0" dirty="0" err="1" smtClean="0"/>
              <a:t>PCIe</a:t>
            </a:r>
            <a:r>
              <a:rPr lang="en-US" baseline="0" dirty="0" smtClean="0"/>
              <a:t> interface between FPGA and host memory has limited throughput.</a:t>
            </a:r>
          </a:p>
          <a:p>
            <a:r>
              <a:rPr lang="en-US" baseline="0" dirty="0" smtClean="0"/>
              <a:t>There is something worse. </a:t>
            </a:r>
            <a:r>
              <a:rPr lang="en-US" baseline="0" dirty="0" err="1" smtClean="0"/>
              <a:t>PCIe</a:t>
            </a:r>
            <a:r>
              <a:rPr lang="en-US" baseline="0" dirty="0" smtClean="0"/>
              <a:t> transport layer packets has header overhead, and the </a:t>
            </a:r>
            <a:r>
              <a:rPr lang="en-US" baseline="0" dirty="0" err="1" smtClean="0"/>
              <a:t>PCIe</a:t>
            </a:r>
            <a:r>
              <a:rPr lang="en-US" baseline="0" dirty="0" smtClean="0"/>
              <a:t> IP core in our FPGA has limited parallelism, which limits our </a:t>
            </a:r>
            <a:r>
              <a:rPr lang="en-US" baseline="0" dirty="0" err="1" smtClean="0"/>
              <a:t>PCIe</a:t>
            </a:r>
            <a:r>
              <a:rPr lang="en-US" baseline="0" dirty="0" smtClean="0"/>
              <a:t> throughput to 120 million operations per second.</a:t>
            </a:r>
          </a:p>
          <a:p>
            <a:r>
              <a:rPr lang="en-US" baseline="0" dirty="0" smtClean="0"/>
              <a:t>So we need to be frugal on memory accesses.</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4001402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Moore’s law</a:t>
            </a:r>
            <a:r>
              <a:rPr lang="en-US" baseline="0" dirty="0" smtClean="0"/>
              <a:t> is ending for CPU due to end of frequency scaling and Dennard scaling.</a:t>
            </a:r>
          </a:p>
          <a:p>
            <a:r>
              <a:rPr lang="en-US" baseline="0" dirty="0" smtClean="0"/>
              <a:t>However, Moore’s law is still working for specialized hardware.</a:t>
            </a:r>
          </a:p>
          <a:p>
            <a:r>
              <a:rPr lang="en-US" baseline="0" dirty="0" smtClean="0"/>
              <a:t>Green plots show the energy efficiency of GPUs.</a:t>
            </a:r>
          </a:p>
          <a:p>
            <a:r>
              <a:rPr lang="en-US" baseline="0" dirty="0" smtClean="0"/>
              <a:t>Red plots show FPGAs.</a:t>
            </a:r>
          </a:p>
          <a:p>
            <a:r>
              <a:rPr lang="en-US" baseline="0" dirty="0" smtClean="0"/>
              <a:t>Blue plots show the TPU ASIC.</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11:51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646289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Second, the</a:t>
            </a:r>
            <a:r>
              <a:rPr lang="en-US" baseline="0" dirty="0" smtClean="0"/>
              <a:t> </a:t>
            </a:r>
            <a:r>
              <a:rPr lang="en-US" baseline="0" dirty="0" err="1" smtClean="0"/>
              <a:t>PCIe</a:t>
            </a:r>
            <a:r>
              <a:rPr lang="en-US" baseline="0" dirty="0" smtClean="0"/>
              <a:t> bus has delay of nearly 1 microsecond, due to additional delay in the </a:t>
            </a:r>
            <a:r>
              <a:rPr lang="en-US" baseline="0" dirty="0" err="1" smtClean="0"/>
              <a:t>PCIe</a:t>
            </a:r>
            <a:r>
              <a:rPr lang="en-US" baseline="0" dirty="0" smtClean="0"/>
              <a:t> IP core in our FPGA.</a:t>
            </a:r>
          </a:p>
          <a:p>
            <a:r>
              <a:rPr lang="en-US" baseline="0" dirty="0" smtClean="0"/>
              <a:t>When atomic operations operate on the same key, they depend on the result of each other and needs to executed one by one.</a:t>
            </a:r>
          </a:p>
          <a:p>
            <a:r>
              <a:rPr lang="en-US" baseline="0" dirty="0" smtClean="0"/>
              <a:t>Therefore, we need to hide the </a:t>
            </a:r>
            <a:r>
              <a:rPr lang="en-US" baseline="0" dirty="0" err="1" smtClean="0"/>
              <a:t>PCIe</a:t>
            </a:r>
            <a:r>
              <a:rPr lang="en-US" baseline="0" dirty="0" smtClean="0"/>
              <a:t> latency, otherwise the throughput will degrade to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2224653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Third,</a:t>
            </a:r>
            <a:r>
              <a:rPr lang="en-US" baseline="0" dirty="0" smtClean="0"/>
              <a:t> we hope to leverage both the throughput of on-board DRAM and host DRAM, so we need an efficient load dispatch mechanism.</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4020529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Finally, because</a:t>
            </a:r>
            <a:r>
              <a:rPr lang="en-US" baseline="0" dirty="0" smtClean="0"/>
              <a:t> network packet headers also have significant overhead, we leverage client-side batching and support vector-type operations to reduce network overhead.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3670763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already know that many people may do not have a programmable NIC or FPGA, actually you do not need to be disappointed by this talk.</a:t>
            </a:r>
          </a:p>
          <a:p>
            <a:r>
              <a:rPr lang="en-US" baseline="0" dirty="0" smtClean="0"/>
              <a:t>Actually, our design principles are not specific to the hardware design of our system. Pure CPU based designs can still benefit from the design principles.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smtClean="0"/>
              <a:t>Next </a:t>
            </a:r>
            <a:r>
              <a:rPr lang="en-US" baseline="0" dirty="0" smtClean="0"/>
              <a:t>we go through each of the optimizations.</a:t>
            </a:r>
          </a:p>
          <a:p>
            <a:pPr marL="0" marR="0" lvl="0" indent="0" algn="l" defTabSz="932742" rtl="0" eaLnBrk="1" fontAlgn="auto" latinLnBrk="0" hangingPunct="1">
              <a:lnSpc>
                <a:spcPct val="90000"/>
              </a:lnSpc>
              <a:spcBef>
                <a:spcPts val="0"/>
              </a:spcBef>
              <a:spcAft>
                <a:spcPts val="340"/>
              </a:spcAft>
              <a:buClrTx/>
              <a:buSzTx/>
              <a:buFontTx/>
              <a:buNone/>
              <a:tabLst/>
              <a:defRPr/>
            </a:pPr>
            <a:r>
              <a:rPr lang="en-US" dirty="0" smtClean="0"/>
              <a:t>First,</a:t>
            </a:r>
            <a:r>
              <a:rPr lang="en-US" baseline="0" dirty="0" smtClean="0"/>
              <a:t> we need to be frugal on the number of memory accesses. </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1785723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Hash</a:t>
            </a:r>
            <a:r>
              <a:rPr lang="en-US" baseline="0" dirty="0" smtClean="0"/>
              <a:t> table is a central part to a key-value store.</a:t>
            </a:r>
          </a:p>
          <a:p>
            <a:r>
              <a:rPr lang="en-US" baseline="0" dirty="0" smtClean="0"/>
              <a:t>Our goal is to achieve minimal memory accesses per both GET and PUT operation.</a:t>
            </a:r>
            <a:endParaRPr lang="en-US" dirty="0" smtClean="0"/>
          </a:p>
          <a:p>
            <a:r>
              <a:rPr lang="en-US" dirty="0" smtClean="0"/>
              <a:t>Cuckoo</a:t>
            </a:r>
            <a:r>
              <a:rPr lang="en-US" baseline="0" dirty="0" smtClean="0"/>
              <a:t> hashing achieves constant number of memory accesses per GET operation, but sacrifice PUT under high load factors.</a:t>
            </a:r>
          </a:p>
          <a:p>
            <a:r>
              <a:rPr lang="en-US" baseline="0" dirty="0" smtClean="0"/>
              <a:t>Log-structured memory, on the other hand, requires only one memory write operation per PUT, but may require more memory read operations per GET.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2376675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a:t>
            </a:r>
            <a:r>
              <a:rPr lang="en-US" baseline="0" dirty="0" smtClean="0"/>
              <a:t>cause KV-Direct is a general key-value store, it needs to store key-values of variable sizes. We need dynamic memory allocation for key-value pairs larger than some inline threshold.</a:t>
            </a:r>
          </a:p>
          <a:p>
            <a:r>
              <a:rPr lang="en-US" baseline="0" dirty="0" smtClean="0"/>
              <a:t>As we can see from the figure, a slab allocator partitions the memory space into several slab entries with predetermined size.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59138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However, the problem comes</a:t>
            </a:r>
            <a:r>
              <a:rPr lang="en-US" baseline="0" dirty="0" smtClean="0"/>
              <a:t> when a slab is freed.</a:t>
            </a:r>
          </a:p>
          <a:p>
            <a:r>
              <a:rPr lang="en-US" baseline="0" dirty="0" smtClean="0"/>
              <a:t>When a slab is freed, the adjacent slab needs to be checked. If the adjacent slab is also free, we merge the two free slabs into a larger free slab. Otherwise, we mark the newly freed slab in the bitmap. This introduces two random memory accesses, one read and one write.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4024654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solution is to perform lazy slab merging on the CPU. </a:t>
            </a:r>
          </a:p>
          <a:p>
            <a:r>
              <a:rPr lang="en-US" baseline="0" dirty="0" smtClean="0"/>
              <a:t>For each slab size, we cache slab entries on the NIC.</a:t>
            </a:r>
          </a:p>
          <a:p>
            <a:r>
              <a:rPr lang="en-US" baseline="0" dirty="0" smtClean="0"/>
              <a:t>When a slab size is in short of slabs or has excessive slabs, we split or merge them on host CPU.</a:t>
            </a:r>
          </a:p>
          <a:p>
            <a:r>
              <a:rPr lang="en-US" baseline="0" dirty="0" smtClean="0"/>
              <a:t>The NIC cache is synchronized with the host slab pool in batches.</a:t>
            </a:r>
          </a:p>
          <a:p>
            <a:r>
              <a:rPr lang="en-US" baseline="0" dirty="0" smtClean="0"/>
              <a:t>This is similar to log-structured memory where we amortize the write operations by batching them and appending them to the end of operation list.</a:t>
            </a:r>
          </a:p>
          <a:p>
            <a:r>
              <a:rPr lang="en-US" baseline="0" dirty="0" smtClean="0"/>
              <a:t>Due to batching, we achieve less than one tenth amortized DMA operations per allocation and deallocation.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014157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design</a:t>
            </a:r>
            <a:r>
              <a:rPr lang="en-US" baseline="0" dirty="0" smtClean="0"/>
              <a:t> principle is to hide memory access latency.</a:t>
            </a:r>
          </a:p>
          <a:p>
            <a:r>
              <a:rPr lang="en-US" baseline="0" dirty="0" smtClean="0"/>
              <a:t>This is the most important optimization in our system. If you can only remember one optimization technique, out-of-order execution is the take away.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82035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Memory dependency</a:t>
            </a:r>
            <a:r>
              <a:rPr lang="en-US" baseline="0" dirty="0" smtClean="0"/>
              <a:t> occur when multiple write operations have the same key. For example, we have two atomic add operation arriving simultaneously from clients.</a:t>
            </a:r>
          </a:p>
          <a:p>
            <a:r>
              <a:rPr lang="en-US" baseline="0" dirty="0" smtClean="0"/>
              <a:t>The second atomic add depends on the result of first operation, so each operation takes a round-trip time between NIC and host memory, which is about one microsecond. This causes the throughput of write operations to be only 1 million operations per second.</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40817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add an FPGA between the top-of-rack (</a:t>
            </a:r>
            <a:r>
              <a:rPr lang="en-US" baseline="0" dirty="0" err="1" smtClean="0"/>
              <a:t>ToR</a:t>
            </a:r>
            <a:r>
              <a:rPr lang="en-US" baseline="0" dirty="0" smtClean="0"/>
              <a:t>) switch and the NIC in each server.</a:t>
            </a:r>
          </a:p>
          <a:p>
            <a:r>
              <a:rPr lang="en-US" baseline="0" dirty="0" smtClean="0"/>
              <a:t>The FPGAs form a hardware acceleration plane between the traditional software server plane and the network communication plane.</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12/16/17 12:25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1042123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gradFill>
                  <a:gsLst>
                    <a:gs pos="2917">
                      <a:schemeClr val="tx1"/>
                    </a:gs>
                    <a:gs pos="30000">
                      <a:schemeClr val="tx1"/>
                    </a:gs>
                  </a:gsLst>
                  <a:lin ang="5400000" scaled="0"/>
                </a:gradFill>
                <a:latin typeface="Segoe UI Light" pitchFamily="34" charset="0"/>
                <a:ea typeface="+mn-ea"/>
                <a:cs typeface="+mn-cs"/>
              </a:rPr>
              <a:t>To this</a:t>
            </a:r>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 end, we build a reservation station to cache most frequently accessed key-value pairs. After the first atomic operation completes, the second atomic operation can be immediately executed in the on-chip cache.</a:t>
            </a:r>
          </a:p>
          <a:p>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The </a:t>
            </a:r>
            <a:r>
              <a:rPr lang="en-US" sz="900" kern="1200" baseline="0" dirty="0" err="1" smtClean="0">
                <a:gradFill>
                  <a:gsLst>
                    <a:gs pos="2917">
                      <a:schemeClr val="tx1"/>
                    </a:gs>
                    <a:gs pos="30000">
                      <a:schemeClr val="tx1"/>
                    </a:gs>
                  </a:gsLst>
                  <a:lin ang="5400000" scaled="0"/>
                </a:gradFill>
                <a:latin typeface="Segoe UI Light" pitchFamily="34" charset="0"/>
                <a:ea typeface="+mn-ea"/>
                <a:cs typeface="+mn-cs"/>
              </a:rPr>
              <a:t>NetCache</a:t>
            </a:r>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 paper in this session has shown that, a small number of cache entries is sufficient to cache the most popular key-value pairs.</a:t>
            </a:r>
          </a:p>
          <a:p>
            <a:r>
              <a:rPr lang="en-US" sz="900" kern="1200" baseline="0" dirty="0" smtClean="0">
                <a:gradFill>
                  <a:gsLst>
                    <a:gs pos="2917">
                      <a:schemeClr val="tx1"/>
                    </a:gs>
                    <a:gs pos="30000">
                      <a:schemeClr val="tx1"/>
                    </a:gs>
                  </a:gsLst>
                  <a:lin ang="5400000" scaled="0"/>
                </a:gradFill>
                <a:latin typeface="Segoe UI Light" pitchFamily="34" charset="0"/>
                <a:ea typeface="+mn-ea"/>
                <a:cs typeface="+mn-cs"/>
              </a:rPr>
              <a:t>This is a very </a:t>
            </a:r>
            <a:r>
              <a:rPr lang="en-US" sz="900" kern="1200" baseline="0" smtClean="0">
                <a:gradFill>
                  <a:gsLst>
                    <a:gs pos="2917">
                      <a:schemeClr val="tx1"/>
                    </a:gs>
                    <a:gs pos="30000">
                      <a:schemeClr val="tx1"/>
                    </a:gs>
                  </a:gsLst>
                  <a:lin ang="5400000" scaled="0"/>
                </a:gradFill>
                <a:latin typeface="Segoe UI Light" pitchFamily="34" charset="0"/>
                <a:ea typeface="+mn-ea"/>
                <a:cs typeface="+mn-cs"/>
              </a:rPr>
              <a:t>important property</a:t>
            </a:r>
            <a:endParaRPr lang="en-US" sz="900" kern="1200" dirty="0" smtClean="0">
              <a:gradFill>
                <a:gsLst>
                  <a:gs pos="2917">
                    <a:schemeClr val="tx1"/>
                  </a:gs>
                  <a:gs pos="30000">
                    <a:schemeClr val="tx1"/>
                  </a:gs>
                </a:gsLst>
                <a:lin ang="5400000" scaled="0"/>
              </a:gradFill>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54062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a:t>
            </a:r>
            <a:r>
              <a:rPr lang="en-US" baseline="0" dirty="0" smtClean="0"/>
              <a:t> second case caused by memory dependency is pipeline stall.</a:t>
            </a:r>
          </a:p>
          <a:p>
            <a:r>
              <a:rPr lang="en-US" baseline="0" dirty="0" smtClean="0"/>
              <a:t>For example, after two dependent atomic operations, there is a third atomic operation on a different key.</a:t>
            </a:r>
          </a:p>
          <a:p>
            <a:r>
              <a:rPr lang="en-US" baseline="0" dirty="0" smtClean="0"/>
              <a:t>If we execute the operations one by one, the third operation would be blocked by the second operation.</a:t>
            </a:r>
          </a:p>
          <a:p>
            <a:r>
              <a:rPr lang="en-US" baseline="0" dirty="0" smtClean="0"/>
              <a:t>Actually we know that the operation on K2 can be executed in parallel with K1.</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64237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To</a:t>
            </a:r>
            <a:r>
              <a:rPr lang="en-US" baseline="0" dirty="0" smtClean="0"/>
              <a:t> this end, we design an out-of-order execution engine to issue independent key-value operations to the processing pipeline. When the responses come back, in order to ensure consistency, we reorder the response before sending back to the client.</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734683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out-of-order execution engine achieves nearly</a:t>
            </a:r>
            <a:r>
              <a:rPr lang="en-US" baseline="0" dirty="0" smtClean="0"/>
              <a:t> 200 times speedup for single-key atomics, which is useful for sequencers, as the Eris paper just said.</a:t>
            </a:r>
          </a:p>
          <a:p>
            <a:r>
              <a:rPr lang="en-US" baseline="0" dirty="0" smtClean="0"/>
              <a:t>For long-tail workload, because there are several extremely popular keys, they are cached by the out-of-order execution engine, so the throughput is only bound by the clock frequency of our FPGA.</a:t>
            </a:r>
          </a:p>
          <a:p>
            <a:r>
              <a:rPr lang="en-US" baseline="0" dirty="0" smtClean="0"/>
              <a:t>Out-of-order execution is a well-known optimization technique in computer architecture literature. We hope future RDMA NICs could adopt this technology for atomic operations.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2319371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come to the third principle, leverage throughput of both on-board and host memory.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2863485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a:t>
            </a:r>
            <a:r>
              <a:rPr lang="en-US" baseline="0" dirty="0" smtClean="0"/>
              <a:t> host memory is large, and the on-board DRAM is small. Both of them have similar throughput. Next we will see why this performance and capacity mismatch is a big challenge.</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2902712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First</a:t>
            </a:r>
            <a:r>
              <a:rPr lang="en-US" baseline="0" dirty="0" smtClean="0"/>
              <a:t> we may try to use the on-board DRAM as a cache of host memory. However, the on-board DRAM may be even slower than the host memory, so making it a cache does no good.</a:t>
            </a:r>
          </a:p>
          <a:p>
            <a:r>
              <a:rPr lang="en-US" baseline="0" dirty="0" smtClean="0"/>
              <a:t>(click) Second we may try to load balance the requests to the on-board DRAM and host memory. However, the on-board DRAM is much smaller than the host memory. Because the throughput load per gigabyte of storage is roughly the same, the throughput of on-board DRAM cannot be fully utilized, and the overall throughput is only slightly larger than the host memory.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2301450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Our</a:t>
            </a:r>
            <a:r>
              <a:rPr lang="en-US" baseline="0" dirty="0" smtClean="0"/>
              <a:t> approach is a hybrid approach combining both cache and load balance.</a:t>
            </a:r>
          </a:p>
          <a:p>
            <a:r>
              <a:rPr lang="en-US" baseline="0" dirty="0" smtClean="0"/>
              <a:t>The entire memory space is split to one cache-able portion and one non-cacheable portion according to hash of the memory address.</a:t>
            </a:r>
          </a:p>
          <a:p>
            <a:r>
              <a:rPr lang="en-US" baseline="0" dirty="0" smtClean="0"/>
              <a:t>If the address is cache-able, we first look up the on board DRAM. If cache hit, the result is used.</a:t>
            </a:r>
          </a:p>
          <a:p>
            <a:r>
              <a:rPr lang="en-US" baseline="0" dirty="0" smtClean="0"/>
              <a:t>If cache miss, we need to lookup the host memory.</a:t>
            </a:r>
          </a:p>
          <a:p>
            <a:r>
              <a:rPr lang="en-US" baseline="0" dirty="0" smtClean="0"/>
              <a:t>If the address is not cache-able, we directly look up the host memory.</a:t>
            </a:r>
          </a:p>
          <a:p>
            <a:r>
              <a:rPr lang="en-US" baseline="0" dirty="0" smtClean="0"/>
              <a:t>As we can see from the throughput numbers, both throughput of on-board DRAM and the host memory are nearly fully utilize.</a:t>
            </a:r>
          </a:p>
          <a:p>
            <a:r>
              <a:rPr lang="en-US" baseline="0" dirty="0" smtClean="0"/>
              <a:t>By adjusting the portion of cache-able memory, we can balance the throughput of on-board DRAM and host memory.</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268437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optimization I will talk about is to offload simple client computation to server.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0212624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have seen from the parameter server and graph engine scenario, vector-type operations are a common pattern in key-value stores.</a:t>
            </a:r>
          </a:p>
          <a:p>
            <a:r>
              <a:rPr lang="en-US" baseline="0" dirty="0" smtClean="0"/>
              <a:t>Here we see an example two-element vector, and we need to perform an atomic add to each component of the vector.</a:t>
            </a:r>
          </a:p>
          <a:p>
            <a:r>
              <a:rPr lang="en-US" baseline="0" dirty="0" smtClean="0"/>
              <a:t>With a traditional key-value store, we have two approaches to implement vector-type operations.</a:t>
            </a:r>
          </a:p>
          <a:p>
            <a:r>
              <a:rPr lang="en-US" baseline="0" dirty="0" smtClean="0"/>
              <a:t>(click) First is to treat each element as a key.</a:t>
            </a:r>
          </a:p>
          <a:p>
            <a:r>
              <a:rPr lang="en-US" baseline="0" dirty="0" smtClean="0"/>
              <a:t>In this way we need to issue multiple key-value operations.</a:t>
            </a:r>
          </a:p>
          <a:p>
            <a:r>
              <a:rPr lang="en-US" baseline="0" dirty="0" smtClean="0"/>
              <a:t>(click) Second is to treat the entire vector as a big value.</a:t>
            </a:r>
          </a:p>
          <a:p>
            <a:r>
              <a:rPr lang="en-US" baseline="0" dirty="0" smtClean="0"/>
              <a:t>In this way we need to transfer the entire vector over the network twice, which doubles the latency.</a:t>
            </a:r>
          </a:p>
          <a:p>
            <a:r>
              <a:rPr lang="en-US" baseline="0" dirty="0" smtClean="0"/>
              <a:t>Furthermore, both approaches need to lock the entire vector to ensure consistency.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548025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add an FPGA between the top-of-rack (</a:t>
            </a:r>
            <a:r>
              <a:rPr lang="en-US" baseline="0" dirty="0" err="1" smtClean="0"/>
              <a:t>ToR</a:t>
            </a:r>
            <a:r>
              <a:rPr lang="en-US" baseline="0" dirty="0" smtClean="0"/>
              <a:t>) switch and the NIC in each server.</a:t>
            </a:r>
          </a:p>
          <a:p>
            <a:r>
              <a:rPr lang="en-US" baseline="0" dirty="0" smtClean="0"/>
              <a:t>The FPGAs form a hardware acceleration plane between the traditional software server plane and the network communication plane.</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12/16/17 12:27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315739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approach is to support vector-type operations directly on the server side, so the clients do not need to lock the vector and can save a lot of network bandwidth.</a:t>
            </a:r>
          </a:p>
          <a:p>
            <a:r>
              <a:rPr lang="en-US" baseline="0" dirty="0" smtClean="0"/>
              <a:t>Actually the atomic add function can be any user-defined function. Please consult the paper for details.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909393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reduce</a:t>
            </a:r>
            <a:r>
              <a:rPr lang="en-US" baseline="0" dirty="0" smtClean="0"/>
              <a:t> network overhead, we further leverage client-side network batching to pack multiple key-value operations into one single network packet.</a:t>
            </a:r>
          </a:p>
          <a:p>
            <a:r>
              <a:rPr lang="en-US" baseline="0" dirty="0" smtClean="0"/>
              <a:t>Before network batching, one network packet only carries one key-value operation, so the throughput is only 50 million operations per second.</a:t>
            </a:r>
          </a:p>
          <a:p>
            <a:r>
              <a:rPr lang="en-US" baseline="0" dirty="0" smtClean="0"/>
              <a:t>With network batching, the network throughput is no longer bottleneck for tiny key-value operations.</a:t>
            </a:r>
          </a:p>
          <a:p>
            <a:r>
              <a:rPr lang="en-US" baseline="0" dirty="0" smtClean="0"/>
              <a:t>On the latency part, client-side network batching only adds 1 microsecond delay.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353494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With</a:t>
            </a:r>
            <a:r>
              <a:rPr lang="en-US" baseline="0" dirty="0" smtClean="0"/>
              <a:t> all these optimizations we have mentioned, KV-Direct pushes the performance to the limit of underlying hardware.</a:t>
            </a:r>
          </a:p>
          <a:p>
            <a:r>
              <a:rPr lang="en-US" baseline="0" dirty="0" smtClean="0"/>
              <a:t>Under uniform workload, for tiny key-value sizes, the GET throughput is over 120 million operations per second. The PUT throughput is approximately half of the GET throughput. This is because one GET operation needs one memory access, and one PUT operation needs two memory accesses, one for read and the other for write.</a:t>
            </a:r>
          </a:p>
          <a:p>
            <a:r>
              <a:rPr lang="en-US" baseline="0" dirty="0" smtClean="0"/>
              <a:t>For larger key-value sizes, the throughput is bounded by the network throughput.</a:t>
            </a:r>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13357319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baseline="0" dirty="0" smtClean="0"/>
              <a:t>Under long-tail workload, the throughput is higher than uniform workload.</a:t>
            </a:r>
          </a:p>
          <a:p>
            <a:r>
              <a:rPr lang="en-US" baseline="0" dirty="0" smtClean="0"/>
              <a:t>This is because the out-of-order execution engine caches several most popular keys in the on-chip memory, so it does not need to access on-board DRAM or host memory.</a:t>
            </a:r>
          </a:p>
          <a:p>
            <a:r>
              <a:rPr lang="en-US" baseline="0" dirty="0" smtClean="0"/>
              <a:t>For GET operation on tiny KV sizes, the throughput achieves 180 million operations per second. This is the clock frequency of our FPGA.</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2818168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KV-Direct</a:t>
            </a:r>
            <a:r>
              <a:rPr lang="en-US" baseline="0" dirty="0" smtClean="0"/>
              <a:t> is not only high throughput but also low latency.</a:t>
            </a:r>
          </a:p>
          <a:p>
            <a:r>
              <a:rPr lang="en-US" dirty="0" smtClean="0"/>
              <a:t>Latency of KV-Direct is around</a:t>
            </a:r>
            <a:r>
              <a:rPr lang="en-US" baseline="0" dirty="0" smtClean="0"/>
              <a:t> 5 to 10 microseconds.</a:t>
            </a:r>
          </a:p>
          <a:p>
            <a:r>
              <a:rPr lang="en-US" baseline="0" dirty="0" smtClean="0"/>
              <a:t>Without batching, the latency reduces about 1 microsecond.</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2231068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Because </a:t>
            </a:r>
            <a:r>
              <a:rPr lang="en-US" dirty="0" err="1" smtClean="0"/>
              <a:t>PCIe</a:t>
            </a:r>
            <a:r>
              <a:rPr lang="en-US" dirty="0" smtClean="0"/>
              <a:t> throughput is much</a:t>
            </a:r>
            <a:r>
              <a:rPr lang="en-US" baseline="0" dirty="0" smtClean="0"/>
              <a:t> lower than available bandwidth of all channels of host DRAM, we reserve only a part of host DRAM for key-value store, and the remaining part can be used for other workloads running on CPU.</a:t>
            </a:r>
          </a:p>
          <a:p>
            <a:r>
              <a:rPr lang="en-US" dirty="0" smtClean="0"/>
              <a:t>(click) As we see from the CPU</a:t>
            </a:r>
            <a:r>
              <a:rPr lang="en-US" baseline="0" dirty="0" smtClean="0"/>
              <a:t> performance benchmark numbers, w</a:t>
            </a:r>
            <a:r>
              <a:rPr lang="en-US" dirty="0" smtClean="0"/>
              <a:t>hen</a:t>
            </a:r>
            <a:r>
              <a:rPr lang="en-US" baseline="0" dirty="0" smtClean="0"/>
              <a:t> KV-Direct NIC is under peak load, it is little impact on CPU performance and memory access performance. So the server can still run workloads that are not network intensive.</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122578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a:t>
            </a:r>
            <a:r>
              <a:rPr lang="en-US" baseline="0" dirty="0" smtClean="0"/>
              <a:t> a single KV-Direct NIC has not saturated the bandwidth of host DRAM, we can leverage multiple programmable NICs to scale up the KV-Direct system. As we can see in the figure, the throughput increases almost linearly with number of NICs.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2689862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photo is our test server with 10 programmable NICs, two Xeon E5 processors and 128 Gigabytes of memory.</a:t>
            </a:r>
          </a:p>
          <a:p>
            <a:r>
              <a:rPr lang="en-US" baseline="0" dirty="0" smtClean="0"/>
              <a:t>Each programmable NIC is connected to the motherboard via 8 lanes of </a:t>
            </a:r>
            <a:r>
              <a:rPr lang="en-US" baseline="0" dirty="0" err="1" smtClean="0"/>
              <a:t>PCIe</a:t>
            </a:r>
            <a:r>
              <a:rPr lang="en-US" baseline="0" dirty="0" smtClean="0"/>
              <a:t> Gen3, so the 10 NICs saturate the 80 </a:t>
            </a:r>
            <a:r>
              <a:rPr lang="en-US" baseline="0" dirty="0" err="1" smtClean="0"/>
              <a:t>PCIe</a:t>
            </a:r>
            <a:r>
              <a:rPr lang="en-US" baseline="0" dirty="0" smtClean="0"/>
              <a:t> lanes from two Xeon E5 processors.</a:t>
            </a:r>
          </a:p>
          <a:p>
            <a:r>
              <a:rPr lang="en-US" baseline="0" dirty="0" smtClean="0"/>
              <a:t>(click) With 10 programmable NICs, KV-Direct achieves 1.2 billion key-value operations per second with less than 400 watts of power consumption, setting a new milestone for general purpose key-value stores.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3632543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KV-Direct achieves high throughput and power efficiency compared to existing</a:t>
            </a:r>
            <a:r>
              <a:rPr lang="en-US" baseline="0" dirty="0" smtClean="0"/>
              <a:t> work.</a:t>
            </a:r>
          </a:p>
          <a:p>
            <a:r>
              <a:rPr lang="en-US" baseline="0" dirty="0" smtClean="0"/>
              <a:t>In the table we show several existing systems, including traditional TCP IP, kernel-bypass networking, RDMA, FPGA and GPU.</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409412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throughput of KV-Direct is equivalent to 20 to 30 CPU cores.</a:t>
            </a:r>
          </a:p>
          <a:p>
            <a:r>
              <a:rPr lang="en-US" baseline="0" dirty="0" smtClean="0"/>
              <a:t>The MICA system uses 12 NICs, but we achieve the throughput with only a single NIC.</a:t>
            </a:r>
          </a:p>
          <a:p>
            <a:r>
              <a:rPr lang="en-US" baseline="0" dirty="0" smtClean="0"/>
              <a:t>Although the GET throughput of </a:t>
            </a:r>
            <a:r>
              <a:rPr lang="en-US" baseline="0" dirty="0" err="1" smtClean="0"/>
              <a:t>DrTM</a:t>
            </a:r>
            <a:r>
              <a:rPr lang="en-US" baseline="0" dirty="0" smtClean="0"/>
              <a:t> is high, the PUT throughput is low, this is because it uses one-sided RDMA and the clients need synchronization to keep consistency on write operations.</a:t>
            </a:r>
          </a:p>
          <a:p>
            <a:r>
              <a:rPr lang="en-US" baseline="0" dirty="0" smtClean="0"/>
              <a:t>The Mega-KV system uses GPU, although the throughput of GPU memory is high, its capacity is much smaller than the host memory.</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375163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TIS-100</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12/16/17 12:59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5812053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 the power efficiency part, KV-Direct is 10x power efficient than existing work with pure CPU, one-sided RDMA, two-sided RDMA or GPU.</a:t>
            </a:r>
            <a:r>
              <a:rPr lang="en-US" sz="900" dirty="0" smtClean="0"/>
              <a:t> Number in parenthesis indicates power efficiency based on power consumption of NIC only, for server-bypass systems</a:t>
            </a:r>
            <a:r>
              <a:rPr lang="en-US" baseline="0" dirty="0" smtClean="0"/>
              <a:t>. This methodology is justified because other workload can still run on CPU with little performance impact.</a:t>
            </a:r>
          </a:p>
          <a:p>
            <a:r>
              <a:rPr lang="en-US" baseline="0" dirty="0" smtClean="0"/>
              <a:t>(click) Finally, the latency of KV-Direct is on-par with the best of other systems.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10542186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0" i="0" u="none" strike="noStrike" kern="1200" baseline="0" dirty="0" smtClean="0">
                <a:solidFill>
                  <a:schemeClr val="tx1"/>
                </a:solidFill>
                <a:latin typeface="Segoe UI Light" pitchFamily="34" charset="0"/>
                <a:ea typeface="+mn-ea"/>
                <a:cs typeface="+mn-cs"/>
              </a:rPr>
              <a:t>In conclusion, KV-Direct leverages programmable NICs to accelerate an important workload in data centers, in-memory key value stores. KV-Direct is able to obtain superior performance by carefully co-designing hardware and software in order to remove bottlenecks in the system and achieve performance that is close to the physical limits of the underlying hardware.</a:t>
            </a:r>
          </a:p>
          <a:p>
            <a:r>
              <a:rPr lang="en-US" sz="900" b="0" i="0" u="none" strike="noStrike" kern="1200" baseline="0" dirty="0" smtClean="0">
                <a:solidFill>
                  <a:schemeClr val="tx1"/>
                </a:solidFill>
                <a:latin typeface="Segoe UI Light" pitchFamily="34" charset="0"/>
                <a:ea typeface="+mn-ea"/>
                <a:cs typeface="+mn-cs"/>
              </a:rPr>
              <a:t>After years of broken promises, FPGA-based reconfigurable NIC finally becomes widely available in main stream data centers. Many significant workloads will be scrutinized to see whether they can benefit from reconfigurable hardware, and we expect much more fruitful work in this general direction.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12/16/17 12:37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04908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main challenge to use FPGA is programmability.</a:t>
            </a:r>
          </a:p>
          <a:p>
            <a:r>
              <a:rPr lang="en-US" baseline="0" dirty="0"/>
              <a:t>Conventionally, FPGA is programmed with low-level hardware description languages, such as Verilog and VHDL.</a:t>
            </a:r>
          </a:p>
          <a:p>
            <a:r>
              <a:rPr lang="en-US" baseline="0" dirty="0"/>
              <a:t>This example shows a HelloWorld program in Verilog.</a:t>
            </a:r>
          </a:p>
          <a:p>
            <a:r>
              <a:rPr lang="en-US" baseline="0" dirty="0"/>
              <a:t>To print a HelloWorld string on the screen, we first need to translate the string into ASCII codes.</a:t>
            </a:r>
          </a:p>
          <a:p>
            <a:r>
              <a:rPr lang="en-US" baseline="0" dirty="0"/>
              <a:t>In order to send the codes to the host memory, we need to write a DMA engine.</a:t>
            </a:r>
          </a:p>
          <a:p>
            <a:r>
              <a:rPr lang="en-US" baseline="0" dirty="0"/>
              <a:t>The DMA engine needs to call a PCI express IP core, which requires reading three hundred pages of manual to understand the interface.</a:t>
            </a:r>
          </a:p>
          <a:p>
            <a:r>
              <a:rPr lang="en-US" baseline="0" dirty="0"/>
              <a:t>The difficulty of hardware description languages have pushed many software developers away for years.</a:t>
            </a:r>
          </a:p>
        </p:txBody>
      </p:sp>
      <p:sp>
        <p:nvSpPr>
          <p:cNvPr id="4" name="Date Placeholder 3"/>
          <p:cNvSpPr>
            <a:spLocks noGrp="1"/>
          </p:cNvSpPr>
          <p:nvPr>
            <p:ph type="dt" idx="10"/>
          </p:nvPr>
        </p:nvSpPr>
        <p:spPr/>
        <p:txBody>
          <a:bodyPr/>
          <a:lstStyle/>
          <a:p>
            <a:fld id="{9E768879-75E5-4C67-90B2-F679EB0E8958}" type="datetime8">
              <a:rPr lang="en-US" altLang="zh-CN" smtClean="0"/>
              <a:t>12/16/17 12:37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395281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a:t>
            </a:r>
            <a:r>
              <a:rPr lang="en-US" baseline="0" dirty="0"/>
              <a:t> we present </a:t>
            </a:r>
            <a:r>
              <a:rPr lang="en-US" baseline="0" dirty="0" err="1"/>
              <a:t>ClickNP</a:t>
            </a:r>
            <a:r>
              <a:rPr lang="en-US" baseline="0" dirty="0"/>
              <a:t>, a platform to make FPGA accessible to software developers.</a:t>
            </a:r>
          </a:p>
          <a:p>
            <a:r>
              <a:rPr lang="en-US" baseline="0" dirty="0"/>
              <a:t>We have several design goals.</a:t>
            </a:r>
          </a:p>
          <a:p>
            <a:r>
              <a:rPr lang="en-US" baseline="0" dirty="0"/>
              <a:t>First, the platform should be fully programmable using high-level languages.</a:t>
            </a:r>
          </a:p>
          <a:p>
            <a:r>
              <a:rPr lang="en-US" baseline="0" dirty="0"/>
              <a:t>Second, the platform should have a modular architecture familiar to software developers. In particular, we choose abstractions similar to the Click modular router for easy code reuse.</a:t>
            </a:r>
          </a:p>
          <a:p>
            <a:r>
              <a:rPr lang="en-US" baseline="0" dirty="0"/>
              <a:t>Third, the platform should provide high performance, both in terms of throughput and latency.</a:t>
            </a:r>
          </a:p>
          <a:p>
            <a:r>
              <a:rPr lang="en-US" baseline="0" dirty="0"/>
              <a:t>Finally, the platform should support joint CPU and FPGA packet processing. That’s because FPGA is not suitable for every kind of workload. We should support fine-grained processing separation between CPU and FPGA. This requires high performance and low latency communication between CPU and FPGA.</a:t>
            </a:r>
            <a:endParaRPr lang="en-US" dirty="0"/>
          </a:p>
        </p:txBody>
      </p:sp>
      <p:sp>
        <p:nvSpPr>
          <p:cNvPr id="4" name="Date Placeholder 3"/>
          <p:cNvSpPr>
            <a:spLocks noGrp="1"/>
          </p:cNvSpPr>
          <p:nvPr>
            <p:ph type="dt" idx="10"/>
          </p:nvPr>
        </p:nvSpPr>
        <p:spPr/>
        <p:txBody>
          <a:bodyPr/>
          <a:lstStyle/>
          <a:p>
            <a:fld id="{30DC98B7-9419-4802-8FDD-327312E2E272}" type="datetime8">
              <a:rPr lang="en-US" altLang="zh-CN" smtClean="0"/>
              <a:t>12/16/17 12:37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5782515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ClickNP</a:t>
            </a:r>
            <a:r>
              <a:rPr lang="en-US" baseline="0" dirty="0"/>
              <a:t> provides a modular </a:t>
            </a:r>
            <a:r>
              <a:rPr lang="en-US" baseline="0" dirty="0" smtClean="0"/>
              <a:t>programming model.</a:t>
            </a:r>
            <a:r>
              <a:rPr lang="en-US" baseline="0" dirty="0"/>
              <a:t> </a:t>
            </a:r>
            <a:r>
              <a:rPr lang="en-US" baseline="0" dirty="0" smtClean="0"/>
              <a:t>Programming </a:t>
            </a:r>
            <a:r>
              <a:rPr lang="en-US" baseline="0" dirty="0"/>
              <a:t>in </a:t>
            </a:r>
            <a:r>
              <a:rPr lang="en-US" baseline="0" dirty="0" err="1"/>
              <a:t>ClickNP</a:t>
            </a:r>
            <a:r>
              <a:rPr lang="en-US" baseline="0" dirty="0"/>
              <a:t> is much like programming on a multi-core processor</a:t>
            </a:r>
            <a:r>
              <a:rPr lang="en-US" baseline="0" dirty="0" smtClean="0"/>
              <a:t>.</a:t>
            </a:r>
            <a:endParaRPr lang="en-US" baseline="0" dirty="0"/>
          </a:p>
          <a:p>
            <a:r>
              <a:rPr lang="en-US" baseline="0" dirty="0"/>
              <a:t>There is one important difference, though.</a:t>
            </a:r>
          </a:p>
          <a:p>
            <a:r>
              <a:rPr lang="en-US" baseline="0" dirty="0"/>
              <a:t>In conventional multi-core processing, threads communicate via shared memory.</a:t>
            </a:r>
          </a:p>
          <a:p>
            <a:r>
              <a:rPr lang="en-US" baseline="0" dirty="0"/>
              <a:t>However, In </a:t>
            </a:r>
            <a:r>
              <a:rPr lang="en-US" baseline="0" dirty="0" err="1"/>
              <a:t>ClickNP</a:t>
            </a:r>
            <a:r>
              <a:rPr lang="en-US" baseline="0" dirty="0"/>
              <a:t>, the cores communicate via channels instead of shared memory.</a:t>
            </a:r>
          </a:p>
          <a:p>
            <a:r>
              <a:rPr lang="en-US" baseline="0" dirty="0"/>
              <a:t>Channel-based communication is more efficient in FPGA compared to shared global memory, because the shared global memory would be the bottleneck.</a:t>
            </a:r>
          </a:p>
        </p:txBody>
      </p:sp>
      <p:sp>
        <p:nvSpPr>
          <p:cNvPr id="4" name="Date Placeholder 3"/>
          <p:cNvSpPr>
            <a:spLocks noGrp="1"/>
          </p:cNvSpPr>
          <p:nvPr>
            <p:ph type="dt" idx="10"/>
          </p:nvPr>
        </p:nvSpPr>
        <p:spPr/>
        <p:txBody>
          <a:bodyPr/>
          <a:lstStyle/>
          <a:p>
            <a:fld id="{1F32AA75-E64E-446F-A644-571D97B5588A}" type="datetime8">
              <a:rPr lang="en-US" altLang="zh-CN" smtClean="0"/>
              <a:t>12/16/17 12:37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9575642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070">
              <a:spcAft>
                <a:spcPts val="328"/>
              </a:spcAft>
            </a:pPr>
            <a:r>
              <a:rPr lang="en-US" dirty="0"/>
              <a:t>In </a:t>
            </a:r>
            <a:r>
              <a:rPr lang="en-US" dirty="0" err="1"/>
              <a:t>ClickNP</a:t>
            </a:r>
            <a:r>
              <a:rPr lang="en-US" dirty="0"/>
              <a:t>,</a:t>
            </a:r>
            <a:r>
              <a:rPr lang="en-US" baseline="0" dirty="0"/>
              <a:t> the basic processing module</a:t>
            </a:r>
            <a:r>
              <a:rPr lang="en-US" dirty="0"/>
              <a:t> is called an</a:t>
            </a:r>
            <a:r>
              <a:rPr lang="en-US" baseline="0" dirty="0"/>
              <a:t> element, which resembles a single-threaded core.</a:t>
            </a:r>
            <a:endParaRPr lang="en-US" dirty="0"/>
          </a:p>
          <a:p>
            <a:r>
              <a:rPr lang="en-US" dirty="0"/>
              <a:t>Each </a:t>
            </a:r>
            <a:r>
              <a:rPr lang="en-US" baseline="0" dirty="0"/>
              <a:t>element has the following </a:t>
            </a:r>
            <a:r>
              <a:rPr lang="en-US" baseline="0" dirty="0" smtClean="0"/>
              <a:t>components.</a:t>
            </a:r>
            <a:endParaRPr lang="en-US" baseline="0" dirty="0"/>
          </a:p>
          <a:p>
            <a:r>
              <a:rPr lang="en-US" baseline="0" dirty="0"/>
              <a:t>First, a set of local states that are only accessible inside the element.</a:t>
            </a:r>
          </a:p>
          <a:p>
            <a:r>
              <a:rPr lang="en-US" baseline="0" dirty="0"/>
              <a:t>Second, input and output channels to communicate with other elements.</a:t>
            </a:r>
          </a:p>
          <a:p>
            <a:r>
              <a:rPr lang="en-US" baseline="0" dirty="0"/>
              <a:t>Third, process handler, which is the main thread to read input channels, do processing and write to output channels in an infinite loop.</a:t>
            </a:r>
          </a:p>
          <a:p>
            <a:r>
              <a:rPr lang="en-US" baseline="0" dirty="0"/>
              <a:t>Finally, signal handler, which receives and processes commands from the manager thread in host program running on CPU. Signals resemble interrupts in CPU.</a:t>
            </a:r>
            <a:endParaRPr lang="en-US" dirty="0"/>
          </a:p>
        </p:txBody>
      </p:sp>
      <p:sp>
        <p:nvSpPr>
          <p:cNvPr id="4" name="Date Placeholder 3"/>
          <p:cNvSpPr>
            <a:spLocks noGrp="1"/>
          </p:cNvSpPr>
          <p:nvPr>
            <p:ph type="dt" idx="10"/>
          </p:nvPr>
        </p:nvSpPr>
        <p:spPr/>
        <p:txBody>
          <a:bodyPr/>
          <a:lstStyle/>
          <a:p>
            <a:fld id="{2AD945A0-7593-4B6B-B3D2-BEA94180EF1B}" type="datetime8">
              <a:rPr lang="en-US" altLang="zh-CN" smtClean="0"/>
              <a:t>12/16/17 12:37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56</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624601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look at the architecture of the </a:t>
            </a:r>
            <a:r>
              <a:rPr lang="en-US" baseline="0" dirty="0" err="1"/>
              <a:t>ClickNP</a:t>
            </a:r>
            <a:r>
              <a:rPr lang="en-US" baseline="0" dirty="0"/>
              <a:t> toolchain.</a:t>
            </a:r>
          </a:p>
          <a:p>
            <a:r>
              <a:rPr lang="en-US" baseline="0" dirty="0"/>
              <a:t>A </a:t>
            </a:r>
            <a:r>
              <a:rPr lang="en-US" baseline="0" dirty="0" err="1"/>
              <a:t>ClickNP</a:t>
            </a:r>
            <a:r>
              <a:rPr lang="en-US" baseline="0" dirty="0"/>
              <a:t> program is divided into three parts, a set of </a:t>
            </a:r>
            <a:r>
              <a:rPr lang="en-US" baseline="0" dirty="0" err="1"/>
              <a:t>ClickNP</a:t>
            </a:r>
            <a:r>
              <a:rPr lang="en-US" baseline="0" dirty="0"/>
              <a:t> elements, a </a:t>
            </a:r>
            <a:r>
              <a:rPr lang="en-US" baseline="0" dirty="0" err="1"/>
              <a:t>ClickNP</a:t>
            </a:r>
            <a:r>
              <a:rPr lang="en-US" baseline="0" dirty="0"/>
              <a:t> script to define the connections among elements, and a </a:t>
            </a:r>
            <a:r>
              <a:rPr lang="en-US" baseline="0" dirty="0" err="1"/>
              <a:t>ClickNP</a:t>
            </a:r>
            <a:r>
              <a:rPr lang="en-US" baseline="0" dirty="0"/>
              <a:t> host manager program.</a:t>
            </a:r>
          </a:p>
        </p:txBody>
      </p:sp>
      <p:sp>
        <p:nvSpPr>
          <p:cNvPr id="4" name="Date Placeholder 3"/>
          <p:cNvSpPr>
            <a:spLocks noGrp="1"/>
          </p:cNvSpPr>
          <p:nvPr>
            <p:ph type="dt" idx="10"/>
          </p:nvPr>
        </p:nvSpPr>
        <p:spPr/>
        <p:txBody>
          <a:bodyPr/>
          <a:lstStyle/>
          <a:p>
            <a:fld id="{B07B6676-8795-44B5-A068-DF2D4B6D48D1}" type="datetime8">
              <a:rPr lang="en-US" altLang="zh-CN" smtClean="0"/>
              <a:t>12/16/17 12:37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57</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142698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a:t>
            </a:r>
            <a:r>
              <a:rPr lang="en-US" baseline="0" dirty="0" err="1"/>
              <a:t>ClickNP</a:t>
            </a:r>
            <a:r>
              <a:rPr lang="en-US" baseline="0" dirty="0"/>
              <a:t> compiler first compiles the </a:t>
            </a:r>
            <a:r>
              <a:rPr lang="en-US" baseline="0" dirty="0" err="1"/>
              <a:t>ClickNP</a:t>
            </a:r>
            <a:r>
              <a:rPr lang="en-US" baseline="0" dirty="0"/>
              <a:t> program to intermediate C code.</a:t>
            </a:r>
          </a:p>
        </p:txBody>
      </p:sp>
      <p:sp>
        <p:nvSpPr>
          <p:cNvPr id="4" name="Date Placeholder 3"/>
          <p:cNvSpPr>
            <a:spLocks noGrp="1"/>
          </p:cNvSpPr>
          <p:nvPr>
            <p:ph type="dt" idx="10"/>
          </p:nvPr>
        </p:nvSpPr>
        <p:spPr/>
        <p:txBody>
          <a:bodyPr/>
          <a:lstStyle/>
          <a:p>
            <a:fld id="{B07B6676-8795-44B5-A068-DF2D4B6D48D1}" type="datetime8">
              <a:rPr lang="en-US" altLang="zh-CN" smtClean="0"/>
              <a:t>12/16/17 12:52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58</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5387535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call a vendor HLS tool, for example Altera OpenCL or </a:t>
            </a:r>
            <a:r>
              <a:rPr lang="en-US" baseline="0" dirty="0" err="1"/>
              <a:t>Vivado</a:t>
            </a:r>
            <a:r>
              <a:rPr lang="en-US" baseline="0" dirty="0"/>
              <a:t> HLS, to </a:t>
            </a:r>
            <a:r>
              <a:rPr lang="en-US" baseline="0" dirty="0" smtClean="0"/>
              <a:t>compile the intermediate C code into Verilog </a:t>
            </a:r>
            <a:r>
              <a:rPr lang="en-US" baseline="0" dirty="0"/>
              <a:t>code.</a:t>
            </a:r>
          </a:p>
        </p:txBody>
      </p:sp>
      <p:sp>
        <p:nvSpPr>
          <p:cNvPr id="4" name="Date Placeholder 3"/>
          <p:cNvSpPr>
            <a:spLocks noGrp="1"/>
          </p:cNvSpPr>
          <p:nvPr>
            <p:ph type="dt" idx="10"/>
          </p:nvPr>
        </p:nvSpPr>
        <p:spPr/>
        <p:txBody>
          <a:bodyPr/>
          <a:lstStyle/>
          <a:p>
            <a:fld id="{B07B6676-8795-44B5-A068-DF2D4B6D48D1}" type="datetime8">
              <a:rPr lang="en-US" altLang="zh-CN" smtClean="0"/>
              <a:t>12/16/17 12:52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708925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Finally we call the hardware synthesis toolchain to generate the FPGA </a:t>
            </a:r>
            <a:r>
              <a:rPr lang="en-US" baseline="0" dirty="0" err="1"/>
              <a:t>bitstream</a:t>
            </a:r>
            <a:r>
              <a:rPr lang="en-US" baseline="0" dirty="0"/>
              <a:t>.</a:t>
            </a:r>
          </a:p>
        </p:txBody>
      </p:sp>
      <p:sp>
        <p:nvSpPr>
          <p:cNvPr id="4" name="Date Placeholder 3"/>
          <p:cNvSpPr>
            <a:spLocks noGrp="1"/>
          </p:cNvSpPr>
          <p:nvPr>
            <p:ph type="dt" idx="10"/>
          </p:nvPr>
        </p:nvSpPr>
        <p:spPr/>
        <p:txBody>
          <a:bodyPr/>
          <a:lstStyle/>
          <a:p>
            <a:fld id="{B07B6676-8795-44B5-A068-DF2D4B6D48D1}" type="datetime8">
              <a:rPr lang="en-US" altLang="zh-CN" smtClean="0"/>
              <a:t>12/16/17 12:52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60</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734835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Shenzhen I/O</a:t>
            </a:r>
            <a:endParaRPr lang="en-US" dirty="0"/>
          </a:p>
        </p:txBody>
      </p:sp>
      <p:sp>
        <p:nvSpPr>
          <p:cNvPr id="4" name="页眉占位符 3"/>
          <p:cNvSpPr>
            <a:spLocks noGrp="1"/>
          </p:cNvSpPr>
          <p:nvPr>
            <p:ph type="hdr" sz="quarter" idx="10"/>
          </p:nvPr>
        </p:nvSpPr>
        <p:spPr/>
        <p:txBody>
          <a:bodyPr/>
          <a:lstStyle/>
          <a:p>
            <a:endParaRPr lang="en-US" dirty="0"/>
          </a:p>
        </p:txBody>
      </p:sp>
      <p:sp>
        <p:nvSpPr>
          <p:cNvPr id="5" name="页脚占位符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期占位符 5"/>
          <p:cNvSpPr>
            <a:spLocks noGrp="1"/>
          </p:cNvSpPr>
          <p:nvPr>
            <p:ph type="dt" idx="12"/>
          </p:nvPr>
        </p:nvSpPr>
        <p:spPr/>
        <p:txBody>
          <a:bodyPr/>
          <a:lstStyle/>
          <a:p>
            <a:fld id="{5420126D-49D9-4C1B-B526-120EF9D44EA2}" type="datetime8">
              <a:rPr lang="en-US" smtClean="0"/>
              <a:t>12/16/17 12:59 AM</a:t>
            </a:fld>
            <a:endParaRPr lang="en-US" dirty="0"/>
          </a:p>
        </p:txBody>
      </p:sp>
      <p:sp>
        <p:nvSpPr>
          <p:cNvPr id="7" name="灯片编号占位符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4473393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And call a standard C compiler to compile the </a:t>
            </a:r>
            <a:r>
              <a:rPr lang="en-US" baseline="0" dirty="0" err="1"/>
              <a:t>ClickNP</a:t>
            </a:r>
            <a:r>
              <a:rPr lang="en-US" baseline="0" dirty="0"/>
              <a:t> host program.</a:t>
            </a:r>
          </a:p>
        </p:txBody>
      </p:sp>
      <p:sp>
        <p:nvSpPr>
          <p:cNvPr id="4" name="Date Placeholder 3"/>
          <p:cNvSpPr>
            <a:spLocks noGrp="1"/>
          </p:cNvSpPr>
          <p:nvPr>
            <p:ph type="dt" idx="10"/>
          </p:nvPr>
        </p:nvSpPr>
        <p:spPr/>
        <p:txBody>
          <a:bodyPr/>
          <a:lstStyle/>
          <a:p>
            <a:fld id="{B07B6676-8795-44B5-A068-DF2D4B6D48D1}" type="datetime8">
              <a:rPr lang="en-US" altLang="zh-CN" smtClean="0"/>
              <a:t>12/16/17 12:52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61</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35643043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runtime environment, the Catapult shell is the operating system on the FPGA, which was developed by the Microsoft Catapult team.</a:t>
            </a:r>
          </a:p>
          <a:p>
            <a:r>
              <a:rPr lang="en-US" baseline="0" dirty="0"/>
              <a:t>The Catapult shell provides resource abstractions to the </a:t>
            </a:r>
            <a:r>
              <a:rPr lang="en-US" baseline="0" dirty="0" err="1"/>
              <a:t>ClickNP</a:t>
            </a:r>
            <a:r>
              <a:rPr lang="en-US" baseline="0" dirty="0"/>
              <a:t> application logic.</a:t>
            </a:r>
          </a:p>
          <a:p>
            <a:endParaRPr lang="en-US" baseline="0" dirty="0"/>
          </a:p>
          <a:p>
            <a:r>
              <a:rPr lang="en-US" baseline="0" dirty="0"/>
              <a:t>On host side, the </a:t>
            </a:r>
            <a:r>
              <a:rPr lang="en-US" baseline="0" dirty="0" err="1"/>
              <a:t>ClickNP</a:t>
            </a:r>
            <a:r>
              <a:rPr lang="en-US" baseline="0" dirty="0"/>
              <a:t> library provides </a:t>
            </a:r>
            <a:r>
              <a:rPr lang="en-US" baseline="0" dirty="0" err="1"/>
              <a:t>PCIe</a:t>
            </a:r>
            <a:r>
              <a:rPr lang="en-US" baseline="0" dirty="0"/>
              <a:t> I/O channel abstraction to the CPU elements, and enables the host program to communicate with FPGA elements via signals.</a:t>
            </a:r>
          </a:p>
        </p:txBody>
      </p:sp>
      <p:sp>
        <p:nvSpPr>
          <p:cNvPr id="4" name="Date Placeholder 3"/>
          <p:cNvSpPr>
            <a:spLocks noGrp="1"/>
          </p:cNvSpPr>
          <p:nvPr>
            <p:ph type="dt" idx="10"/>
          </p:nvPr>
        </p:nvSpPr>
        <p:spPr/>
        <p:txBody>
          <a:bodyPr/>
          <a:lstStyle/>
          <a:p>
            <a:fld id="{42C444F5-940F-4BE7-9CA3-0CDD08C7D72D}" type="datetime8">
              <a:rPr lang="en-US" altLang="zh-CN" smtClean="0"/>
              <a:t>12/16/17 12:52 AM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62</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27682148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we would like to discuss several dimensions where FPGAs can add value.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12/16/17 12:42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754364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a:t>
            </a:r>
            <a:r>
              <a:rPr lang="en-US" baseline="0" dirty="0" smtClean="0"/>
              <a:t> </a:t>
            </a:r>
            <a:r>
              <a:rPr lang="en-US" baseline="0" dirty="0"/>
              <a:t>you for listening!</a:t>
            </a:r>
            <a:endParaRPr lang="en-US" dirty="0"/>
          </a:p>
        </p:txBody>
      </p:sp>
      <p:sp>
        <p:nvSpPr>
          <p:cNvPr id="4" name="Date Placeholder 3"/>
          <p:cNvSpPr>
            <a:spLocks noGrp="1"/>
          </p:cNvSpPr>
          <p:nvPr>
            <p:ph type="dt" idx="10"/>
          </p:nvPr>
        </p:nvSpPr>
        <p:spPr/>
        <p:txBody>
          <a:bodyPr/>
          <a:lstStyle/>
          <a:p>
            <a:fld id="{927E3E98-01FD-4031-BFC4-A69BD8C06F14}" type="datetime8">
              <a:rPr lang="en-US" altLang="zh-CN" smtClean="0"/>
              <a:t>12/15/17 11:47 PM</a:t>
            </a:fld>
            <a:endParaRPr lang="en-US"/>
          </a:p>
        </p:txBody>
      </p:sp>
      <p:sp>
        <p:nvSpPr>
          <p:cNvPr id="5" name="Footer Placeholder 4"/>
          <p:cNvSpPr>
            <a:spLocks noGrp="1"/>
          </p:cNvSpPr>
          <p:nvPr>
            <p:ph type="ftr" sz="quarter" idx="11"/>
          </p:nvPr>
        </p:nvSpPr>
        <p:spPr/>
        <p:txBody>
          <a:bodyPr/>
          <a:lstStyle/>
          <a:p>
            <a:pPr defTabSz="931275"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Slide Number Placeholder 5"/>
          <p:cNvSpPr>
            <a:spLocks noGrp="1"/>
          </p:cNvSpPr>
          <p:nvPr>
            <p:ph type="sldNum" sz="quarter" idx="12"/>
          </p:nvPr>
        </p:nvSpPr>
        <p:spPr/>
        <p:txBody>
          <a:bodyPr/>
          <a:lstStyle/>
          <a:p>
            <a:fld id="{B4008EB6-D09E-4580-8CD6-DDB14511944F}" type="slidenum">
              <a:rPr lang="en-US" smtClean="0"/>
              <a:pPr/>
              <a:t>64</a:t>
            </a:fld>
            <a:endParaRPr lang="en-US"/>
          </a:p>
        </p:txBody>
      </p:sp>
      <p:sp>
        <p:nvSpPr>
          <p:cNvPr id="7" name="Header Placeholder 6"/>
          <p:cNvSpPr>
            <a:spLocks noGrp="1"/>
          </p:cNvSpPr>
          <p:nvPr>
            <p:ph type="hdr" sz="quarter" idx="13"/>
          </p:nvPr>
        </p:nvSpPr>
        <p:spPr/>
        <p:txBody>
          <a:bodyPr/>
          <a:lstStyle/>
          <a:p>
            <a:r>
              <a:rPr lang="en-US"/>
              <a:t>Microsoft Research 2016</a:t>
            </a:r>
          </a:p>
        </p:txBody>
      </p:sp>
    </p:spTree>
    <p:extLst>
      <p:ext uri="{BB962C8B-B14F-4D97-AF65-F5344CB8AC3E}">
        <p14:creationId xmlns:p14="http://schemas.microsoft.com/office/powerpoint/2010/main" val="1932514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add an FPGA between the top-of-rack (</a:t>
            </a:r>
            <a:r>
              <a:rPr lang="en-US" baseline="0" dirty="0" err="1" smtClean="0"/>
              <a:t>ToR</a:t>
            </a:r>
            <a:r>
              <a:rPr lang="en-US" baseline="0" dirty="0" smtClean="0"/>
              <a:t>) switch and the NIC in each server.</a:t>
            </a:r>
          </a:p>
          <a:p>
            <a:r>
              <a:rPr lang="en-US" baseline="0" dirty="0" smtClean="0"/>
              <a:t>The FPGAs form a hardware acceleration plane between the traditional software server plane and the network communication plane.</a:t>
            </a:r>
          </a:p>
        </p:txBody>
      </p:sp>
      <p:sp>
        <p:nvSpPr>
          <p:cNvPr id="4" name="Header Placeholder 3"/>
          <p:cNvSpPr>
            <a:spLocks noGrp="1"/>
          </p:cNvSpPr>
          <p:nvPr>
            <p:ph type="hdr" sz="quarter" idx="10"/>
          </p:nvPr>
        </p:nvSpPr>
        <p:spPr/>
        <p:txBody>
          <a:bodyPr/>
          <a:lstStyle/>
          <a:p>
            <a:r>
              <a:rPr lang="en-US"/>
              <a:t>Microsoft Build 2017</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18B56EA-E28F-4F92-9F16-7A6F2501B303}" type="datetime8">
              <a:rPr lang="en-US" smtClean="0"/>
              <a:t>12/16/17 12:55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7539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kern="1200" spc="0" baseline="0" dirty="0" smtClean="0">
                <a:gradFill>
                  <a:gsLst>
                    <a:gs pos="1250">
                      <a:schemeClr val="tx2"/>
                    </a:gs>
                    <a:gs pos="99000">
                      <a:schemeClr val="tx2"/>
                    </a:gs>
                  </a:gsLst>
                  <a:lin ang="5400000" scaled="0"/>
                </a:gradFill>
                <a:latin typeface="+mj-lt"/>
                <a:ea typeface="+mn-ea"/>
                <a:cs typeface="+mn-cs"/>
              </a:rPr>
              <a:t>Thanks </a:t>
            </a:r>
            <a:r>
              <a:rPr lang="en-US" sz="3600" kern="1200" spc="0" baseline="0" dirty="0" err="1" smtClean="0">
                <a:gradFill>
                  <a:gsLst>
                    <a:gs pos="1250">
                      <a:schemeClr val="tx2"/>
                    </a:gs>
                    <a:gs pos="99000">
                      <a:schemeClr val="tx2"/>
                    </a:gs>
                  </a:gsLst>
                  <a:lin ang="5400000" scaled="0"/>
                </a:gradFill>
                <a:latin typeface="+mj-lt"/>
                <a:ea typeface="+mn-ea"/>
                <a:cs typeface="+mn-cs"/>
              </a:rPr>
              <a:t>Adita</a:t>
            </a:r>
            <a:r>
              <a:rPr lang="en-US" sz="3600" kern="1200" spc="0" baseline="0" dirty="0" smtClean="0">
                <a:gradFill>
                  <a:gsLst>
                    <a:gs pos="1250">
                      <a:schemeClr val="tx2"/>
                    </a:gs>
                    <a:gs pos="99000">
                      <a:schemeClr val="tx2"/>
                    </a:gs>
                  </a:gsLst>
                  <a:lin ang="5400000" scaled="0"/>
                </a:gradFill>
                <a:latin typeface="+mj-lt"/>
                <a:ea typeface="+mn-ea"/>
                <a:cs typeface="+mn-cs"/>
              </a:rPr>
              <a:t> for the introduction.</a:t>
            </a:r>
          </a:p>
          <a:p>
            <a:r>
              <a:rPr lang="en-US" sz="3600" kern="1200" spc="0" baseline="0" dirty="0" smtClean="0">
                <a:gradFill>
                  <a:gsLst>
                    <a:gs pos="1250">
                      <a:schemeClr val="tx2"/>
                    </a:gs>
                    <a:gs pos="99000">
                      <a:schemeClr val="tx2"/>
                    </a:gs>
                  </a:gsLst>
                  <a:lin ang="5400000" scaled="0"/>
                </a:gradFill>
                <a:latin typeface="+mj-lt"/>
                <a:ea typeface="+mn-ea"/>
                <a:cs typeface="+mn-cs"/>
              </a:rPr>
              <a:t>Hello everyone, I’m Bojie Li, a fourth year PhD student in a joint PhD program of USTC and Microsoft Research.</a:t>
            </a:r>
          </a:p>
          <a:p>
            <a:r>
              <a:rPr lang="en-US" sz="3600" kern="1200" spc="0" baseline="0" dirty="0" smtClean="0">
                <a:gradFill>
                  <a:gsLst>
                    <a:gs pos="1250">
                      <a:schemeClr val="tx2"/>
                    </a:gs>
                    <a:gs pos="99000">
                      <a:schemeClr val="tx2"/>
                    </a:gs>
                  </a:gsLst>
                  <a:lin ang="5400000" scaled="0"/>
                </a:gradFill>
                <a:latin typeface="+mj-lt"/>
                <a:ea typeface="+mn-ea"/>
                <a:cs typeface="+mn-cs"/>
              </a:rPr>
              <a:t>In this session we have seen two wonderful works, Eris and </a:t>
            </a:r>
            <a:r>
              <a:rPr lang="en-US" sz="3600" kern="1200" spc="0" baseline="0" dirty="0" err="1" smtClean="0">
                <a:gradFill>
                  <a:gsLst>
                    <a:gs pos="1250">
                      <a:schemeClr val="tx2"/>
                    </a:gs>
                    <a:gs pos="99000">
                      <a:schemeClr val="tx2"/>
                    </a:gs>
                  </a:gsLst>
                  <a:lin ang="5400000" scaled="0"/>
                </a:gradFill>
                <a:latin typeface="+mj-lt"/>
                <a:ea typeface="+mn-ea"/>
                <a:cs typeface="+mn-cs"/>
              </a:rPr>
              <a:t>NetCache</a:t>
            </a:r>
            <a:r>
              <a:rPr lang="en-US" sz="3600" kern="1200" spc="0" baseline="0" dirty="0" smtClean="0">
                <a:gradFill>
                  <a:gsLst>
                    <a:gs pos="1250">
                      <a:schemeClr val="tx2"/>
                    </a:gs>
                    <a:gs pos="99000">
                      <a:schemeClr val="tx2"/>
                    </a:gs>
                  </a:gsLst>
                  <a:lin ang="5400000" scaled="0"/>
                </a:gradFill>
                <a:latin typeface="+mj-lt"/>
                <a:ea typeface="+mn-ea"/>
                <a:cs typeface="+mn-cs"/>
              </a:rPr>
              <a:t> to use in-network processing with </a:t>
            </a:r>
            <a:r>
              <a:rPr lang="en-US" sz="3600" kern="1200" spc="0" baseline="0" dirty="0" err="1" smtClean="0">
                <a:gradFill>
                  <a:gsLst>
                    <a:gs pos="1250">
                      <a:schemeClr val="tx2"/>
                    </a:gs>
                    <a:gs pos="99000">
                      <a:schemeClr val="tx2"/>
                    </a:gs>
                  </a:gsLst>
                  <a:lin ang="5400000" scaled="0"/>
                </a:gradFill>
                <a:latin typeface="+mj-lt"/>
                <a:ea typeface="+mn-ea"/>
                <a:cs typeface="+mn-cs"/>
              </a:rPr>
              <a:t>dataplane</a:t>
            </a:r>
            <a:r>
              <a:rPr lang="en-US" sz="3600" kern="1200" spc="0" baseline="0" dirty="0" smtClean="0">
                <a:gradFill>
                  <a:gsLst>
                    <a:gs pos="1250">
                      <a:schemeClr val="tx2"/>
                    </a:gs>
                    <a:gs pos="99000">
                      <a:schemeClr val="tx2"/>
                    </a:gs>
                  </a:gsLst>
                  <a:lin ang="5400000" scaled="0"/>
                </a:gradFill>
                <a:latin typeface="+mj-lt"/>
                <a:ea typeface="+mn-ea"/>
                <a:cs typeface="+mn-cs"/>
              </a:rPr>
              <a:t> programmable switches to accelerate systems.</a:t>
            </a:r>
          </a:p>
          <a:p>
            <a:r>
              <a:rPr lang="en-US" sz="3600" kern="1200" spc="0" baseline="0" dirty="0" smtClean="0">
                <a:gradFill>
                  <a:gsLst>
                    <a:gs pos="1250">
                      <a:schemeClr val="tx2"/>
                    </a:gs>
                    <a:gs pos="99000">
                      <a:schemeClr val="tx2"/>
                    </a:gs>
                  </a:gsLst>
                  <a:lin ang="5400000" scaled="0"/>
                </a:gradFill>
                <a:latin typeface="+mj-lt"/>
                <a:ea typeface="+mn-ea"/>
                <a:cs typeface="+mn-cs"/>
              </a:rPr>
              <a:t>Now I will show programmable NICs can also be very useful in accelerating datacenter workloads.</a:t>
            </a:r>
          </a:p>
          <a:p>
            <a:r>
              <a:rPr lang="en-US" sz="3600" kern="1200" spc="0" baseline="0" dirty="0" smtClean="0">
                <a:gradFill>
                  <a:gsLst>
                    <a:gs pos="1250">
                      <a:schemeClr val="tx2"/>
                    </a:gs>
                    <a:gs pos="99000">
                      <a:schemeClr val="tx2"/>
                    </a:gs>
                  </a:gsLst>
                  <a:lin ang="5400000" scaled="0"/>
                </a:gradFill>
                <a:latin typeface="+mj-lt"/>
                <a:ea typeface="+mn-ea"/>
                <a:cs typeface="+mn-cs"/>
              </a:rPr>
              <a:t>Our KV-Direct work is done during internship in Microsoft Research Asia with my colleagues. </a:t>
            </a:r>
            <a:r>
              <a:rPr lang="en-US" sz="3600" kern="1200" spc="0" baseline="0" dirty="0" err="1" smtClean="0">
                <a:gradFill>
                  <a:gsLst>
                    <a:gs pos="1250">
                      <a:schemeClr val="tx2"/>
                    </a:gs>
                    <a:gs pos="99000">
                      <a:schemeClr val="tx2"/>
                    </a:gs>
                  </a:gsLst>
                  <a:lin ang="5400000" scaled="0"/>
                </a:gradFill>
                <a:latin typeface="+mj-lt"/>
                <a:ea typeface="+mn-ea"/>
                <a:cs typeface="+mn-cs"/>
              </a:rPr>
              <a:t>Zhenyuan</a:t>
            </a:r>
            <a:r>
              <a:rPr lang="en-US" sz="3600" kern="1200" spc="0" baseline="0" dirty="0" smtClean="0">
                <a:gradFill>
                  <a:gsLst>
                    <a:gs pos="1250">
                      <a:schemeClr val="tx2"/>
                    </a:gs>
                    <a:gs pos="99000">
                      <a:schemeClr val="tx2"/>
                    </a:gs>
                  </a:gsLst>
                  <a:lin ang="5400000" scaled="0"/>
                </a:gradFill>
                <a:latin typeface="+mj-lt"/>
                <a:ea typeface="+mn-ea"/>
                <a:cs typeface="+mn-cs"/>
              </a:rPr>
              <a:t> </a:t>
            </a:r>
            <a:r>
              <a:rPr lang="en-US" sz="3600" kern="1200" spc="0" baseline="0" dirty="0" err="1" smtClean="0">
                <a:gradFill>
                  <a:gsLst>
                    <a:gs pos="1250">
                      <a:schemeClr val="tx2"/>
                    </a:gs>
                    <a:gs pos="99000">
                      <a:schemeClr val="tx2"/>
                    </a:gs>
                  </a:gsLst>
                  <a:lin ang="5400000" scaled="0"/>
                </a:gradFill>
                <a:latin typeface="+mj-lt"/>
                <a:ea typeface="+mn-ea"/>
                <a:cs typeface="+mn-cs"/>
              </a:rPr>
              <a:t>Ruan</a:t>
            </a:r>
            <a:r>
              <a:rPr lang="en-US" sz="3600" kern="1200" spc="0" baseline="0" dirty="0" smtClean="0">
                <a:gradFill>
                  <a:gsLst>
                    <a:gs pos="1250">
                      <a:schemeClr val="tx2"/>
                    </a:gs>
                    <a:gs pos="99000">
                      <a:schemeClr val="tx2"/>
                    </a:gs>
                  </a:gsLst>
                  <a:lin ang="5400000" scaled="0"/>
                </a:gradFill>
                <a:latin typeface="+mj-lt"/>
                <a:ea typeface="+mn-ea"/>
                <a:cs typeface="+mn-cs"/>
              </a:rPr>
              <a:t> and me are co-first authors who design and implement this system together.</a:t>
            </a:r>
            <a:endParaRPr lang="en-US" sz="3600" kern="1200" spc="0" baseline="0" dirty="0">
              <a:gradFill>
                <a:gsLst>
                  <a:gs pos="1250">
                    <a:schemeClr val="tx2"/>
                  </a:gs>
                  <a:gs pos="99000">
                    <a:schemeClr val="tx2"/>
                  </a:gs>
                </a:gsLst>
                <a:lin ang="5400000" scaled="0"/>
              </a:gradFill>
              <a:latin typeface="+mj-lt"/>
              <a:ea typeface="+mn-ea"/>
              <a:cs typeface="+mn-cs"/>
            </a:endParaRPr>
          </a:p>
        </p:txBody>
      </p:sp>
      <p:sp>
        <p:nvSpPr>
          <p:cNvPr id="4" name="Header Placeholder 3"/>
          <p:cNvSpPr>
            <a:spLocks noGrp="1"/>
          </p:cNvSpPr>
          <p:nvPr>
            <p:ph type="hdr" sz="quarter" idx="10"/>
          </p:nvPr>
        </p:nvSpPr>
        <p:spPr/>
        <p:txBody>
          <a:bodyPr/>
          <a:lstStyle/>
          <a:p>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
        <p:nvSpPr>
          <p:cNvPr id="8" name="Date Placeholder 7"/>
          <p:cNvSpPr>
            <a:spLocks noGrp="1"/>
          </p:cNvSpPr>
          <p:nvPr>
            <p:ph type="dt" idx="14"/>
          </p:nvPr>
        </p:nvSpPr>
        <p:spPr/>
        <p:txBody>
          <a:bodyPr/>
          <a:lstStyle/>
          <a:p>
            <a:fld id="{C1BEA784-88ED-4F39-A614-ACCE11177DA6}" type="datetime8">
              <a:rPr lang="en-US" smtClean="0"/>
              <a:t>12/15/17 11:47 PM</a:t>
            </a:fld>
            <a:endParaRPr lang="en-US" dirty="0"/>
          </a:p>
        </p:txBody>
      </p:sp>
      <p:sp>
        <p:nvSpPr>
          <p:cNvPr id="9" name="Footer Placeholder 8"/>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8543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everyone</a:t>
            </a:r>
            <a:r>
              <a:rPr lang="en-US" baseline="0" dirty="0" smtClean="0"/>
              <a:t> knows, tr</a:t>
            </a:r>
            <a:r>
              <a:rPr lang="en-US" dirty="0" smtClean="0"/>
              <a:t>aditional key-value stores</a:t>
            </a:r>
            <a:r>
              <a:rPr lang="en-US" baseline="0" dirty="0" smtClean="0"/>
              <a:t> like </a:t>
            </a:r>
            <a:r>
              <a:rPr lang="en-US" baseline="0" dirty="0" err="1" smtClean="0"/>
              <a:t>memcached</a:t>
            </a:r>
            <a:r>
              <a:rPr lang="en-US" baseline="0" dirty="0" smtClean="0"/>
              <a:t> or </a:t>
            </a:r>
            <a:r>
              <a:rPr lang="en-US" baseline="0" dirty="0" err="1" smtClean="0"/>
              <a:t>redis</a:t>
            </a:r>
            <a:r>
              <a:rPr lang="en-US" baseline="0" dirty="0" smtClean="0"/>
              <a:t> are used for caching in web services.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420126D-49D9-4C1B-B526-120EF9D44EA2}" type="datetime8">
              <a:rPr lang="en-US" smtClean="0"/>
              <a:t>12/15/17 11:47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512741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9327356" cy="6995517"/>
          </a:xfrm>
          <a:prstGeom prst="rect">
            <a:avLst/>
          </a:prstGeom>
        </p:spPr>
      </p:pic>
      <p:sp>
        <p:nvSpPr>
          <p:cNvPr id="2" name="Rectangle 1"/>
          <p:cNvSpPr/>
          <p:nvPr userDrawn="1"/>
        </p:nvSpPr>
        <p:spPr bwMode="auto">
          <a:xfrm>
            <a:off x="274209" y="2399994"/>
            <a:ext cx="5486340"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25926">
                      <a:srgbClr val="FFFFFF"/>
                    </a:gs>
                    <a:gs pos="53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25926">
                      <a:srgbClr val="FFFFFF"/>
                    </a:gs>
                    <a:gs pos="53000">
                      <a:srgbClr val="FFFFFF"/>
                    </a:gs>
                  </a:gsLst>
                  <a:lin ang="5400000" scaled="0"/>
                </a:gradFill>
              </a:defRPr>
            </a:lvl1pPr>
          </a:lstStyle>
          <a:p>
            <a:pPr lvl="0"/>
            <a:r>
              <a:rPr lang="en-US" dirty="0" smtClean="0"/>
              <a:t>Speaker Name</a:t>
            </a:r>
          </a:p>
        </p:txBody>
      </p:sp>
      <p:grpSp>
        <p:nvGrpSpPr>
          <p:cNvPr id="10" name="Group 9"/>
          <p:cNvGrpSpPr>
            <a:grpSpLocks noChangeAspect="1"/>
          </p:cNvGrpSpPr>
          <p:nvPr userDrawn="1"/>
        </p:nvGrpSpPr>
        <p:grpSpPr bwMode="gray">
          <a:xfrm>
            <a:off x="457200" y="6240432"/>
            <a:ext cx="1280160" cy="274835"/>
            <a:chOff x="457200" y="1643393"/>
            <a:chExt cx="4492753" cy="964540"/>
          </a:xfrm>
        </p:grpSpPr>
        <p:pic>
          <p:nvPicPr>
            <p:cNvPr id="12" name="Picture 11"/>
            <p:cNvPicPr>
              <a:picLocks noChangeAspect="1"/>
            </p:cNvPicPr>
            <p:nvPr/>
          </p:nvPicPr>
          <p:blipFill>
            <a:blip r:embed="rId3"/>
            <a:stretch>
              <a:fillRect/>
            </a:stretch>
          </p:blipFill>
          <p:spPr bwMode="gray">
            <a:xfrm>
              <a:off x="457200" y="1643393"/>
              <a:ext cx="964540" cy="964540"/>
            </a:xfrm>
            <a:prstGeom prst="rect">
              <a:avLst/>
            </a:prstGeom>
          </p:spPr>
        </p:pic>
        <p:sp>
          <p:nvSpPr>
            <p:cNvPr id="13" name="Freeform 12"/>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dirty="0" smtClean="0"/>
              <a:t>Presentation title</a:t>
            </a:r>
            <a:endParaRPr lang="en-US" dirty="0"/>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737373"/>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a:gradFill>
                  <a:gsLst>
                    <a:gs pos="0">
                      <a:schemeClr val="tx1"/>
                    </a:gs>
                    <a:gs pos="100000">
                      <a:schemeClr val="tx1"/>
                    </a:gs>
                  </a:gsLst>
                  <a:lin ang="5400000" scaled="0"/>
                </a:gradFill>
                <a:cs typeface="Segoe UI" pitchFamily="34" charset="0"/>
              </a:rPr>
              <a:t>© </a:t>
            </a:r>
            <a:r>
              <a:rPr lang="en-US" sz="525" dirty="0" smtClean="0">
                <a:gradFill>
                  <a:gsLst>
                    <a:gs pos="0">
                      <a:schemeClr val="tx1"/>
                    </a:gs>
                    <a:gs pos="100000">
                      <a:schemeClr val="tx1"/>
                    </a:gs>
                  </a:gsLst>
                  <a:lin ang="5400000" scaled="0"/>
                </a:gradFill>
                <a:cs typeface="Segoe UI" pitchFamily="34" charset="0"/>
              </a:rPr>
              <a:t>Copyright </a:t>
            </a:r>
            <a:r>
              <a:rPr lang="en-US" sz="525" dirty="0">
                <a:gradFill>
                  <a:gsLst>
                    <a:gs pos="0">
                      <a:schemeClr val="tx1"/>
                    </a:gs>
                    <a:gs pos="100000">
                      <a:schemeClr val="tx1"/>
                    </a:gs>
                  </a:gsLst>
                  <a:lin ang="5400000" scaled="0"/>
                </a:gradFill>
                <a:cs typeface="Segoe UI" pitchFamily="34" charset="0"/>
              </a:rPr>
              <a:t>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10/12/2016</a:t>
            </a:r>
            <a:endParaRPr lang="en-US" dirty="0"/>
          </a:p>
        </p:txBody>
      </p:sp>
      <p:sp>
        <p:nvSpPr>
          <p:cNvPr id="5" name="Footer Placeholder 4"/>
          <p:cNvSpPr>
            <a:spLocks noGrp="1"/>
          </p:cNvSpPr>
          <p:nvPr>
            <p:ph type="ftr" sz="quarter" idx="11"/>
          </p:nvPr>
        </p:nvSpPr>
        <p:spPr/>
        <p:txBody>
          <a:bodyPr/>
          <a:lstStyle/>
          <a:p>
            <a:r>
              <a:rPr lang="en-US"/>
              <a:t>Microsoft Confidential - Do Not Distribute</a:t>
            </a:r>
          </a:p>
        </p:txBody>
      </p:sp>
      <p:sp>
        <p:nvSpPr>
          <p:cNvPr id="6" name="Slide Number Placeholder 5"/>
          <p:cNvSpPr>
            <a:spLocks noGrp="1"/>
          </p:cNvSpPr>
          <p:nvPr>
            <p:ph type="sldNum" sz="quarter" idx="12"/>
          </p:nvPr>
        </p:nvSpPr>
        <p:spPr/>
        <p:txBody>
          <a:bodyPr/>
          <a:lstStyle/>
          <a:p>
            <a:fld id="{5047F28D-A743-4E66-B6AC-981D6E6C416B}" type="slidenum">
              <a:rPr lang="en-US" smtClean="0"/>
              <a:t>‹#›</a:t>
            </a:fld>
            <a:endParaRPr lang="en-US"/>
          </a:p>
        </p:txBody>
      </p:sp>
    </p:spTree>
    <p:extLst>
      <p:ext uri="{BB962C8B-B14F-4D97-AF65-F5344CB8AC3E}">
        <p14:creationId xmlns:p14="http://schemas.microsoft.com/office/powerpoint/2010/main" val="2699960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10151" r="14849"/>
          <a:stretch/>
        </p:blipFill>
        <p:spPr>
          <a:xfrm>
            <a:off x="0" y="648"/>
            <a:ext cx="9327356" cy="6995517"/>
          </a:xfrm>
          <a:prstGeom prst="rect">
            <a:avLst/>
          </a:prstGeom>
        </p:spPr>
      </p:pic>
      <p:grpSp>
        <p:nvGrpSpPr>
          <p:cNvPr id="11" name="Group 10"/>
          <p:cNvGrpSpPr>
            <a:grpSpLocks noChangeAspect="1"/>
          </p:cNvGrpSpPr>
          <p:nvPr userDrawn="1"/>
        </p:nvGrpSpPr>
        <p:grpSpPr bwMode="gray">
          <a:xfrm>
            <a:off x="457200" y="6240432"/>
            <a:ext cx="1280160" cy="274835"/>
            <a:chOff x="457200" y="1643393"/>
            <a:chExt cx="4492753" cy="964540"/>
          </a:xfrm>
        </p:grpSpPr>
        <p:pic>
          <p:nvPicPr>
            <p:cNvPr id="13" name="Picture 12"/>
            <p:cNvPicPr>
              <a:picLocks noChangeAspect="1"/>
            </p:cNvPicPr>
            <p:nvPr/>
          </p:nvPicPr>
          <p:blipFill>
            <a:blip r:embed="rId3"/>
            <a:stretch>
              <a:fillRect/>
            </a:stretch>
          </p:blipFill>
          <p:spPr bwMode="gray">
            <a:xfrm>
              <a:off x="457200" y="1643393"/>
              <a:ext cx="964540" cy="964540"/>
            </a:xfrm>
            <a:prstGeom prst="rect">
              <a:avLst/>
            </a:prstGeom>
          </p:spPr>
        </p:pic>
        <p:sp>
          <p:nvSpPr>
            <p:cNvPr id="17" name="Freeform 16"/>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 name="Rectangle 6"/>
          <p:cNvSpPr/>
          <p:nvPr userDrawn="1"/>
        </p:nvSpPr>
        <p:spPr bwMode="auto">
          <a:xfrm>
            <a:off x="274209" y="2399994"/>
            <a:ext cx="5486340" cy="3383282"/>
          </a:xfrm>
          <a:prstGeom prst="rect">
            <a:avLst/>
          </a:prstGeom>
          <a:solidFill>
            <a:srgbClr val="0078D7">
              <a:alpha val="9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74638" y="2399994"/>
            <a:ext cx="5486400" cy="1828800"/>
          </a:xfrm>
          <a:noFill/>
        </p:spPr>
        <p:txBody>
          <a:bodyPr lIns="146304" tIns="91440" rIns="146304" bIns="91440" anchor="t" anchorCtr="0"/>
          <a:lstStyle>
            <a:lvl1pPr>
              <a:defRPr sz="4800" spc="-75" baseline="0">
                <a:gradFill>
                  <a:gsLst>
                    <a:gs pos="17593">
                      <a:srgbClr val="FFFFFF"/>
                    </a:gs>
                    <a:gs pos="46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auto">
          <a:xfrm>
            <a:off x="274638" y="4228773"/>
            <a:ext cx="5486400" cy="1554483"/>
          </a:xfrm>
        </p:spPr>
        <p:txBody>
          <a:bodyPr tIns="109728" bIns="109728">
            <a:noAutofit/>
          </a:bodyPr>
          <a:lstStyle>
            <a:lvl1pPr marL="0" indent="0">
              <a:spcBef>
                <a:spcPts val="0"/>
              </a:spcBef>
              <a:buNone/>
              <a:defRPr sz="2800">
                <a:gradFill>
                  <a:gsLst>
                    <a:gs pos="17593">
                      <a:srgbClr val="FFFFFF"/>
                    </a:gs>
                    <a:gs pos="46000">
                      <a:srgbClr val="FFFFFF"/>
                    </a:gs>
                  </a:gsLst>
                  <a:lin ang="5400000" scaled="0"/>
                </a:gradFill>
              </a:defRPr>
            </a:lvl1pPr>
          </a:lstStyle>
          <a:p>
            <a:pPr lvl="0"/>
            <a:r>
              <a:rPr lang="en-US" dirty="0" smtClean="0"/>
              <a:t>Speaker Name</a:t>
            </a:r>
          </a:p>
        </p:txBody>
      </p:sp>
    </p:spTree>
    <p:extLst>
      <p:ext uri="{BB962C8B-B14F-4D97-AF65-F5344CB8AC3E}">
        <p14:creationId xmlns:p14="http://schemas.microsoft.com/office/powerpoint/2010/main" val="151670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4638" y="3954457"/>
            <a:ext cx="6400800"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7315200" cy="1837298"/>
          </a:xfrm>
          <a:noFill/>
        </p:spPr>
        <p:txBody>
          <a:bodyPr lIns="146304" tIns="91440" rIns="146304" bIns="91440" anchor="t" anchorCtr="0"/>
          <a:lstStyle>
            <a:lvl1pPr>
              <a:defRPr sz="4800" spc="-75" baseline="0">
                <a:gradFill>
                  <a:gsLst>
                    <a:gs pos="74747">
                      <a:schemeClr val="tx1"/>
                    </a:gs>
                    <a:gs pos="56000">
                      <a:schemeClr val="tx1"/>
                    </a:gs>
                  </a:gsLst>
                  <a:lin ang="5400000" scaled="0"/>
                </a:gradFill>
              </a:defRPr>
            </a:lvl1pPr>
          </a:lstStyle>
          <a:p>
            <a:r>
              <a:rPr lang="en-US" dirty="0" smtClean="0"/>
              <a:t>Presentation title</a:t>
            </a:r>
            <a:endParaRPr lang="en-US" dirty="0"/>
          </a:p>
        </p:txBody>
      </p:sp>
      <p:grpSp>
        <p:nvGrpSpPr>
          <p:cNvPr id="6" name="Group 5"/>
          <p:cNvGrpSpPr>
            <a:grpSpLocks noChangeAspect="1"/>
          </p:cNvGrpSpPr>
          <p:nvPr userDrawn="1"/>
        </p:nvGrpSpPr>
        <p:grpSpPr bwMode="gray">
          <a:xfrm>
            <a:off x="457200" y="6239914"/>
            <a:ext cx="1280160" cy="274835"/>
            <a:chOff x="457200" y="1643393"/>
            <a:chExt cx="4492753" cy="964540"/>
          </a:xfrm>
        </p:grpSpPr>
        <p:pic>
          <p:nvPicPr>
            <p:cNvPr id="8" name="Picture 7"/>
            <p:cNvPicPr>
              <a:picLocks noChangeAspect="1"/>
            </p:cNvPicPr>
            <p:nvPr/>
          </p:nvPicPr>
          <p:blipFill>
            <a:blip r:embed="rId2"/>
            <a:stretch>
              <a:fillRect/>
            </a:stretch>
          </p:blipFill>
          <p:spPr bwMode="gray">
            <a:xfrm>
              <a:off x="457200" y="1643393"/>
              <a:ext cx="964540" cy="964540"/>
            </a:xfrm>
            <a:prstGeom prst="rect">
              <a:avLst/>
            </a:prstGeom>
          </p:spPr>
        </p:pic>
        <p:sp>
          <p:nvSpPr>
            <p:cNvPr id="10" name="Freeform 9"/>
            <p:cNvSpPr>
              <a:spLocks noEditPoints="1"/>
            </p:cNvSpPr>
            <p:nvPr/>
          </p:nvSpPr>
          <p:spPr bwMode="gray">
            <a:xfrm>
              <a:off x="1703514" y="1792710"/>
              <a:ext cx="3246439" cy="635329"/>
            </a:xfrm>
            <a:custGeom>
              <a:avLst/>
              <a:gdLst>
                <a:gd name="T0" fmla="*/ 218 w 1139"/>
                <a:gd name="T1" fmla="*/ 217 h 220"/>
                <a:gd name="T2" fmla="*/ 185 w 1139"/>
                <a:gd name="T3" fmla="*/ 52 h 220"/>
                <a:gd name="T4" fmla="*/ 120 w 1139"/>
                <a:gd name="T5" fmla="*/ 217 h 220"/>
                <a:gd name="T6" fmla="*/ 32 w 1139"/>
                <a:gd name="T7" fmla="*/ 52 h 220"/>
                <a:gd name="T8" fmla="*/ 33 w 1139"/>
                <a:gd name="T9" fmla="*/ 93 h 220"/>
                <a:gd name="T10" fmla="*/ 0 w 1139"/>
                <a:gd name="T11" fmla="*/ 15 h 220"/>
                <a:gd name="T12" fmla="*/ 109 w 1139"/>
                <a:gd name="T13" fmla="*/ 168 h 220"/>
                <a:gd name="T14" fmla="*/ 171 w 1139"/>
                <a:gd name="T15" fmla="*/ 15 h 220"/>
                <a:gd name="T16" fmla="*/ 285 w 1139"/>
                <a:gd name="T17" fmla="*/ 72 h 220"/>
                <a:gd name="T18" fmla="*/ 269 w 1139"/>
                <a:gd name="T19" fmla="*/ 11 h 220"/>
                <a:gd name="T20" fmla="*/ 254 w 1139"/>
                <a:gd name="T21" fmla="*/ 45 h 220"/>
                <a:gd name="T22" fmla="*/ 289 w 1139"/>
                <a:gd name="T23" fmla="*/ 31 h 220"/>
                <a:gd name="T24" fmla="*/ 405 w 1139"/>
                <a:gd name="T25" fmla="*/ 71 h 220"/>
                <a:gd name="T26" fmla="*/ 318 w 1139"/>
                <a:gd name="T27" fmla="*/ 107 h 220"/>
                <a:gd name="T28" fmla="*/ 343 w 1139"/>
                <a:gd name="T29" fmla="*/ 211 h 220"/>
                <a:gd name="T30" fmla="*/ 422 w 1139"/>
                <a:gd name="T31" fmla="*/ 210 h 220"/>
                <a:gd name="T32" fmla="*/ 404 w 1139"/>
                <a:gd name="T33" fmla="*/ 189 h 220"/>
                <a:gd name="T34" fmla="*/ 344 w 1139"/>
                <a:gd name="T35" fmla="*/ 145 h 220"/>
                <a:gd name="T36" fmla="*/ 420 w 1139"/>
                <a:gd name="T37" fmla="*/ 108 h 220"/>
                <a:gd name="T38" fmla="*/ 421 w 1139"/>
                <a:gd name="T39" fmla="*/ 76 h 220"/>
                <a:gd name="T40" fmla="*/ 495 w 1139"/>
                <a:gd name="T41" fmla="*/ 78 h 220"/>
                <a:gd name="T42" fmla="*/ 481 w 1139"/>
                <a:gd name="T43" fmla="*/ 72 h 220"/>
                <a:gd name="T44" fmla="*/ 481 w 1139"/>
                <a:gd name="T45" fmla="*/ 217 h 220"/>
                <a:gd name="T46" fmla="*/ 512 w 1139"/>
                <a:gd name="T47" fmla="*/ 100 h 220"/>
                <a:gd name="T48" fmla="*/ 531 w 1139"/>
                <a:gd name="T49" fmla="*/ 106 h 220"/>
                <a:gd name="T50" fmla="*/ 517 w 1139"/>
                <a:gd name="T51" fmla="*/ 70 h 220"/>
                <a:gd name="T52" fmla="*/ 661 w 1139"/>
                <a:gd name="T53" fmla="*/ 199 h 220"/>
                <a:gd name="T54" fmla="*/ 533 w 1139"/>
                <a:gd name="T55" fmla="*/ 146 h 220"/>
                <a:gd name="T56" fmla="*/ 663 w 1139"/>
                <a:gd name="T57" fmla="*/ 89 h 220"/>
                <a:gd name="T58" fmla="*/ 608 w 1139"/>
                <a:gd name="T59" fmla="*/ 97 h 220"/>
                <a:gd name="T60" fmla="*/ 579 w 1139"/>
                <a:gd name="T61" fmla="*/ 180 h 220"/>
                <a:gd name="T62" fmla="*/ 646 w 1139"/>
                <a:gd name="T63" fmla="*/ 144 h 220"/>
                <a:gd name="T64" fmla="*/ 732 w 1139"/>
                <a:gd name="T65" fmla="*/ 110 h 220"/>
                <a:gd name="T66" fmla="*/ 770 w 1139"/>
                <a:gd name="T67" fmla="*/ 98 h 220"/>
                <a:gd name="T68" fmla="*/ 786 w 1139"/>
                <a:gd name="T69" fmla="*/ 75 h 220"/>
                <a:gd name="T70" fmla="*/ 753 w 1139"/>
                <a:gd name="T71" fmla="*/ 69 h 220"/>
                <a:gd name="T72" fmla="*/ 701 w 1139"/>
                <a:gd name="T73" fmla="*/ 131 h 220"/>
                <a:gd name="T74" fmla="*/ 750 w 1139"/>
                <a:gd name="T75" fmla="*/ 164 h 220"/>
                <a:gd name="T76" fmla="*/ 738 w 1139"/>
                <a:gd name="T77" fmla="*/ 193 h 220"/>
                <a:gd name="T78" fmla="*/ 698 w 1139"/>
                <a:gd name="T79" fmla="*/ 179 h 220"/>
                <a:gd name="T80" fmla="*/ 717 w 1139"/>
                <a:gd name="T81" fmla="*/ 218 h 220"/>
                <a:gd name="T82" fmla="*/ 794 w 1139"/>
                <a:gd name="T83" fmla="*/ 175 h 220"/>
                <a:gd name="T84" fmla="*/ 938 w 1139"/>
                <a:gd name="T85" fmla="*/ 89 h 220"/>
                <a:gd name="T86" fmla="*/ 882 w 1139"/>
                <a:gd name="T87" fmla="*/ 220 h 220"/>
                <a:gd name="T88" fmla="*/ 829 w 1139"/>
                <a:gd name="T89" fmla="*/ 89 h 220"/>
                <a:gd name="T90" fmla="*/ 922 w 1139"/>
                <a:gd name="T91" fmla="*/ 144 h 220"/>
                <a:gd name="T92" fmla="*/ 855 w 1139"/>
                <a:gd name="T93" fmla="*/ 109 h 220"/>
                <a:gd name="T94" fmla="*/ 884 w 1139"/>
                <a:gd name="T95" fmla="*/ 192 h 220"/>
                <a:gd name="T96" fmla="*/ 1139 w 1139"/>
                <a:gd name="T97" fmla="*/ 100 h 220"/>
                <a:gd name="T98" fmla="*/ 1104 w 1139"/>
                <a:gd name="T99" fmla="*/ 29 h 220"/>
                <a:gd name="T100" fmla="*/ 1070 w 1139"/>
                <a:gd name="T101" fmla="*/ 40 h 220"/>
                <a:gd name="T102" fmla="*/ 1019 w 1139"/>
                <a:gd name="T103" fmla="*/ 54 h 220"/>
                <a:gd name="T104" fmla="*/ 1055 w 1139"/>
                <a:gd name="T105" fmla="*/ 32 h 220"/>
                <a:gd name="T106" fmla="*/ 1056 w 1139"/>
                <a:gd name="T107" fmla="*/ 3 h 220"/>
                <a:gd name="T108" fmla="*/ 991 w 1139"/>
                <a:gd name="T109" fmla="*/ 25 h 220"/>
                <a:gd name="T110" fmla="*/ 961 w 1139"/>
                <a:gd name="T111" fmla="*/ 72 h 220"/>
                <a:gd name="T112" fmla="*/ 985 w 1139"/>
                <a:gd name="T113" fmla="*/ 217 h 220"/>
                <a:gd name="T114" fmla="*/ 1070 w 1139"/>
                <a:gd name="T115" fmla="*/ 100 h 220"/>
                <a:gd name="T116" fmla="*/ 1127 w 1139"/>
                <a:gd name="T117" fmla="*/ 219 h 220"/>
                <a:gd name="T118" fmla="*/ 1139 w 1139"/>
                <a:gd name="T119" fmla="*/ 187 h 220"/>
                <a:gd name="T120" fmla="*/ 1123 w 1139"/>
                <a:gd name="T121" fmla="*/ 192 h 220"/>
                <a:gd name="T122" fmla="*/ 1104 w 1139"/>
                <a:gd name="T123"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39" h="220">
                  <a:moveTo>
                    <a:pt x="171" y="15"/>
                  </a:moveTo>
                  <a:cubicBezTo>
                    <a:pt x="218" y="15"/>
                    <a:pt x="218" y="15"/>
                    <a:pt x="218" y="15"/>
                  </a:cubicBezTo>
                  <a:cubicBezTo>
                    <a:pt x="218" y="217"/>
                    <a:pt x="218" y="217"/>
                    <a:pt x="218" y="217"/>
                  </a:cubicBezTo>
                  <a:cubicBezTo>
                    <a:pt x="184" y="217"/>
                    <a:pt x="184" y="217"/>
                    <a:pt x="184" y="217"/>
                  </a:cubicBezTo>
                  <a:cubicBezTo>
                    <a:pt x="184" y="89"/>
                    <a:pt x="184" y="89"/>
                    <a:pt x="184" y="89"/>
                  </a:cubicBezTo>
                  <a:cubicBezTo>
                    <a:pt x="184" y="80"/>
                    <a:pt x="184" y="67"/>
                    <a:pt x="185" y="52"/>
                  </a:cubicBezTo>
                  <a:cubicBezTo>
                    <a:pt x="185" y="52"/>
                    <a:pt x="185" y="52"/>
                    <a:pt x="185" y="52"/>
                  </a:cubicBezTo>
                  <a:cubicBezTo>
                    <a:pt x="183" y="58"/>
                    <a:pt x="182" y="65"/>
                    <a:pt x="180" y="68"/>
                  </a:cubicBezTo>
                  <a:cubicBezTo>
                    <a:pt x="120" y="217"/>
                    <a:pt x="120" y="217"/>
                    <a:pt x="120" y="217"/>
                  </a:cubicBezTo>
                  <a:cubicBezTo>
                    <a:pt x="97" y="217"/>
                    <a:pt x="97" y="217"/>
                    <a:pt x="97" y="217"/>
                  </a:cubicBezTo>
                  <a:cubicBezTo>
                    <a:pt x="37" y="70"/>
                    <a:pt x="37" y="70"/>
                    <a:pt x="37" y="70"/>
                  </a:cubicBezTo>
                  <a:cubicBezTo>
                    <a:pt x="36" y="66"/>
                    <a:pt x="34" y="60"/>
                    <a:pt x="32" y="52"/>
                  </a:cubicBezTo>
                  <a:cubicBezTo>
                    <a:pt x="31" y="52"/>
                    <a:pt x="31" y="52"/>
                    <a:pt x="31" y="52"/>
                  </a:cubicBezTo>
                  <a:cubicBezTo>
                    <a:pt x="32" y="56"/>
                    <a:pt x="32" y="60"/>
                    <a:pt x="32" y="65"/>
                  </a:cubicBezTo>
                  <a:cubicBezTo>
                    <a:pt x="33" y="76"/>
                    <a:pt x="33" y="85"/>
                    <a:pt x="33" y="93"/>
                  </a:cubicBezTo>
                  <a:cubicBezTo>
                    <a:pt x="33" y="217"/>
                    <a:pt x="33" y="217"/>
                    <a:pt x="33" y="217"/>
                  </a:cubicBezTo>
                  <a:cubicBezTo>
                    <a:pt x="0" y="217"/>
                    <a:pt x="0" y="217"/>
                    <a:pt x="0" y="217"/>
                  </a:cubicBezTo>
                  <a:cubicBezTo>
                    <a:pt x="0" y="15"/>
                    <a:pt x="0" y="15"/>
                    <a:pt x="0" y="15"/>
                  </a:cubicBezTo>
                  <a:cubicBezTo>
                    <a:pt x="50" y="15"/>
                    <a:pt x="50" y="15"/>
                    <a:pt x="50" y="15"/>
                  </a:cubicBezTo>
                  <a:cubicBezTo>
                    <a:pt x="100" y="142"/>
                    <a:pt x="100" y="142"/>
                    <a:pt x="100" y="142"/>
                  </a:cubicBezTo>
                  <a:cubicBezTo>
                    <a:pt x="105" y="153"/>
                    <a:pt x="108" y="162"/>
                    <a:pt x="109" y="168"/>
                  </a:cubicBezTo>
                  <a:cubicBezTo>
                    <a:pt x="110" y="168"/>
                    <a:pt x="110" y="168"/>
                    <a:pt x="110" y="168"/>
                  </a:cubicBezTo>
                  <a:cubicBezTo>
                    <a:pt x="119" y="142"/>
                    <a:pt x="119" y="142"/>
                    <a:pt x="119" y="142"/>
                  </a:cubicBezTo>
                  <a:lnTo>
                    <a:pt x="171" y="15"/>
                  </a:lnTo>
                  <a:close/>
                  <a:moveTo>
                    <a:pt x="251" y="217"/>
                  </a:moveTo>
                  <a:cubicBezTo>
                    <a:pt x="285" y="217"/>
                    <a:pt x="285" y="217"/>
                    <a:pt x="285" y="217"/>
                  </a:cubicBezTo>
                  <a:cubicBezTo>
                    <a:pt x="285" y="72"/>
                    <a:pt x="285" y="72"/>
                    <a:pt x="285" y="72"/>
                  </a:cubicBezTo>
                  <a:cubicBezTo>
                    <a:pt x="251" y="72"/>
                    <a:pt x="251" y="72"/>
                    <a:pt x="251" y="72"/>
                  </a:cubicBezTo>
                  <a:lnTo>
                    <a:pt x="251" y="217"/>
                  </a:lnTo>
                  <a:close/>
                  <a:moveTo>
                    <a:pt x="269" y="11"/>
                  </a:moveTo>
                  <a:cubicBezTo>
                    <a:pt x="263" y="11"/>
                    <a:pt x="258" y="13"/>
                    <a:pt x="254" y="17"/>
                  </a:cubicBezTo>
                  <a:cubicBezTo>
                    <a:pt x="250" y="20"/>
                    <a:pt x="248" y="25"/>
                    <a:pt x="248" y="31"/>
                  </a:cubicBezTo>
                  <a:cubicBezTo>
                    <a:pt x="248" y="36"/>
                    <a:pt x="250" y="41"/>
                    <a:pt x="254" y="45"/>
                  </a:cubicBezTo>
                  <a:cubicBezTo>
                    <a:pt x="258" y="48"/>
                    <a:pt x="263" y="50"/>
                    <a:pt x="269" y="50"/>
                  </a:cubicBezTo>
                  <a:cubicBezTo>
                    <a:pt x="274" y="50"/>
                    <a:pt x="279" y="48"/>
                    <a:pt x="283" y="45"/>
                  </a:cubicBezTo>
                  <a:cubicBezTo>
                    <a:pt x="287" y="41"/>
                    <a:pt x="289" y="36"/>
                    <a:pt x="289" y="31"/>
                  </a:cubicBezTo>
                  <a:cubicBezTo>
                    <a:pt x="289" y="25"/>
                    <a:pt x="287" y="21"/>
                    <a:pt x="283" y="17"/>
                  </a:cubicBezTo>
                  <a:cubicBezTo>
                    <a:pt x="279" y="13"/>
                    <a:pt x="274" y="11"/>
                    <a:pt x="269" y="11"/>
                  </a:cubicBezTo>
                  <a:close/>
                  <a:moveTo>
                    <a:pt x="405" y="71"/>
                  </a:moveTo>
                  <a:cubicBezTo>
                    <a:pt x="399" y="69"/>
                    <a:pt x="393" y="69"/>
                    <a:pt x="386" y="69"/>
                  </a:cubicBez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5"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lose/>
                  <a:moveTo>
                    <a:pt x="517" y="70"/>
                  </a:moveTo>
                  <a:cubicBezTo>
                    <a:pt x="509" y="70"/>
                    <a:pt x="501" y="72"/>
                    <a:pt x="495" y="78"/>
                  </a:cubicBezTo>
                  <a:cubicBezTo>
                    <a:pt x="489" y="83"/>
                    <a:pt x="485" y="89"/>
                    <a:pt x="482" y="97"/>
                  </a:cubicBezTo>
                  <a:cubicBezTo>
                    <a:pt x="481" y="97"/>
                    <a:pt x="481" y="97"/>
                    <a:pt x="481" y="97"/>
                  </a:cubicBez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lose/>
                  <a:moveTo>
                    <a:pt x="663" y="89"/>
                  </a:moveTo>
                  <a:cubicBezTo>
                    <a:pt x="675" y="102"/>
                    <a:pt x="682" y="120"/>
                    <a:pt x="682" y="143"/>
                  </a:cubicBezTo>
                  <a:cubicBezTo>
                    <a:pt x="682" y="166"/>
                    <a:pt x="675" y="185"/>
                    <a:pt x="661" y="199"/>
                  </a:cubicBezTo>
                  <a:cubicBezTo>
                    <a:pt x="648" y="213"/>
                    <a:pt x="629" y="220"/>
                    <a:pt x="606" y="220"/>
                  </a:cubicBezTo>
                  <a:cubicBezTo>
                    <a:pt x="584" y="220"/>
                    <a:pt x="566" y="213"/>
                    <a:pt x="553" y="200"/>
                  </a:cubicBezTo>
                  <a:cubicBezTo>
                    <a:pt x="540" y="187"/>
                    <a:pt x="533" y="169"/>
                    <a:pt x="533" y="146"/>
                  </a:cubicBezTo>
                  <a:cubicBezTo>
                    <a:pt x="533" y="122"/>
                    <a:pt x="540" y="103"/>
                    <a:pt x="553" y="89"/>
                  </a:cubicBezTo>
                  <a:cubicBezTo>
                    <a:pt x="567" y="76"/>
                    <a:pt x="586" y="69"/>
                    <a:pt x="610" y="69"/>
                  </a:cubicBezTo>
                  <a:cubicBezTo>
                    <a:pt x="632" y="69"/>
                    <a:pt x="650" y="75"/>
                    <a:pt x="663" y="89"/>
                  </a:cubicBezTo>
                  <a:close/>
                  <a:moveTo>
                    <a:pt x="646" y="144"/>
                  </a:moveTo>
                  <a:cubicBezTo>
                    <a:pt x="646" y="129"/>
                    <a:pt x="643" y="117"/>
                    <a:pt x="636" y="109"/>
                  </a:cubicBezTo>
                  <a:cubicBezTo>
                    <a:pt x="629" y="101"/>
                    <a:pt x="620" y="97"/>
                    <a:pt x="608" y="97"/>
                  </a:cubicBezTo>
                  <a:cubicBezTo>
                    <a:pt x="596" y="97"/>
                    <a:pt x="586" y="101"/>
                    <a:pt x="579" y="109"/>
                  </a:cubicBezTo>
                  <a:cubicBezTo>
                    <a:pt x="572" y="118"/>
                    <a:pt x="568" y="130"/>
                    <a:pt x="568" y="145"/>
                  </a:cubicBezTo>
                  <a:cubicBezTo>
                    <a:pt x="568" y="160"/>
                    <a:pt x="572" y="172"/>
                    <a:pt x="579" y="180"/>
                  </a:cubicBezTo>
                  <a:cubicBezTo>
                    <a:pt x="586" y="188"/>
                    <a:pt x="596" y="192"/>
                    <a:pt x="608" y="192"/>
                  </a:cubicBezTo>
                  <a:cubicBezTo>
                    <a:pt x="621" y="192"/>
                    <a:pt x="630" y="188"/>
                    <a:pt x="637" y="180"/>
                  </a:cubicBezTo>
                  <a:cubicBezTo>
                    <a:pt x="643" y="172"/>
                    <a:pt x="646" y="160"/>
                    <a:pt x="646" y="144"/>
                  </a:cubicBezTo>
                  <a:close/>
                  <a:moveTo>
                    <a:pt x="757" y="132"/>
                  </a:moveTo>
                  <a:cubicBezTo>
                    <a:pt x="746" y="128"/>
                    <a:pt x="739" y="124"/>
                    <a:pt x="737" y="121"/>
                  </a:cubicBezTo>
                  <a:cubicBezTo>
                    <a:pt x="734" y="119"/>
                    <a:pt x="732" y="115"/>
                    <a:pt x="732" y="110"/>
                  </a:cubicBezTo>
                  <a:cubicBezTo>
                    <a:pt x="732" y="106"/>
                    <a:pt x="734" y="103"/>
                    <a:pt x="738" y="100"/>
                  </a:cubicBezTo>
                  <a:cubicBezTo>
                    <a:pt x="741" y="97"/>
                    <a:pt x="746" y="96"/>
                    <a:pt x="752" y="96"/>
                  </a:cubicBezTo>
                  <a:cubicBezTo>
                    <a:pt x="758" y="96"/>
                    <a:pt x="764" y="97"/>
                    <a:pt x="770" y="98"/>
                  </a:cubicBezTo>
                  <a:cubicBezTo>
                    <a:pt x="776" y="100"/>
                    <a:pt x="781" y="103"/>
                    <a:pt x="785" y="105"/>
                  </a:cubicBezTo>
                  <a:cubicBezTo>
                    <a:pt x="786" y="106"/>
                    <a:pt x="786" y="106"/>
                    <a:pt x="786" y="106"/>
                  </a:cubicBezTo>
                  <a:cubicBezTo>
                    <a:pt x="786" y="75"/>
                    <a:pt x="786" y="75"/>
                    <a:pt x="786" y="75"/>
                  </a:cubicBezTo>
                  <a:cubicBezTo>
                    <a:pt x="786" y="75"/>
                    <a:pt x="786" y="75"/>
                    <a:pt x="786" y="75"/>
                  </a:cubicBezTo>
                  <a:cubicBezTo>
                    <a:pt x="782" y="73"/>
                    <a:pt x="777" y="72"/>
                    <a:pt x="770" y="70"/>
                  </a:cubicBezTo>
                  <a:cubicBezTo>
                    <a:pt x="764" y="69"/>
                    <a:pt x="758" y="69"/>
                    <a:pt x="753" y="69"/>
                  </a:cubicBezTo>
                  <a:cubicBezTo>
                    <a:pt x="737" y="69"/>
                    <a:pt x="724" y="73"/>
                    <a:pt x="714" y="81"/>
                  </a:cubicBezTo>
                  <a:cubicBezTo>
                    <a:pt x="703" y="89"/>
                    <a:pt x="698" y="100"/>
                    <a:pt x="698" y="113"/>
                  </a:cubicBezTo>
                  <a:cubicBezTo>
                    <a:pt x="698" y="120"/>
                    <a:pt x="699" y="126"/>
                    <a:pt x="701" y="131"/>
                  </a:cubicBezTo>
                  <a:cubicBezTo>
                    <a:pt x="704" y="136"/>
                    <a:pt x="707" y="141"/>
                    <a:pt x="712" y="144"/>
                  </a:cubicBezTo>
                  <a:cubicBezTo>
                    <a:pt x="716" y="148"/>
                    <a:pt x="723" y="152"/>
                    <a:pt x="733" y="156"/>
                  </a:cubicBezTo>
                  <a:cubicBezTo>
                    <a:pt x="740"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3" y="215"/>
                    <a:pt x="710" y="216"/>
                    <a:pt x="717" y="218"/>
                  </a:cubicBezTo>
                  <a:cubicBezTo>
                    <a:pt x="724" y="219"/>
                    <a:pt x="731" y="220"/>
                    <a:pt x="736" y="220"/>
                  </a:cubicBezTo>
                  <a:cubicBezTo>
                    <a:pt x="754" y="220"/>
                    <a:pt x="768" y="216"/>
                    <a:pt x="778" y="208"/>
                  </a:cubicBezTo>
                  <a:cubicBezTo>
                    <a:pt x="789" y="199"/>
                    <a:pt x="794" y="188"/>
                    <a:pt x="794" y="175"/>
                  </a:cubicBezTo>
                  <a:cubicBezTo>
                    <a:pt x="794" y="165"/>
                    <a:pt x="791" y="157"/>
                    <a:pt x="786" y="150"/>
                  </a:cubicBezTo>
                  <a:cubicBezTo>
                    <a:pt x="780" y="143"/>
                    <a:pt x="770" y="137"/>
                    <a:pt x="757" y="132"/>
                  </a:cubicBezTo>
                  <a:close/>
                  <a:moveTo>
                    <a:pt x="938" y="89"/>
                  </a:moveTo>
                  <a:cubicBezTo>
                    <a:pt x="951" y="102"/>
                    <a:pt x="957" y="120"/>
                    <a:pt x="957" y="143"/>
                  </a:cubicBezTo>
                  <a:cubicBezTo>
                    <a:pt x="957" y="166"/>
                    <a:pt x="951" y="185"/>
                    <a:pt x="937" y="199"/>
                  </a:cubicBezTo>
                  <a:cubicBezTo>
                    <a:pt x="924" y="213"/>
                    <a:pt x="905" y="220"/>
                    <a:pt x="882" y="220"/>
                  </a:cubicBezTo>
                  <a:cubicBezTo>
                    <a:pt x="860" y="220"/>
                    <a:pt x="842" y="213"/>
                    <a:pt x="829" y="200"/>
                  </a:cubicBezTo>
                  <a:cubicBezTo>
                    <a:pt x="816" y="187"/>
                    <a:pt x="809" y="169"/>
                    <a:pt x="809" y="146"/>
                  </a:cubicBezTo>
                  <a:cubicBezTo>
                    <a:pt x="809" y="122"/>
                    <a:pt x="816" y="103"/>
                    <a:pt x="829" y="89"/>
                  </a:cubicBezTo>
                  <a:cubicBezTo>
                    <a:pt x="843" y="76"/>
                    <a:pt x="862" y="69"/>
                    <a:pt x="885" y="69"/>
                  </a:cubicBezTo>
                  <a:cubicBezTo>
                    <a:pt x="908" y="69"/>
                    <a:pt x="926" y="75"/>
                    <a:pt x="938" y="89"/>
                  </a:cubicBezTo>
                  <a:close/>
                  <a:moveTo>
                    <a:pt x="922" y="144"/>
                  </a:moveTo>
                  <a:cubicBezTo>
                    <a:pt x="922" y="129"/>
                    <a:pt x="919" y="117"/>
                    <a:pt x="912" y="109"/>
                  </a:cubicBezTo>
                  <a:cubicBezTo>
                    <a:pt x="905" y="101"/>
                    <a:pt x="896" y="97"/>
                    <a:pt x="884" y="97"/>
                  </a:cubicBezTo>
                  <a:cubicBezTo>
                    <a:pt x="871" y="97"/>
                    <a:pt x="862" y="101"/>
                    <a:pt x="855" y="109"/>
                  </a:cubicBezTo>
                  <a:cubicBezTo>
                    <a:pt x="848" y="118"/>
                    <a:pt x="844" y="130"/>
                    <a:pt x="844" y="145"/>
                  </a:cubicBezTo>
                  <a:cubicBezTo>
                    <a:pt x="844" y="160"/>
                    <a:pt x="848" y="172"/>
                    <a:pt x="855" y="180"/>
                  </a:cubicBezTo>
                  <a:cubicBezTo>
                    <a:pt x="862" y="188"/>
                    <a:pt x="871" y="192"/>
                    <a:pt x="884" y="192"/>
                  </a:cubicBezTo>
                  <a:cubicBezTo>
                    <a:pt x="896" y="192"/>
                    <a:pt x="906" y="188"/>
                    <a:pt x="912" y="180"/>
                  </a:cubicBezTo>
                  <a:cubicBezTo>
                    <a:pt x="919" y="172"/>
                    <a:pt x="922" y="160"/>
                    <a:pt x="922" y="144"/>
                  </a:cubicBezTo>
                  <a:close/>
                  <a:moveTo>
                    <a:pt x="1139" y="100"/>
                  </a:moveTo>
                  <a:cubicBezTo>
                    <a:pt x="1139" y="72"/>
                    <a:pt x="1139" y="72"/>
                    <a:pt x="1139" y="72"/>
                  </a:cubicBezTo>
                  <a:cubicBezTo>
                    <a:pt x="1104" y="72"/>
                    <a:pt x="1104" y="72"/>
                    <a:pt x="1104" y="72"/>
                  </a:cubicBezTo>
                  <a:cubicBezTo>
                    <a:pt x="1104" y="29"/>
                    <a:pt x="1104" y="29"/>
                    <a:pt x="1104" y="29"/>
                  </a:cubicBezTo>
                  <a:cubicBezTo>
                    <a:pt x="1103" y="29"/>
                    <a:pt x="1103" y="29"/>
                    <a:pt x="1103" y="29"/>
                  </a:cubicBezTo>
                  <a:cubicBezTo>
                    <a:pt x="1071" y="39"/>
                    <a:pt x="1071" y="39"/>
                    <a:pt x="1071" y="39"/>
                  </a:cubicBezTo>
                  <a:cubicBezTo>
                    <a:pt x="1070" y="40"/>
                    <a:pt x="1070" y="40"/>
                    <a:pt x="1070" y="40"/>
                  </a:cubicBezTo>
                  <a:cubicBezTo>
                    <a:pt x="1070" y="72"/>
                    <a:pt x="1070" y="72"/>
                    <a:pt x="1070" y="72"/>
                  </a:cubicBezTo>
                  <a:cubicBezTo>
                    <a:pt x="1019" y="72"/>
                    <a:pt x="1019" y="72"/>
                    <a:pt x="1019" y="72"/>
                  </a:cubicBezTo>
                  <a:cubicBezTo>
                    <a:pt x="1019" y="54"/>
                    <a:pt x="1019" y="54"/>
                    <a:pt x="1019" y="54"/>
                  </a:cubicBezTo>
                  <a:cubicBezTo>
                    <a:pt x="1019" y="46"/>
                    <a:pt x="1021" y="39"/>
                    <a:pt x="1025" y="35"/>
                  </a:cubicBezTo>
                  <a:cubicBezTo>
                    <a:pt x="1028" y="30"/>
                    <a:pt x="1034" y="28"/>
                    <a:pt x="1040" y="28"/>
                  </a:cubicBezTo>
                  <a:cubicBezTo>
                    <a:pt x="1045" y="28"/>
                    <a:pt x="1050" y="29"/>
                    <a:pt x="1055" y="32"/>
                  </a:cubicBezTo>
                  <a:cubicBezTo>
                    <a:pt x="1057" y="32"/>
                    <a:pt x="1057" y="32"/>
                    <a:pt x="1057" y="32"/>
                  </a:cubicBezTo>
                  <a:cubicBezTo>
                    <a:pt x="1057" y="3"/>
                    <a:pt x="1057" y="3"/>
                    <a:pt x="1057" y="3"/>
                  </a:cubicBezTo>
                  <a:cubicBezTo>
                    <a:pt x="1056" y="3"/>
                    <a:pt x="1056" y="3"/>
                    <a:pt x="1056" y="3"/>
                  </a:cubicBezTo>
                  <a:cubicBezTo>
                    <a:pt x="1051" y="1"/>
                    <a:pt x="1045" y="0"/>
                    <a:pt x="1037" y="0"/>
                  </a:cubicBezTo>
                  <a:cubicBezTo>
                    <a:pt x="1027" y="0"/>
                    <a:pt x="1018" y="3"/>
                    <a:pt x="1010" y="7"/>
                  </a:cubicBezTo>
                  <a:cubicBezTo>
                    <a:pt x="1002" y="11"/>
                    <a:pt x="996" y="17"/>
                    <a:pt x="991" y="25"/>
                  </a:cubicBezTo>
                  <a:cubicBezTo>
                    <a:pt x="987" y="33"/>
                    <a:pt x="985" y="42"/>
                    <a:pt x="985" y="52"/>
                  </a:cubicBezTo>
                  <a:cubicBezTo>
                    <a:pt x="985" y="72"/>
                    <a:pt x="985" y="72"/>
                    <a:pt x="985" y="72"/>
                  </a:cubicBezTo>
                  <a:cubicBezTo>
                    <a:pt x="961" y="72"/>
                    <a:pt x="961" y="72"/>
                    <a:pt x="961" y="72"/>
                  </a:cubicBezTo>
                  <a:cubicBezTo>
                    <a:pt x="961" y="100"/>
                    <a:pt x="961" y="100"/>
                    <a:pt x="961" y="100"/>
                  </a:cubicBezTo>
                  <a:cubicBezTo>
                    <a:pt x="985" y="100"/>
                    <a:pt x="985" y="100"/>
                    <a:pt x="985" y="100"/>
                  </a:cubicBezTo>
                  <a:cubicBezTo>
                    <a:pt x="985" y="217"/>
                    <a:pt x="985" y="217"/>
                    <a:pt x="985" y="217"/>
                  </a:cubicBezTo>
                  <a:cubicBezTo>
                    <a:pt x="1019" y="217"/>
                    <a:pt x="1019" y="217"/>
                    <a:pt x="1019" y="217"/>
                  </a:cubicBezTo>
                  <a:cubicBezTo>
                    <a:pt x="1019" y="100"/>
                    <a:pt x="1019" y="100"/>
                    <a:pt x="1019" y="100"/>
                  </a:cubicBezTo>
                  <a:cubicBezTo>
                    <a:pt x="1070" y="100"/>
                    <a:pt x="1070" y="100"/>
                    <a:pt x="1070" y="100"/>
                  </a:cubicBezTo>
                  <a:cubicBezTo>
                    <a:pt x="1070" y="174"/>
                    <a:pt x="1070" y="174"/>
                    <a:pt x="1070" y="174"/>
                  </a:cubicBezTo>
                  <a:cubicBezTo>
                    <a:pt x="1070" y="205"/>
                    <a:pt x="1084" y="220"/>
                    <a:pt x="1113" y="220"/>
                  </a:cubicBezTo>
                  <a:cubicBezTo>
                    <a:pt x="1118" y="220"/>
                    <a:pt x="1122" y="220"/>
                    <a:pt x="1127" y="219"/>
                  </a:cubicBezTo>
                  <a:cubicBezTo>
                    <a:pt x="1133" y="217"/>
                    <a:pt x="1136" y="216"/>
                    <a:pt x="1138" y="215"/>
                  </a:cubicBezTo>
                  <a:cubicBezTo>
                    <a:pt x="1139" y="215"/>
                    <a:pt x="1139" y="215"/>
                    <a:pt x="1139" y="215"/>
                  </a:cubicBezTo>
                  <a:cubicBezTo>
                    <a:pt x="1139" y="187"/>
                    <a:pt x="1139" y="187"/>
                    <a:pt x="1139" y="187"/>
                  </a:cubicBezTo>
                  <a:cubicBezTo>
                    <a:pt x="1137" y="188"/>
                    <a:pt x="1137" y="188"/>
                    <a:pt x="1137" y="188"/>
                  </a:cubicBezTo>
                  <a:cubicBezTo>
                    <a:pt x="1135" y="189"/>
                    <a:pt x="1133" y="190"/>
                    <a:pt x="1130" y="191"/>
                  </a:cubicBezTo>
                  <a:cubicBezTo>
                    <a:pt x="1127" y="192"/>
                    <a:pt x="1125" y="192"/>
                    <a:pt x="1123" y="192"/>
                  </a:cubicBezTo>
                  <a:cubicBezTo>
                    <a:pt x="1117" y="192"/>
                    <a:pt x="1112" y="190"/>
                    <a:pt x="1109" y="187"/>
                  </a:cubicBezTo>
                  <a:cubicBezTo>
                    <a:pt x="1106" y="183"/>
                    <a:pt x="1104" y="177"/>
                    <a:pt x="1104" y="168"/>
                  </a:cubicBezTo>
                  <a:cubicBezTo>
                    <a:pt x="1104" y="100"/>
                    <a:pt x="1104" y="100"/>
                    <a:pt x="1104" y="100"/>
                  </a:cubicBezTo>
                  <a:lnTo>
                    <a:pt x="1139" y="10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52111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133575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7256608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8481976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514"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71258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217291"/>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7315202"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6"/>
            <a:ext cx="7315200"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7" y="1209973"/>
            <a:ext cx="7315201"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smtClean="0"/>
              <a:t>Video title</a:t>
            </a:r>
            <a:endParaRPr lang="en-US" dirty="0"/>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528679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68201"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61430723"/>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989431"/>
            <a:ext cx="8777288"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4964345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163" y="1241429"/>
            <a:ext cx="4206240" cy="1555554"/>
          </a:xfrm>
        </p:spPr>
        <p:txBody>
          <a:bodyPr wrap="square">
            <a:spAutoFit/>
          </a:bodyPr>
          <a:lstStyle>
            <a:lvl1pPr>
              <a:defRPr sz="494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4" name="Picture Placeholder 3"/>
          <p:cNvSpPr>
            <a:spLocks noGrp="1"/>
          </p:cNvSpPr>
          <p:nvPr>
            <p:ph type="pic" sz="quarter" idx="10" hasCustomPrompt="1"/>
          </p:nvPr>
        </p:nvSpPr>
        <p:spPr>
          <a:xfrm>
            <a:off x="4664075" y="0"/>
            <a:ext cx="4662488" cy="6994525"/>
          </a:xfrm>
          <a:blipFill>
            <a:blip r:embed="rId2"/>
            <a:stretch>
              <a:fillRect/>
            </a:stretch>
          </a:blipFill>
        </p:spPr>
        <p:txBody>
          <a:bodyPr lIns="0" tIns="0" rIns="0" bIns="0" anchor="ctr">
            <a:noAutofit/>
          </a:bodyPr>
          <a:lstStyle>
            <a:lvl1pPr marL="0" indent="0" algn="ctr">
              <a:lnSpc>
                <a:spcPct val="150000"/>
              </a:lnSpc>
              <a:spcBef>
                <a:spcPts val="0"/>
              </a:spcBef>
              <a:buNone/>
              <a:defRPr sz="2800" baseline="0">
                <a:solidFill>
                  <a:srgbClr val="FFFFFF"/>
                </a:solidFill>
              </a:defRPr>
            </a:lvl1pPr>
          </a:lstStyle>
          <a:p>
            <a:r>
              <a:rPr lang="en-US" dirty="0" smtClean="0"/>
              <a:t>Click on icon below</a:t>
            </a:r>
            <a:br>
              <a:rPr lang="en-US" dirty="0" smtClean="0"/>
            </a:br>
            <a:r>
              <a:rPr lang="en-US" dirty="0" smtClean="0"/>
              <a:t>to insert a new photo</a:t>
            </a:r>
            <a:endParaRPr lang="en-US" dirty="0"/>
          </a:p>
        </p:txBody>
      </p:sp>
    </p:spTree>
    <p:extLst>
      <p:ext uri="{BB962C8B-B14F-4D97-AF65-F5344CB8AC3E}">
        <p14:creationId xmlns:p14="http://schemas.microsoft.com/office/powerpoint/2010/main" val="54473798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93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8777288"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2" y="1212849"/>
            <a:ext cx="9326563"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60"/>
            <a:ext cx="8777287"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88702" y="6321406"/>
            <a:ext cx="8777288"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dirty="0" smtClean="0">
                <a:gradFill>
                  <a:gsLst>
                    <a:gs pos="0">
                      <a:schemeClr val="tx1"/>
                    </a:gs>
                    <a:gs pos="100000">
                      <a:schemeClr val="tx1"/>
                    </a:gs>
                  </a:gsLst>
                  <a:lin ang="5400000" scaled="0"/>
                </a:gradFill>
                <a:cs typeface="Segoe UI" pitchFamily="34" charset="0"/>
              </a:rPr>
              <a:t>© Copyright Microsoft Corporation. All rights reserved. </a:t>
            </a:r>
            <a:endParaRPr lang="en-US" sz="525" dirty="0">
              <a:gradFill>
                <a:gsLst>
                  <a:gs pos="0">
                    <a:schemeClr val="tx1"/>
                  </a:gs>
                  <a:gs pos="100000">
                    <a:schemeClr val="tx1"/>
                  </a:gs>
                </a:gsLst>
                <a:lin ang="5400000" scaled="0"/>
              </a:gradFill>
              <a:cs typeface="Segoe UI" pitchFamily="34"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2" y="3145040"/>
            <a:ext cx="3288502"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8777288"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9326564"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8777288" cy="2037481"/>
          </a:xfrm>
        </p:spPr>
        <p:txBody>
          <a:bodyPr wrap="square">
            <a:spAutoFit/>
          </a:bodyPr>
          <a:lstStyle>
            <a:lvl1pPr>
              <a:defRPr sz="3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2849"/>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209"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846113" y="1211287"/>
            <a:ext cx="4206240" cy="2357568"/>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6"/>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 id="2147484292" r:id="rId24"/>
  </p:sldLayoutIdLst>
  <p:transition>
    <p:fade/>
  </p:transition>
  <p:timing>
    <p:tnLst>
      <p:par>
        <p:cTn id="1" dur="indefinite" restart="never" nodeType="tmRoot"/>
      </p:par>
    </p:tnLst>
  </p:timing>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8" pos="3053" userDrawn="1">
          <p15:clr>
            <a:srgbClr val="5ACBF0"/>
          </p15:clr>
        </p15:guide>
        <p15:guide id="9" pos="3629" userDrawn="1">
          <p15:clr>
            <a:srgbClr val="5ACBF0"/>
          </p15:clr>
        </p15:guide>
        <p15:guide id="11" pos="4205" userDrawn="1">
          <p15:clr>
            <a:srgbClr val="5ACBF0"/>
          </p15:clr>
        </p15:guide>
        <p15:guide id="12" pos="4781" userDrawn="1">
          <p15:clr>
            <a:srgbClr val="5ACBF0"/>
          </p15:clr>
        </p15:guide>
        <p15:guide id="14" pos="5357" userDrawn="1">
          <p15:clr>
            <a:srgbClr val="5ACBF0"/>
          </p15:clr>
        </p15:guide>
        <p15:guide id="15" pos="5702" userDrawn="1">
          <p15:clr>
            <a:srgbClr val="5ACBF0"/>
          </p15:clr>
        </p15:guide>
        <p15:guide id="16" pos="288" userDrawn="1">
          <p15:clr>
            <a:srgbClr val="C35EA4"/>
          </p15:clr>
        </p15:guide>
        <p15:guide id="17" pos="5587"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7"/>
            <a:ext cx="87772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4"/>
            <a:ext cx="8777288" cy="20374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2"/>
          <a:stretch>
            <a:fillRect/>
          </a:stretch>
        </p:blipFill>
        <p:spPr>
          <a:xfrm rot="5400000">
            <a:off x="6170207" y="3162308"/>
            <a:ext cx="6995160" cy="670543"/>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1"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timing>
    <p:tnLst>
      <p:par>
        <p:cTn id="1" dur="indefinite" restart="never" nodeType="tmRoot"/>
      </p:par>
    </p:tnLst>
  </p:timing>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userDrawn="1">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5.png"/><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webm"/><Relationship Id="rId1" Type="http://schemas.microsoft.com/office/2007/relationships/media" Target="../media/media1.webm"/><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4637" y="4259262"/>
            <a:ext cx="9189244" cy="1830388"/>
          </a:xfrm>
        </p:spPr>
        <p:txBody>
          <a:bodyPr/>
          <a:lstStyle/>
          <a:p>
            <a:r>
              <a:rPr lang="en-US" altLang="zh-CN" dirty="0" smtClean="0"/>
              <a:t>Bojie Li</a:t>
            </a:r>
          </a:p>
          <a:p>
            <a:r>
              <a:rPr lang="en-US" dirty="0" smtClean="0"/>
              <a:t>4</a:t>
            </a:r>
            <a:r>
              <a:rPr lang="en-US" baseline="30000" dirty="0" smtClean="0"/>
              <a:t>th</a:t>
            </a:r>
            <a:r>
              <a:rPr lang="en-US" dirty="0" smtClean="0"/>
              <a:t> year Ph.D. student</a:t>
            </a:r>
          </a:p>
          <a:p>
            <a:r>
              <a:rPr lang="en-US" dirty="0" smtClean="0"/>
              <a:t>University of Science and Technology of China</a:t>
            </a:r>
            <a:endParaRPr lang="en-US" dirty="0" smtClean="0"/>
          </a:p>
          <a:p>
            <a:r>
              <a:rPr lang="en-US" dirty="0" smtClean="0"/>
              <a:t>Intelligent Cloud &amp; Edge group, Microsoft </a:t>
            </a:r>
            <a:r>
              <a:rPr lang="en-US" dirty="0" smtClean="0"/>
              <a:t>Research Asia</a:t>
            </a:r>
            <a:endParaRPr lang="en-US" dirty="0"/>
          </a:p>
        </p:txBody>
      </p:sp>
      <p:sp>
        <p:nvSpPr>
          <p:cNvPr id="2" name="Title 1"/>
          <p:cNvSpPr>
            <a:spLocks noGrp="1"/>
          </p:cNvSpPr>
          <p:nvPr>
            <p:ph type="title"/>
          </p:nvPr>
        </p:nvSpPr>
        <p:spPr>
          <a:xfrm>
            <a:off x="274637" y="1592262"/>
            <a:ext cx="8274844" cy="1837298"/>
          </a:xfrm>
        </p:spPr>
        <p:txBody>
          <a:bodyPr/>
          <a:lstStyle/>
          <a:p>
            <a:r>
              <a:rPr lang="en-US" altLang="zh-CN" dirty="0" smtClean="0"/>
              <a:t>Accelerating Datacenter Infrastructure with Reconfigurable Hardware</a:t>
            </a:r>
            <a:endParaRPr lang="en-US" dirty="0"/>
          </a:p>
        </p:txBody>
      </p:sp>
    </p:spTree>
    <p:extLst>
      <p:ext uri="{BB962C8B-B14F-4D97-AF65-F5344CB8AC3E}">
        <p14:creationId xmlns:p14="http://schemas.microsoft.com/office/powerpoint/2010/main" val="1570722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49"/>
            <a:ext cx="4206240" cy="627864"/>
          </a:xfrm>
        </p:spPr>
        <p:txBody>
          <a:bodyPr/>
          <a:lstStyle/>
          <a:p>
            <a:r>
              <a:rPr lang="en-US" dirty="0" smtClean="0"/>
              <a:t>Web Cache</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en-US" dirty="0" smtClean="0"/>
              <a:t>Shared Data Structure</a:t>
            </a:r>
            <a:endParaRPr lang="en-US" dirty="0"/>
          </a:p>
        </p:txBody>
      </p:sp>
      <p:pic>
        <p:nvPicPr>
          <p:cNvPr id="5" name="图片 6"/>
          <p:cNvPicPr>
            <a:picLocks noChangeAspect="1"/>
          </p:cNvPicPr>
          <p:nvPr/>
        </p:nvPicPr>
        <p:blipFill>
          <a:blip r:embed="rId3"/>
          <a:stretch>
            <a:fillRect/>
          </a:stretch>
        </p:blipFill>
        <p:spPr>
          <a:xfrm>
            <a:off x="1072480" y="2021119"/>
            <a:ext cx="1521641" cy="893138"/>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 y="3046444"/>
            <a:ext cx="2274240" cy="75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2481" y="4447755"/>
            <a:ext cx="22931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Recent Tweets</a:t>
            </a:r>
          </a:p>
        </p:txBody>
      </p:sp>
      <p:sp>
        <p:nvSpPr>
          <p:cNvPr id="8" name="TextBox 7"/>
          <p:cNvSpPr txBox="1"/>
          <p:nvPr/>
        </p:nvSpPr>
        <p:spPr>
          <a:xfrm>
            <a:off x="243681" y="4447755"/>
            <a:ext cx="13615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605272" y="476168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430" y="5039111"/>
            <a:ext cx="9095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p>
        </p:txBody>
      </p:sp>
      <p:cxnSp>
        <p:nvCxnSpPr>
          <p:cNvPr id="14" name="Straight Arrow Connector 13"/>
          <p:cNvCxnSpPr/>
          <p:nvPr/>
        </p:nvCxnSpPr>
        <p:spPr>
          <a:xfrm>
            <a:off x="1605272" y="536021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5353" y="5037146"/>
            <a:ext cx="2038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Query result</a:t>
            </a:r>
          </a:p>
        </p:txBody>
      </p:sp>
      <p:sp>
        <p:nvSpPr>
          <p:cNvPr id="17" name="TextBox 16"/>
          <p:cNvSpPr txBox="1"/>
          <p:nvPr/>
        </p:nvSpPr>
        <p:spPr>
          <a:xfrm>
            <a:off x="243681" y="395446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18" name="TextBox 17"/>
          <p:cNvSpPr txBox="1"/>
          <p:nvPr/>
        </p:nvSpPr>
        <p:spPr>
          <a:xfrm>
            <a:off x="2072481" y="396712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19" name="TextBox 18"/>
          <p:cNvSpPr txBox="1"/>
          <p:nvPr/>
        </p:nvSpPr>
        <p:spPr>
          <a:xfrm>
            <a:off x="243681" y="5609579"/>
            <a:ext cx="1384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Session</a:t>
            </a:r>
          </a:p>
        </p:txBody>
      </p:sp>
      <p:cxnSp>
        <p:nvCxnSpPr>
          <p:cNvPr id="20" name="Straight Arrow Connector 19"/>
          <p:cNvCxnSpPr/>
          <p:nvPr/>
        </p:nvCxnSpPr>
        <p:spPr>
          <a:xfrm>
            <a:off x="1605272" y="590108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65352" y="5587151"/>
            <a:ext cx="25582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Browser cookies</a:t>
            </a:r>
          </a:p>
        </p:txBody>
      </p:sp>
      <p:pic>
        <p:nvPicPr>
          <p:cNvPr id="22" name="图片 9"/>
          <p:cNvPicPr>
            <a:picLocks noChangeAspect="1"/>
          </p:cNvPicPr>
          <p:nvPr/>
        </p:nvPicPr>
        <p:blipFill>
          <a:blip r:embed="rId5"/>
          <a:stretch>
            <a:fillRect/>
          </a:stretch>
        </p:blipFill>
        <p:spPr>
          <a:xfrm>
            <a:off x="5412161" y="1897062"/>
            <a:ext cx="3442120" cy="854443"/>
          </a:xfrm>
          <a:prstGeom prst="rect">
            <a:avLst/>
          </a:prstGeom>
        </p:spPr>
      </p:pic>
      <p:pic>
        <p:nvPicPr>
          <p:cNvPr id="23" name="图片 10"/>
          <p:cNvPicPr>
            <a:picLocks noChangeAspect="1"/>
          </p:cNvPicPr>
          <p:nvPr/>
        </p:nvPicPr>
        <p:blipFill>
          <a:blip r:embed="rId6"/>
          <a:stretch>
            <a:fillRect/>
          </a:stretch>
        </p:blipFill>
        <p:spPr>
          <a:xfrm>
            <a:off x="5617686" y="2804471"/>
            <a:ext cx="3160395" cy="929640"/>
          </a:xfrm>
          <a:prstGeom prst="rect">
            <a:avLst/>
          </a:prstGeom>
        </p:spPr>
      </p:pic>
      <p:sp>
        <p:nvSpPr>
          <p:cNvPr id="25" name="TextBox 24"/>
          <p:cNvSpPr txBox="1"/>
          <p:nvPr/>
        </p:nvSpPr>
        <p:spPr>
          <a:xfrm>
            <a:off x="4731260" y="4419135"/>
            <a:ext cx="1983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Graph node</a:t>
            </a:r>
          </a:p>
        </p:txBody>
      </p:sp>
      <p:cxnSp>
        <p:nvCxnSpPr>
          <p:cNvPr id="26" name="Straight Arrow Connector 25"/>
          <p:cNvCxnSpPr/>
          <p:nvPr/>
        </p:nvCxnSpPr>
        <p:spPr>
          <a:xfrm>
            <a:off x="6573080" y="4733067"/>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40009" y="5010491"/>
            <a:ext cx="13799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Feature</a:t>
            </a:r>
          </a:p>
        </p:txBody>
      </p:sp>
      <p:cxnSp>
        <p:nvCxnSpPr>
          <p:cNvPr id="28" name="Straight Arrow Connector 27"/>
          <p:cNvCxnSpPr/>
          <p:nvPr/>
        </p:nvCxnSpPr>
        <p:spPr>
          <a:xfrm>
            <a:off x="6101072" y="533159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8281" y="5008526"/>
            <a:ext cx="13445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Weight</a:t>
            </a:r>
          </a:p>
        </p:txBody>
      </p:sp>
      <p:sp>
        <p:nvSpPr>
          <p:cNvPr id="30" name="TextBox 29"/>
          <p:cNvSpPr txBox="1"/>
          <p:nvPr/>
        </p:nvSpPr>
        <p:spPr>
          <a:xfrm>
            <a:off x="4725075" y="392584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31" name="TextBox 30"/>
          <p:cNvSpPr txBox="1"/>
          <p:nvPr/>
        </p:nvSpPr>
        <p:spPr>
          <a:xfrm>
            <a:off x="6996709" y="393850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32" name="TextBox 31"/>
          <p:cNvSpPr txBox="1"/>
          <p:nvPr/>
        </p:nvSpPr>
        <p:spPr>
          <a:xfrm>
            <a:off x="4731260" y="5580959"/>
            <a:ext cx="11491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Shard</a:t>
            </a:r>
          </a:p>
        </p:txBody>
      </p:sp>
      <p:cxnSp>
        <p:nvCxnSpPr>
          <p:cNvPr id="33" name="Straight Arrow Connector 32"/>
          <p:cNvCxnSpPr/>
          <p:nvPr/>
        </p:nvCxnSpPr>
        <p:spPr>
          <a:xfrm>
            <a:off x="6092851" y="587246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52931" y="5558531"/>
            <a:ext cx="28347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Sequence number</a:t>
            </a:r>
          </a:p>
        </p:txBody>
      </p:sp>
      <p:sp>
        <p:nvSpPr>
          <p:cNvPr id="35" name="TextBox 34"/>
          <p:cNvSpPr txBox="1"/>
          <p:nvPr/>
        </p:nvSpPr>
        <p:spPr>
          <a:xfrm>
            <a:off x="6965860" y="4423234"/>
            <a:ext cx="20773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List of edges</a:t>
            </a:r>
          </a:p>
        </p:txBody>
      </p:sp>
      <p:sp>
        <p:nvSpPr>
          <p:cNvPr id="9" name="TextBox 8"/>
          <p:cNvSpPr txBox="1"/>
          <p:nvPr/>
        </p:nvSpPr>
        <p:spPr>
          <a:xfrm>
            <a:off x="5044281" y="6060775"/>
            <a:ext cx="4063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More demanding workload</a:t>
            </a:r>
          </a:p>
        </p:txBody>
      </p:sp>
      <p:sp>
        <p:nvSpPr>
          <p:cNvPr id="10" name="标题 9"/>
          <p:cNvSpPr>
            <a:spLocks noGrp="1"/>
          </p:cNvSpPr>
          <p:nvPr>
            <p:ph type="title"/>
          </p:nvPr>
        </p:nvSpPr>
        <p:spPr/>
        <p:txBody>
          <a:bodyPr/>
          <a:lstStyle/>
          <a:p>
            <a:r>
              <a:rPr lang="en-US"/>
              <a:t>Key-Value Store in Data Centers</a:t>
            </a:r>
            <a:endParaRPr lang="en-US" dirty="0"/>
          </a:p>
        </p:txBody>
      </p:sp>
    </p:spTree>
    <p:extLst>
      <p:ext uri="{BB962C8B-B14F-4D97-AF65-F5344CB8AC3E}">
        <p14:creationId xmlns:p14="http://schemas.microsoft.com/office/powerpoint/2010/main" val="156946660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Store in Data Centers</a:t>
            </a:r>
            <a:endParaRPr lang="en-US" dirty="0"/>
          </a:p>
        </p:txBody>
      </p:sp>
      <p:sp>
        <p:nvSpPr>
          <p:cNvPr id="4" name="Text Placeholder 3"/>
          <p:cNvSpPr>
            <a:spLocks noGrp="1"/>
          </p:cNvSpPr>
          <p:nvPr>
            <p:ph type="body" sz="quarter" idx="11"/>
          </p:nvPr>
        </p:nvSpPr>
        <p:spPr>
          <a:xfrm>
            <a:off x="4846113" y="1211287"/>
            <a:ext cx="4206240" cy="627864"/>
          </a:xfrm>
        </p:spPr>
        <p:txBody>
          <a:bodyPr/>
          <a:lstStyle/>
          <a:p>
            <a:r>
              <a:rPr lang="en-US" dirty="0" smtClean="0"/>
              <a:t>Shared Data Structure</a:t>
            </a:r>
            <a:endParaRPr lang="en-US" dirty="0"/>
          </a:p>
        </p:txBody>
      </p:sp>
      <p:pic>
        <p:nvPicPr>
          <p:cNvPr id="22" name="图片 9"/>
          <p:cNvPicPr>
            <a:picLocks noChangeAspect="1"/>
          </p:cNvPicPr>
          <p:nvPr/>
        </p:nvPicPr>
        <p:blipFill>
          <a:blip r:embed="rId3"/>
          <a:stretch>
            <a:fillRect/>
          </a:stretch>
        </p:blipFill>
        <p:spPr>
          <a:xfrm>
            <a:off x="5412161" y="1897062"/>
            <a:ext cx="3442120" cy="854443"/>
          </a:xfrm>
          <a:prstGeom prst="rect">
            <a:avLst/>
          </a:prstGeom>
        </p:spPr>
      </p:pic>
      <p:pic>
        <p:nvPicPr>
          <p:cNvPr id="23" name="图片 10"/>
          <p:cNvPicPr>
            <a:picLocks noChangeAspect="1"/>
          </p:cNvPicPr>
          <p:nvPr/>
        </p:nvPicPr>
        <p:blipFill>
          <a:blip r:embed="rId4"/>
          <a:stretch>
            <a:fillRect/>
          </a:stretch>
        </p:blipFill>
        <p:spPr>
          <a:xfrm>
            <a:off x="5617686" y="2804471"/>
            <a:ext cx="3160395" cy="929640"/>
          </a:xfrm>
          <a:prstGeom prst="rect">
            <a:avLst/>
          </a:prstGeom>
        </p:spPr>
      </p:pic>
      <p:sp>
        <p:nvSpPr>
          <p:cNvPr id="25" name="TextBox 24"/>
          <p:cNvSpPr txBox="1"/>
          <p:nvPr/>
        </p:nvSpPr>
        <p:spPr>
          <a:xfrm>
            <a:off x="4731260" y="4419135"/>
            <a:ext cx="198355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Graph node</a:t>
            </a:r>
          </a:p>
        </p:txBody>
      </p:sp>
      <p:cxnSp>
        <p:nvCxnSpPr>
          <p:cNvPr id="26" name="Straight Arrow Connector 25"/>
          <p:cNvCxnSpPr/>
          <p:nvPr/>
        </p:nvCxnSpPr>
        <p:spPr>
          <a:xfrm>
            <a:off x="6573080" y="4733067"/>
            <a:ext cx="450072"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740009" y="5010491"/>
            <a:ext cx="137999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Feature</a:t>
            </a:r>
          </a:p>
        </p:txBody>
      </p:sp>
      <p:cxnSp>
        <p:nvCxnSpPr>
          <p:cNvPr id="28" name="Straight Arrow Connector 27"/>
          <p:cNvCxnSpPr/>
          <p:nvPr/>
        </p:nvCxnSpPr>
        <p:spPr>
          <a:xfrm>
            <a:off x="6101072" y="533159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8281" y="5008526"/>
            <a:ext cx="13445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Weight</a:t>
            </a:r>
          </a:p>
        </p:txBody>
      </p:sp>
      <p:sp>
        <p:nvSpPr>
          <p:cNvPr id="30" name="TextBox 29"/>
          <p:cNvSpPr txBox="1"/>
          <p:nvPr/>
        </p:nvSpPr>
        <p:spPr>
          <a:xfrm>
            <a:off x="4725075" y="392584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31" name="TextBox 30"/>
          <p:cNvSpPr txBox="1"/>
          <p:nvPr/>
        </p:nvSpPr>
        <p:spPr>
          <a:xfrm>
            <a:off x="6996709" y="393850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32" name="TextBox 31"/>
          <p:cNvSpPr txBox="1"/>
          <p:nvPr/>
        </p:nvSpPr>
        <p:spPr>
          <a:xfrm>
            <a:off x="4731260" y="5580959"/>
            <a:ext cx="11491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Shard</a:t>
            </a:r>
          </a:p>
        </p:txBody>
      </p:sp>
      <p:cxnSp>
        <p:nvCxnSpPr>
          <p:cNvPr id="33" name="Straight Arrow Connector 32"/>
          <p:cNvCxnSpPr/>
          <p:nvPr/>
        </p:nvCxnSpPr>
        <p:spPr>
          <a:xfrm>
            <a:off x="6092851" y="587246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52931" y="5558531"/>
            <a:ext cx="283475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Sequence number</a:t>
            </a:r>
          </a:p>
        </p:txBody>
      </p:sp>
      <p:sp>
        <p:nvSpPr>
          <p:cNvPr id="35" name="TextBox 34"/>
          <p:cNvSpPr txBox="1"/>
          <p:nvPr/>
        </p:nvSpPr>
        <p:spPr>
          <a:xfrm>
            <a:off x="6965860" y="4423234"/>
            <a:ext cx="20773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List of edges</a:t>
            </a:r>
          </a:p>
        </p:txBody>
      </p:sp>
      <p:sp>
        <p:nvSpPr>
          <p:cNvPr id="10" name="Left Brace 9"/>
          <p:cNvSpPr/>
          <p:nvPr/>
        </p:nvSpPr>
        <p:spPr>
          <a:xfrm>
            <a:off x="4081000" y="4640262"/>
            <a:ext cx="506081" cy="691328"/>
          </a:xfrm>
          <a:prstGeom prst="leftBrace">
            <a:avLst>
              <a:gd name="adj1" fmla="val 8333"/>
              <a:gd name="adj2" fmla="val 48593"/>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51622" y="2509198"/>
            <a:ext cx="2434064" cy="683264"/>
          </a:xfrm>
          <a:prstGeom prst="rect">
            <a:avLst/>
          </a:prstGeom>
          <a:noFill/>
        </p:spPr>
        <p:txBody>
          <a:bodyPr wrap="none" lIns="182880" tIns="146304" rIns="182880" bIns="146304" rtlCol="0">
            <a:spAutoFit/>
          </a:bodyPr>
          <a:lstStyle/>
          <a:p>
            <a:pPr>
              <a:lnSpc>
                <a:spcPct val="90000"/>
              </a:lnSpc>
              <a:spcAft>
                <a:spcPts val="600"/>
              </a:spcAft>
            </a:pPr>
            <a:r>
              <a:rPr lang="en-US" sz="2800" dirty="0" smtClean="0">
                <a:solidFill>
                  <a:srgbClr val="0078D7"/>
                </a:solidFill>
              </a:rPr>
              <a:t>Design Goals</a:t>
            </a:r>
          </a:p>
        </p:txBody>
      </p:sp>
      <p:sp>
        <p:nvSpPr>
          <p:cNvPr id="36" name="TextBox 35"/>
          <p:cNvSpPr txBox="1"/>
          <p:nvPr/>
        </p:nvSpPr>
        <p:spPr>
          <a:xfrm>
            <a:off x="651622" y="3116262"/>
            <a:ext cx="3328412" cy="3096232"/>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High throughput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Low tail latency</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Write intensive</a:t>
            </a:r>
            <a:br>
              <a:rPr lang="en-US" sz="2400" dirty="0" smtClean="0">
                <a:gradFill>
                  <a:gsLst>
                    <a:gs pos="2917">
                      <a:schemeClr val="tx1"/>
                    </a:gs>
                    <a:gs pos="30000">
                      <a:schemeClr val="tx1"/>
                    </a:gs>
                  </a:gsLst>
                  <a:lin ang="5400000" scaled="0"/>
                </a:gradFill>
              </a:rPr>
            </a:br>
            <a:endParaRPr lang="en-US" sz="2400" dirty="0" smtClean="0">
              <a:gradFill>
                <a:gsLst>
                  <a:gs pos="2917">
                    <a:schemeClr val="tx1"/>
                  </a:gs>
                  <a:gs pos="30000">
                    <a:schemeClr val="tx1"/>
                  </a:gs>
                </a:gsLst>
                <a:lin ang="5400000" scaled="0"/>
              </a:gradFill>
            </a:endParaRP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Vector operations</a:t>
            </a:r>
            <a:br>
              <a:rPr lang="en-US" sz="2400" dirty="0" smtClean="0">
                <a:gradFill>
                  <a:gsLst>
                    <a:gs pos="2917">
                      <a:schemeClr val="tx1"/>
                    </a:gs>
                    <a:gs pos="30000">
                      <a:schemeClr val="tx1"/>
                    </a:gs>
                  </a:gsLst>
                  <a:lin ang="5400000" scaled="0"/>
                </a:gradFill>
              </a:rPr>
            </a:br>
            <a:r>
              <a:rPr lang="en-US" sz="3600" dirty="0" smtClean="0">
                <a:solidFill>
                  <a:schemeClr val="bg1"/>
                </a:solidFill>
              </a:rPr>
              <a:t>____</a:t>
            </a:r>
            <a:endParaRPr lang="en-US" sz="2000" dirty="0" smtClean="0">
              <a:solidFill>
                <a:schemeClr val="bg1"/>
              </a:solidFill>
            </a:endParaRP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Atomic operations</a:t>
            </a:r>
          </a:p>
        </p:txBody>
      </p:sp>
      <p:cxnSp>
        <p:nvCxnSpPr>
          <p:cNvPr id="37" name="Straight Arrow Connector 36"/>
          <p:cNvCxnSpPr>
            <a:stCxn id="32" idx="1"/>
          </p:cNvCxnSpPr>
          <p:nvPr/>
        </p:nvCxnSpPr>
        <p:spPr>
          <a:xfrm flipH="1" flipV="1">
            <a:off x="4031330" y="5872463"/>
            <a:ext cx="699930" cy="22428"/>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TextBox 8"/>
          <p:cNvSpPr txBox="1"/>
          <p:nvPr/>
        </p:nvSpPr>
        <p:spPr>
          <a:xfrm>
            <a:off x="5044281" y="6060775"/>
            <a:ext cx="40632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More demanding workload</a:t>
            </a:r>
          </a:p>
        </p:txBody>
      </p:sp>
    </p:spTree>
    <p:extLst>
      <p:ext uri="{BB962C8B-B14F-4D97-AF65-F5344CB8AC3E}">
        <p14:creationId xmlns:p14="http://schemas.microsoft.com/office/powerpoint/2010/main" val="39481009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spTree>
    <p:extLst>
      <p:ext uri="{BB962C8B-B14F-4D97-AF65-F5344CB8AC3E}">
        <p14:creationId xmlns:p14="http://schemas.microsoft.com/office/powerpoint/2010/main" val="293489659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4" name="图片 3"/>
          <p:cNvPicPr>
            <a:picLocks noChangeAspect="1"/>
          </p:cNvPicPr>
          <p:nvPr/>
        </p:nvPicPr>
        <p:blipFill>
          <a:blip r:embed="rId3"/>
          <a:stretch>
            <a:fillRect/>
          </a:stretch>
        </p:blipFill>
        <p:spPr>
          <a:xfrm>
            <a:off x="396081" y="3005183"/>
            <a:ext cx="3785825" cy="1832926"/>
          </a:xfrm>
          <a:prstGeom prst="rect">
            <a:avLst/>
          </a:prstGeom>
        </p:spPr>
      </p:pic>
      <p:sp>
        <p:nvSpPr>
          <p:cNvPr id="8" name="文本框 7"/>
          <p:cNvSpPr txBox="1"/>
          <p:nvPr/>
        </p:nvSpPr>
        <p:spPr>
          <a:xfrm>
            <a:off x="4434681" y="3116262"/>
            <a:ext cx="1557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a:t>
            </a:r>
          </a:p>
        </p:txBody>
      </p:sp>
      <p:sp>
        <p:nvSpPr>
          <p:cNvPr id="12" name="文本框 11"/>
          <p:cNvSpPr txBox="1"/>
          <p:nvPr/>
        </p:nvSpPr>
        <p:spPr>
          <a:xfrm>
            <a:off x="4434681" y="3551452"/>
            <a:ext cx="4646850" cy="1446550"/>
          </a:xfrm>
          <a:prstGeom prst="rect">
            <a:avLst/>
          </a:prstGeom>
          <a:noFill/>
        </p:spPr>
        <p:txBody>
          <a:bodyPr wrap="none" lIns="182880" tIns="146304" rIns="182880" bIns="146304" rtlCol="0">
            <a:spAutoFit/>
          </a:bodyPr>
          <a:lstStyle/>
          <a:p>
            <a:pPr>
              <a:lnSpc>
                <a:spcPct val="90000"/>
              </a:lnSpc>
              <a:spcAft>
                <a:spcPts val="600"/>
              </a:spcAft>
            </a:pPr>
            <a:r>
              <a:rPr lang="en-US" dirty="0"/>
              <a:t>e.g. </a:t>
            </a:r>
            <a:r>
              <a:rPr lang="en-US" dirty="0" smtClean="0"/>
              <a:t>DPDK, </a:t>
            </a:r>
            <a:r>
              <a:rPr lang="en-US" dirty="0" err="1" smtClean="0"/>
              <a:t>mtcp</a:t>
            </a:r>
            <a:r>
              <a:rPr lang="en-US" dirty="0"/>
              <a:t>, </a:t>
            </a:r>
            <a:r>
              <a:rPr lang="en-US" dirty="0" err="1"/>
              <a:t>libvma</a:t>
            </a:r>
            <a:r>
              <a:rPr lang="en-US" dirty="0"/>
              <a:t>, two-sided RDMA</a:t>
            </a:r>
          </a:p>
          <a:p>
            <a:pPr>
              <a:lnSpc>
                <a:spcPct val="90000"/>
              </a:lnSpc>
              <a:spcAft>
                <a:spcPts val="600"/>
              </a:spcAft>
            </a:pPr>
            <a:r>
              <a:rPr lang="en-US" dirty="0" smtClean="0">
                <a:solidFill>
                  <a:srgbClr val="C00000"/>
                </a:solidFill>
              </a:rPr>
              <a:t>Bottlenecks: CPU random memory access</a:t>
            </a:r>
            <a:br>
              <a:rPr lang="en-US" dirty="0" smtClean="0">
                <a:solidFill>
                  <a:srgbClr val="C00000"/>
                </a:solidFill>
              </a:rPr>
            </a:br>
            <a:r>
              <a:rPr lang="en-US" dirty="0" smtClean="0">
                <a:solidFill>
                  <a:srgbClr val="C00000"/>
                </a:solidFill>
              </a:rPr>
              <a:t>and KV operation computation</a:t>
            </a:r>
          </a:p>
          <a:p>
            <a:pPr>
              <a:lnSpc>
                <a:spcPct val="90000"/>
              </a:lnSpc>
              <a:spcAft>
                <a:spcPts val="600"/>
              </a:spcAft>
            </a:pPr>
            <a:r>
              <a:rPr lang="en-US" dirty="0" smtClean="0"/>
              <a:t>(~5 </a:t>
            </a:r>
            <a:r>
              <a:rPr lang="en-US" altLang="zh-CN" dirty="0" smtClean="0"/>
              <a:t>Mops </a:t>
            </a:r>
            <a:r>
              <a:rPr lang="en-US" dirty="0" smtClean="0"/>
              <a:t>per core)</a:t>
            </a:r>
          </a:p>
        </p:txBody>
      </p:sp>
      <p:sp>
        <p:nvSpPr>
          <p:cNvPr id="6" name="文本框 10"/>
          <p:cNvSpPr txBox="1"/>
          <p:nvPr/>
        </p:nvSpPr>
        <p:spPr>
          <a:xfrm>
            <a:off x="5715929" y="3116262"/>
            <a:ext cx="24109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(Kernel Bypass)</a:t>
            </a:r>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spTree>
    <p:extLst>
      <p:ext uri="{BB962C8B-B14F-4D97-AF65-F5344CB8AC3E}">
        <p14:creationId xmlns:p14="http://schemas.microsoft.com/office/powerpoint/2010/main" val="399214945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7" name="图片 3"/>
          <p:cNvPicPr>
            <a:picLocks noChangeAspect="1"/>
          </p:cNvPicPr>
          <p:nvPr/>
        </p:nvPicPr>
        <p:blipFill>
          <a:blip r:embed="rId3"/>
          <a:stretch>
            <a:fillRect/>
          </a:stretch>
        </p:blipFill>
        <p:spPr>
          <a:xfrm>
            <a:off x="396081" y="1207136"/>
            <a:ext cx="3785825" cy="1832926"/>
          </a:xfrm>
          <a:prstGeom prst="rect">
            <a:avLst/>
          </a:prstGeom>
        </p:spPr>
      </p:pic>
      <p:sp>
        <p:nvSpPr>
          <p:cNvPr id="9" name="文本框 7"/>
          <p:cNvSpPr txBox="1"/>
          <p:nvPr/>
        </p:nvSpPr>
        <p:spPr>
          <a:xfrm>
            <a:off x="4434681" y="1439862"/>
            <a:ext cx="36522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 (Kernel TCP/IP)</a:t>
            </a:r>
          </a:p>
        </p:txBody>
      </p:sp>
      <p:sp>
        <p:nvSpPr>
          <p:cNvPr id="10" name="文本框 11"/>
          <p:cNvSpPr txBox="1"/>
          <p:nvPr/>
        </p:nvSpPr>
        <p:spPr>
          <a:xfrm>
            <a:off x="4434681" y="1875052"/>
            <a:ext cx="3620735"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Bottleneck: Network stack in OS</a:t>
            </a:r>
            <a:br>
              <a:rPr lang="en-US" dirty="0" smtClean="0">
                <a:solidFill>
                  <a:srgbClr val="C00000"/>
                </a:solidFill>
              </a:rPr>
            </a:br>
            <a:r>
              <a:rPr lang="en-US" dirty="0" smtClean="0"/>
              <a:t>(~300 Kops per core)</a:t>
            </a:r>
          </a:p>
        </p:txBody>
      </p:sp>
      <p:pic>
        <p:nvPicPr>
          <p:cNvPr id="11" name="图片 4"/>
          <p:cNvPicPr>
            <a:picLocks noChangeAspect="1"/>
          </p:cNvPicPr>
          <p:nvPr/>
        </p:nvPicPr>
        <p:blipFill>
          <a:blip r:embed="rId4"/>
          <a:stretch>
            <a:fillRect/>
          </a:stretch>
        </p:blipFill>
        <p:spPr>
          <a:xfrm>
            <a:off x="369556" y="4913608"/>
            <a:ext cx="3785825" cy="1849359"/>
          </a:xfrm>
          <a:prstGeom prst="rect">
            <a:avLst/>
          </a:prstGeom>
        </p:spPr>
      </p:pic>
      <p:sp>
        <p:nvSpPr>
          <p:cNvPr id="13" name="文本框 8"/>
          <p:cNvSpPr txBox="1"/>
          <p:nvPr/>
        </p:nvSpPr>
        <p:spPr>
          <a:xfrm>
            <a:off x="4434681" y="5002998"/>
            <a:ext cx="274818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One-sided RDMA</a:t>
            </a:r>
          </a:p>
        </p:txBody>
      </p:sp>
      <p:sp>
        <p:nvSpPr>
          <p:cNvPr id="14" name="文本框 12"/>
          <p:cNvSpPr txBox="1"/>
          <p:nvPr/>
        </p:nvSpPr>
        <p:spPr>
          <a:xfrm>
            <a:off x="4434681" y="5424955"/>
            <a:ext cx="4853316" cy="1120307"/>
          </a:xfrm>
          <a:prstGeom prst="rect">
            <a:avLst/>
          </a:prstGeom>
          <a:noFill/>
        </p:spPr>
        <p:txBody>
          <a:bodyPr wrap="none" lIns="182880" tIns="146304" rIns="182880" bIns="146304" rtlCol="0">
            <a:spAutoFit/>
          </a:bodyPr>
          <a:lstStyle/>
          <a:p>
            <a:pPr>
              <a:lnSpc>
                <a:spcPct val="90000"/>
              </a:lnSpc>
              <a:spcAft>
                <a:spcPts val="600"/>
              </a:spcAft>
            </a:pPr>
            <a:r>
              <a:rPr lang="en-US" dirty="0" smtClean="0">
                <a:solidFill>
                  <a:srgbClr val="C00000"/>
                </a:solidFill>
              </a:rPr>
              <a:t>Communication overhead: multiple round-</a:t>
            </a:r>
            <a:br>
              <a:rPr lang="en-US" dirty="0" smtClean="0">
                <a:solidFill>
                  <a:srgbClr val="C00000"/>
                </a:solidFill>
              </a:rPr>
            </a:br>
            <a:r>
              <a:rPr lang="en-US" dirty="0" smtClean="0">
                <a:solidFill>
                  <a:srgbClr val="C00000"/>
                </a:solidFill>
              </a:rPr>
              <a:t>trips per KV operation (fetch index, data)</a:t>
            </a:r>
          </a:p>
          <a:p>
            <a:pPr>
              <a:lnSpc>
                <a:spcPct val="90000"/>
              </a:lnSpc>
              <a:spcAft>
                <a:spcPts val="600"/>
              </a:spcAft>
            </a:pPr>
            <a:r>
              <a:rPr lang="en-US" dirty="0" smtClean="0">
                <a:solidFill>
                  <a:srgbClr val="C00000"/>
                </a:solidFill>
              </a:rPr>
              <a:t>Synchronization overhead: write operations</a:t>
            </a:r>
          </a:p>
        </p:txBody>
      </p:sp>
      <p:pic>
        <p:nvPicPr>
          <p:cNvPr id="15" name="图片 3"/>
          <p:cNvPicPr>
            <a:picLocks noChangeAspect="1"/>
          </p:cNvPicPr>
          <p:nvPr/>
        </p:nvPicPr>
        <p:blipFill>
          <a:blip r:embed="rId3"/>
          <a:stretch>
            <a:fillRect/>
          </a:stretch>
        </p:blipFill>
        <p:spPr>
          <a:xfrm>
            <a:off x="396081" y="3005183"/>
            <a:ext cx="3785825" cy="1832926"/>
          </a:xfrm>
          <a:prstGeom prst="rect">
            <a:avLst/>
          </a:prstGeom>
        </p:spPr>
      </p:pic>
      <p:sp>
        <p:nvSpPr>
          <p:cNvPr id="16" name="文本框 7"/>
          <p:cNvSpPr txBox="1"/>
          <p:nvPr/>
        </p:nvSpPr>
        <p:spPr>
          <a:xfrm>
            <a:off x="4434681" y="3116262"/>
            <a:ext cx="155792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Software</a:t>
            </a:r>
          </a:p>
        </p:txBody>
      </p:sp>
      <p:sp>
        <p:nvSpPr>
          <p:cNvPr id="17" name="文本框 11"/>
          <p:cNvSpPr txBox="1"/>
          <p:nvPr/>
        </p:nvSpPr>
        <p:spPr>
          <a:xfrm>
            <a:off x="4434681" y="3551452"/>
            <a:ext cx="4646850" cy="1446550"/>
          </a:xfrm>
          <a:prstGeom prst="rect">
            <a:avLst/>
          </a:prstGeom>
          <a:noFill/>
        </p:spPr>
        <p:txBody>
          <a:bodyPr wrap="none" lIns="182880" tIns="146304" rIns="182880" bIns="146304" rtlCol="0">
            <a:spAutoFit/>
          </a:bodyPr>
          <a:lstStyle/>
          <a:p>
            <a:pPr>
              <a:lnSpc>
                <a:spcPct val="90000"/>
              </a:lnSpc>
              <a:spcAft>
                <a:spcPts val="600"/>
              </a:spcAft>
            </a:pPr>
            <a:r>
              <a:rPr lang="en-US" dirty="0"/>
              <a:t>e.g. </a:t>
            </a:r>
            <a:r>
              <a:rPr lang="en-US" dirty="0"/>
              <a:t>DPDK, </a:t>
            </a:r>
            <a:r>
              <a:rPr lang="en-US" dirty="0" err="1"/>
              <a:t>mtcp</a:t>
            </a:r>
            <a:r>
              <a:rPr lang="en-US" dirty="0"/>
              <a:t>, </a:t>
            </a:r>
            <a:r>
              <a:rPr lang="en-US" dirty="0" err="1"/>
              <a:t>libvma</a:t>
            </a:r>
            <a:r>
              <a:rPr lang="en-US" dirty="0"/>
              <a:t>, two-sided </a:t>
            </a:r>
            <a:r>
              <a:rPr lang="en-US" dirty="0" smtClean="0"/>
              <a:t>RDMA</a:t>
            </a:r>
            <a:endParaRPr lang="en-US" dirty="0"/>
          </a:p>
          <a:p>
            <a:pPr>
              <a:lnSpc>
                <a:spcPct val="90000"/>
              </a:lnSpc>
              <a:spcAft>
                <a:spcPts val="600"/>
              </a:spcAft>
            </a:pPr>
            <a:r>
              <a:rPr lang="en-US" dirty="0" smtClean="0">
                <a:solidFill>
                  <a:srgbClr val="C00000"/>
                </a:solidFill>
              </a:rPr>
              <a:t>Bottlenecks: CPU random memory access</a:t>
            </a:r>
            <a:br>
              <a:rPr lang="en-US" dirty="0" smtClean="0">
                <a:solidFill>
                  <a:srgbClr val="C00000"/>
                </a:solidFill>
              </a:rPr>
            </a:br>
            <a:r>
              <a:rPr lang="en-US" dirty="0" smtClean="0">
                <a:solidFill>
                  <a:srgbClr val="C00000"/>
                </a:solidFill>
              </a:rPr>
              <a:t>and KV operation computation</a:t>
            </a:r>
            <a:endParaRPr lang="en-US" dirty="0"/>
          </a:p>
          <a:p>
            <a:pPr>
              <a:lnSpc>
                <a:spcPct val="90000"/>
              </a:lnSpc>
              <a:spcAft>
                <a:spcPts val="600"/>
              </a:spcAft>
            </a:pPr>
            <a:r>
              <a:rPr lang="en-US" dirty="0" smtClean="0"/>
              <a:t>(~5 M</a:t>
            </a:r>
            <a:r>
              <a:rPr lang="en-US" altLang="zh-CN" dirty="0" smtClean="0"/>
              <a:t>ops </a:t>
            </a:r>
            <a:r>
              <a:rPr lang="en-US" dirty="0" smtClean="0"/>
              <a:t>per core)</a:t>
            </a:r>
          </a:p>
        </p:txBody>
      </p:sp>
      <p:sp>
        <p:nvSpPr>
          <p:cNvPr id="18" name="文本框 10"/>
          <p:cNvSpPr txBox="1"/>
          <p:nvPr/>
        </p:nvSpPr>
        <p:spPr>
          <a:xfrm>
            <a:off x="5715929" y="3116262"/>
            <a:ext cx="24109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(Kernel Bypass)</a:t>
            </a:r>
          </a:p>
        </p:txBody>
      </p:sp>
    </p:spTree>
    <p:extLst>
      <p:ext uri="{BB962C8B-B14F-4D97-AF65-F5344CB8AC3E}">
        <p14:creationId xmlns:p14="http://schemas.microsoft.com/office/powerpoint/2010/main" val="237435443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Key-Value </a:t>
            </a:r>
            <a:r>
              <a:rPr lang="en-US" dirty="0"/>
              <a:t>S</a:t>
            </a:r>
            <a:r>
              <a:rPr lang="en-US" dirty="0" smtClean="0"/>
              <a:t>tore Architectures</a:t>
            </a:r>
            <a:endParaRPr lang="en-US" dirty="0"/>
          </a:p>
        </p:txBody>
      </p:sp>
      <p:pic>
        <p:nvPicPr>
          <p:cNvPr id="4" name="图片 3"/>
          <p:cNvPicPr>
            <a:picLocks noChangeAspect="1"/>
          </p:cNvPicPr>
          <p:nvPr/>
        </p:nvPicPr>
        <p:blipFill>
          <a:blip r:embed="rId3"/>
          <a:stretch>
            <a:fillRect/>
          </a:stretch>
        </p:blipFill>
        <p:spPr>
          <a:xfrm>
            <a:off x="396082" y="3116262"/>
            <a:ext cx="2526724" cy="1223326"/>
          </a:xfrm>
          <a:prstGeom prst="rect">
            <a:avLst/>
          </a:prstGeom>
        </p:spPr>
      </p:pic>
      <p:pic>
        <p:nvPicPr>
          <p:cNvPr id="5" name="图片 4"/>
          <p:cNvPicPr>
            <a:picLocks noChangeAspect="1"/>
          </p:cNvPicPr>
          <p:nvPr/>
        </p:nvPicPr>
        <p:blipFill>
          <a:blip r:embed="rId4"/>
          <a:stretch>
            <a:fillRect/>
          </a:stretch>
        </p:blipFill>
        <p:spPr>
          <a:xfrm>
            <a:off x="363493" y="4928507"/>
            <a:ext cx="2553250" cy="1247251"/>
          </a:xfrm>
          <a:prstGeom prst="rect">
            <a:avLst/>
          </a:prstGeom>
        </p:spPr>
      </p:pic>
      <p:pic>
        <p:nvPicPr>
          <p:cNvPr id="6" name="图片 5"/>
          <p:cNvPicPr>
            <a:picLocks noChangeAspect="1"/>
          </p:cNvPicPr>
          <p:nvPr/>
        </p:nvPicPr>
        <p:blipFill>
          <a:blip r:embed="rId5"/>
          <a:stretch>
            <a:fillRect/>
          </a:stretch>
        </p:blipFill>
        <p:spPr>
          <a:xfrm>
            <a:off x="5196681" y="1552310"/>
            <a:ext cx="3910621" cy="1910321"/>
          </a:xfrm>
          <a:prstGeom prst="rect">
            <a:avLst/>
          </a:prstGeom>
        </p:spPr>
      </p:pic>
      <p:sp>
        <p:nvSpPr>
          <p:cNvPr id="8" name="文本框 7"/>
          <p:cNvSpPr txBox="1"/>
          <p:nvPr/>
        </p:nvSpPr>
        <p:spPr>
          <a:xfrm>
            <a:off x="2916743" y="3268662"/>
            <a:ext cx="1898533"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Software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(Kernel Bypass)</a:t>
            </a:r>
            <a:endParaRPr lang="en-US" sz="2000" dirty="0" smtClean="0">
              <a:gradFill>
                <a:gsLst>
                  <a:gs pos="2917">
                    <a:schemeClr val="tx1"/>
                  </a:gs>
                  <a:gs pos="30000">
                    <a:schemeClr val="tx1"/>
                  </a:gs>
                </a:gsLst>
                <a:lin ang="5400000" scaled="0"/>
              </a:gradFill>
            </a:endParaRPr>
          </a:p>
        </p:txBody>
      </p:sp>
      <p:sp>
        <p:nvSpPr>
          <p:cNvPr id="9" name="文本框 8"/>
          <p:cNvSpPr txBox="1"/>
          <p:nvPr/>
        </p:nvSpPr>
        <p:spPr>
          <a:xfrm>
            <a:off x="2916743" y="5238497"/>
            <a:ext cx="2151871" cy="544765"/>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One-sided RDMA</a:t>
            </a:r>
          </a:p>
        </p:txBody>
      </p:sp>
      <p:sp>
        <p:nvSpPr>
          <p:cNvPr id="10" name="文本框 9"/>
          <p:cNvSpPr txBox="1"/>
          <p:nvPr/>
        </p:nvSpPr>
        <p:spPr>
          <a:xfrm>
            <a:off x="5621126" y="3638768"/>
            <a:ext cx="33646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KV-Direct FPGA + NIC</a:t>
            </a:r>
          </a:p>
        </p:txBody>
      </p:sp>
      <p:sp>
        <p:nvSpPr>
          <p:cNvPr id="14" name="文本框 13"/>
          <p:cNvSpPr txBox="1"/>
          <p:nvPr/>
        </p:nvSpPr>
        <p:spPr>
          <a:xfrm>
            <a:off x="5621126" y="4095968"/>
            <a:ext cx="3766555" cy="1369606"/>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C00000"/>
                </a:solidFill>
              </a:rPr>
              <a:t>Offload KV processing on </a:t>
            </a:r>
            <a:r>
              <a:rPr lang="en-US" altLang="zh-CN" dirty="0" smtClean="0">
                <a:solidFill>
                  <a:srgbClr val="C00000"/>
                </a:solidFill>
              </a:rPr>
              <a:t>CPU</a:t>
            </a:r>
            <a:br>
              <a:rPr lang="en-US" altLang="zh-CN" dirty="0" smtClean="0">
                <a:solidFill>
                  <a:srgbClr val="C00000"/>
                </a:solidFill>
              </a:rPr>
            </a:br>
            <a:r>
              <a:rPr lang="en-US" dirty="0" smtClean="0">
                <a:solidFill>
                  <a:srgbClr val="C00000"/>
                </a:solidFill>
              </a:rPr>
              <a:t>to Programmable </a:t>
            </a:r>
            <a:r>
              <a:rPr lang="en-US" dirty="0" smtClean="0">
                <a:solidFill>
                  <a:srgbClr val="C00000"/>
                </a:solidFill>
              </a:rPr>
              <a:t>NIC</a:t>
            </a:r>
          </a:p>
          <a:p>
            <a:pPr>
              <a:lnSpc>
                <a:spcPct val="90000"/>
              </a:lnSpc>
              <a:spcAft>
                <a:spcPts val="600"/>
              </a:spcAft>
            </a:pPr>
            <a:r>
              <a:rPr lang="en-US" altLang="ja-JP" dirty="0" smtClean="0">
                <a:solidFill>
                  <a:srgbClr val="C00000"/>
                </a:solidFill>
              </a:rPr>
              <a:t>Extend</a:t>
            </a:r>
            <a:r>
              <a:rPr lang="ja-JP" altLang="en-US" dirty="0">
                <a:solidFill>
                  <a:srgbClr val="C00000"/>
                </a:solidFill>
              </a:rPr>
              <a:t> </a:t>
            </a:r>
            <a:r>
              <a:rPr lang="en-US" altLang="ja-JP" dirty="0" smtClean="0">
                <a:solidFill>
                  <a:srgbClr val="C00000"/>
                </a:solidFill>
              </a:rPr>
              <a:t>RDMA semantics to key-value semantics</a:t>
            </a:r>
            <a:endParaRPr lang="en-US" dirty="0" smtClean="0">
              <a:solidFill>
                <a:srgbClr val="C00000"/>
              </a:solidFill>
            </a:endParaRPr>
          </a:p>
        </p:txBody>
      </p:sp>
      <p:cxnSp>
        <p:nvCxnSpPr>
          <p:cNvPr id="7" name="Straight Connector 6"/>
          <p:cNvCxnSpPr/>
          <p:nvPr/>
        </p:nvCxnSpPr>
        <p:spPr>
          <a:xfrm>
            <a:off x="5120481" y="1058862"/>
            <a:ext cx="0" cy="5486400"/>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5" name="图片 3"/>
          <p:cNvPicPr>
            <a:picLocks noChangeAspect="1"/>
          </p:cNvPicPr>
          <p:nvPr/>
        </p:nvPicPr>
        <p:blipFill>
          <a:blip r:embed="rId3"/>
          <a:stretch>
            <a:fillRect/>
          </a:stretch>
        </p:blipFill>
        <p:spPr>
          <a:xfrm>
            <a:off x="396082" y="1352514"/>
            <a:ext cx="2526724" cy="1223326"/>
          </a:xfrm>
          <a:prstGeom prst="rect">
            <a:avLst/>
          </a:prstGeom>
        </p:spPr>
      </p:pic>
      <p:sp>
        <p:nvSpPr>
          <p:cNvPr id="16" name="文本框 7"/>
          <p:cNvSpPr txBox="1"/>
          <p:nvPr/>
        </p:nvSpPr>
        <p:spPr>
          <a:xfrm>
            <a:off x="2922096" y="1456417"/>
            <a:ext cx="1870320" cy="794064"/>
          </a:xfrm>
          <a:prstGeom prst="rect">
            <a:avLst/>
          </a:prstGeom>
          <a:noFill/>
        </p:spPr>
        <p:txBody>
          <a:bodyPr wrap="none" lIns="182880" tIns="146304" rIns="182880" bIns="146304" rtlCol="0">
            <a:spAutoFit/>
          </a:bodyPr>
          <a:lstStyle/>
          <a:p>
            <a:pPr>
              <a:lnSpc>
                <a:spcPct val="90000"/>
              </a:lnSpc>
              <a:spcAft>
                <a:spcPts val="600"/>
              </a:spcAft>
            </a:pPr>
            <a:r>
              <a:rPr lang="en-US" dirty="0" smtClean="0">
                <a:gradFill>
                  <a:gsLst>
                    <a:gs pos="2917">
                      <a:schemeClr val="tx1"/>
                    </a:gs>
                    <a:gs pos="30000">
                      <a:schemeClr val="tx1"/>
                    </a:gs>
                  </a:gsLst>
                  <a:lin ang="5400000" scaled="0"/>
                </a:gradFill>
              </a:rPr>
              <a:t>Software</a:t>
            </a:r>
            <a:br>
              <a:rPr lang="en-US" dirty="0" smtClean="0">
                <a:gradFill>
                  <a:gsLst>
                    <a:gs pos="2917">
                      <a:schemeClr val="tx1"/>
                    </a:gs>
                    <a:gs pos="30000">
                      <a:schemeClr val="tx1"/>
                    </a:gs>
                  </a:gsLst>
                  <a:lin ang="5400000" scaled="0"/>
                </a:gradFill>
              </a:rPr>
            </a:br>
            <a:r>
              <a:rPr lang="en-US" dirty="0" smtClean="0">
                <a:gradFill>
                  <a:gsLst>
                    <a:gs pos="2917">
                      <a:schemeClr val="tx1"/>
                    </a:gs>
                    <a:gs pos="30000">
                      <a:schemeClr val="tx1"/>
                    </a:gs>
                  </a:gsLst>
                  <a:lin ang="5400000" scaled="0"/>
                </a:gradFill>
              </a:rPr>
              <a:t>(Kernel TCP/IP)</a:t>
            </a:r>
            <a:endParaRPr lang="en-US" sz="2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107927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 Commodity Server with </a:t>
            </a:r>
            <a:r>
              <a:rPr lang="en-US" dirty="0" err="1"/>
              <a:t>SmartNIC</a:t>
            </a:r>
            <a:endParaRPr lang="en-US" dirty="0"/>
          </a:p>
        </p:txBody>
      </p:sp>
      <p:grpSp>
        <p:nvGrpSpPr>
          <p:cNvPr id="4" name="Group 3"/>
          <p:cNvGrpSpPr/>
          <p:nvPr/>
        </p:nvGrpSpPr>
        <p:grpSpPr>
          <a:xfrm>
            <a:off x="1996281" y="1592262"/>
            <a:ext cx="5562600" cy="4268148"/>
            <a:chOff x="5230414" y="1363662"/>
            <a:chExt cx="3878347" cy="3257284"/>
          </a:xfrm>
        </p:grpSpPr>
        <p:sp>
          <p:nvSpPr>
            <p:cNvPr id="5" name="Rectangle 4"/>
            <p:cNvSpPr/>
            <p:nvPr/>
          </p:nvSpPr>
          <p:spPr bwMode="auto">
            <a:xfrm>
              <a:off x="5230414" y="1363662"/>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Rectangle 5"/>
            <p:cNvSpPr/>
            <p:nvPr/>
          </p:nvSpPr>
          <p:spPr bwMode="auto">
            <a:xfrm>
              <a:off x="6223255" y="2392860"/>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 name="Rectangle: Rounded Corners 701"/>
            <p:cNvSpPr/>
            <p:nvPr/>
          </p:nvSpPr>
          <p:spPr bwMode="auto">
            <a:xfrm>
              <a:off x="5480260"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 name="Rectangle: Rounded Corners 702"/>
            <p:cNvSpPr/>
            <p:nvPr/>
          </p:nvSpPr>
          <p:spPr bwMode="auto">
            <a:xfrm>
              <a:off x="7306134"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9" name="Rectangle 8"/>
            <p:cNvSpPr/>
            <p:nvPr/>
          </p:nvSpPr>
          <p:spPr bwMode="auto">
            <a:xfrm>
              <a:off x="5762083" y="195752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Rectangle 9"/>
            <p:cNvSpPr/>
            <p:nvPr/>
          </p:nvSpPr>
          <p:spPr bwMode="auto">
            <a:xfrm>
              <a:off x="7584874" y="1957522"/>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 name="Group 10"/>
            <p:cNvGrpSpPr/>
            <p:nvPr/>
          </p:nvGrpSpPr>
          <p:grpSpPr>
            <a:xfrm>
              <a:off x="5474805" y="3339545"/>
              <a:ext cx="1007424" cy="382629"/>
              <a:chOff x="332945" y="2365067"/>
              <a:chExt cx="953623" cy="395653"/>
            </a:xfrm>
            <a:solidFill>
              <a:schemeClr val="bg1">
                <a:lumMod val="50000"/>
              </a:schemeClr>
            </a:solidFill>
          </p:grpSpPr>
          <p:sp>
            <p:nvSpPr>
              <p:cNvPr id="54" name="Rectangle 53"/>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5" name="Rectangle 54"/>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6" name="Rectangle 55"/>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2" name="Rectangle 11"/>
            <p:cNvSpPr/>
            <p:nvPr/>
          </p:nvSpPr>
          <p:spPr bwMode="auto">
            <a:xfrm>
              <a:off x="5751544" y="2804846"/>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Freeform 73"/>
            <p:cNvSpPr>
              <a:spLocks noChangeAspect="1" noEditPoints="1"/>
            </p:cNvSpPr>
            <p:nvPr/>
          </p:nvSpPr>
          <p:spPr bwMode="black">
            <a:xfrm>
              <a:off x="5604287"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14" name="Freeform: Shape 753"/>
            <p:cNvSpPr/>
            <p:nvPr/>
          </p:nvSpPr>
          <p:spPr bwMode="auto">
            <a:xfrm>
              <a:off x="5874120" y="3647111"/>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15" name="TextBox 14"/>
            <p:cNvSpPr txBox="1"/>
            <p:nvPr/>
          </p:nvSpPr>
          <p:spPr>
            <a:xfrm>
              <a:off x="5764662"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16" name="TextBox 15"/>
            <p:cNvSpPr txBox="1"/>
            <p:nvPr/>
          </p:nvSpPr>
          <p:spPr>
            <a:xfrm>
              <a:off x="6279352" y="4285082"/>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17" name="Freeform: Shape 755"/>
            <p:cNvSpPr/>
            <p:nvPr/>
          </p:nvSpPr>
          <p:spPr bwMode="auto">
            <a:xfrm>
              <a:off x="7804035" y="3647111"/>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18" name="Rounded Rectangle 94"/>
            <p:cNvSpPr/>
            <p:nvPr/>
          </p:nvSpPr>
          <p:spPr bwMode="auto">
            <a:xfrm>
              <a:off x="8706726" y="4324563"/>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19" name="TextBox 18"/>
            <p:cNvSpPr txBox="1"/>
            <p:nvPr/>
          </p:nvSpPr>
          <p:spPr>
            <a:xfrm>
              <a:off x="5495158" y="2913620"/>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20" name="Rectangle 19"/>
            <p:cNvSpPr/>
            <p:nvPr/>
          </p:nvSpPr>
          <p:spPr bwMode="auto">
            <a:xfrm>
              <a:off x="7582933" y="2800037"/>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TextBox 20"/>
            <p:cNvSpPr txBox="1"/>
            <p:nvPr/>
          </p:nvSpPr>
          <p:spPr>
            <a:xfrm>
              <a:off x="7326547" y="290881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22" name="Group 21"/>
            <p:cNvGrpSpPr/>
            <p:nvPr/>
          </p:nvGrpSpPr>
          <p:grpSpPr>
            <a:xfrm>
              <a:off x="7137430" y="3198305"/>
              <a:ext cx="1371484" cy="801630"/>
              <a:chOff x="9723437" y="4953059"/>
              <a:chExt cx="1828800" cy="1068931"/>
            </a:xfrm>
          </p:grpSpPr>
          <p:sp>
            <p:nvSpPr>
              <p:cNvPr id="27" name="Rectangle 26"/>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Rectangle 27"/>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9" name="Group 28"/>
              <p:cNvGrpSpPr/>
              <p:nvPr/>
            </p:nvGrpSpPr>
            <p:grpSpPr>
              <a:xfrm>
                <a:off x="9903591" y="5121199"/>
                <a:ext cx="810446" cy="792926"/>
                <a:chOff x="10157218" y="5167111"/>
                <a:chExt cx="793750" cy="776592"/>
              </a:xfrm>
            </p:grpSpPr>
            <p:grpSp>
              <p:nvGrpSpPr>
                <p:cNvPr id="31" name="Group 30"/>
                <p:cNvGrpSpPr/>
                <p:nvPr/>
              </p:nvGrpSpPr>
              <p:grpSpPr>
                <a:xfrm>
                  <a:off x="10157218" y="5167111"/>
                  <a:ext cx="793750" cy="776592"/>
                  <a:chOff x="6061147" y="1903843"/>
                  <a:chExt cx="1459325" cy="1427779"/>
                </a:xfrm>
                <a:solidFill>
                  <a:schemeClr val="tx2">
                    <a:lumMod val="75000"/>
                  </a:schemeClr>
                </a:solidFill>
              </p:grpSpPr>
              <p:sp>
                <p:nvSpPr>
                  <p:cNvPr id="33" name="Rectangle 32"/>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34" name="Picture 198" descr="Azure automation.png"/>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Rectangle 35"/>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Rectangle 36"/>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Rectangle 37"/>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9" name="Group 38"/>
                  <p:cNvGrpSpPr/>
                  <p:nvPr/>
                </p:nvGrpSpPr>
                <p:grpSpPr>
                  <a:xfrm>
                    <a:off x="6405900" y="3172387"/>
                    <a:ext cx="767675" cy="159235"/>
                    <a:chOff x="6558300" y="2056243"/>
                    <a:chExt cx="767675" cy="159235"/>
                  </a:xfrm>
                  <a:grpFill/>
                </p:grpSpPr>
                <p:sp>
                  <p:nvSpPr>
                    <p:cNvPr id="50" name="Rectangle 49"/>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Rectangle 50"/>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Rectangle 51"/>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Rectangle 52"/>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 name="Group 39"/>
                  <p:cNvGrpSpPr/>
                  <p:nvPr/>
                </p:nvGrpSpPr>
                <p:grpSpPr>
                  <a:xfrm rot="5400000">
                    <a:off x="7057017" y="2555039"/>
                    <a:ext cx="767675" cy="159235"/>
                    <a:chOff x="6558300" y="2056243"/>
                    <a:chExt cx="767675" cy="159235"/>
                  </a:xfrm>
                  <a:grpFill/>
                </p:grpSpPr>
                <p:sp>
                  <p:nvSpPr>
                    <p:cNvPr id="46" name="Rectangle 45"/>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Rectangle 46"/>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Rectangle 47"/>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Rectangle 48"/>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1" name="Group 40"/>
                  <p:cNvGrpSpPr/>
                  <p:nvPr/>
                </p:nvGrpSpPr>
                <p:grpSpPr>
                  <a:xfrm rot="5400000">
                    <a:off x="5756927" y="2549314"/>
                    <a:ext cx="767675" cy="159235"/>
                    <a:chOff x="6558300" y="2056243"/>
                    <a:chExt cx="767675" cy="159235"/>
                  </a:xfrm>
                  <a:grpFill/>
                </p:grpSpPr>
                <p:sp>
                  <p:nvSpPr>
                    <p:cNvPr id="42" name="Rectangle 41"/>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Rectangle 42"/>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Rectangle 43"/>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32" name="TextBox 31"/>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30"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23" name="Freeform 73"/>
            <p:cNvSpPr>
              <a:spLocks noChangeAspect="1" noEditPoints="1"/>
            </p:cNvSpPr>
            <p:nvPr/>
          </p:nvSpPr>
          <p:spPr bwMode="black">
            <a:xfrm>
              <a:off x="7430161"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24" name="TextBox 23"/>
            <p:cNvSpPr txBox="1"/>
            <p:nvPr/>
          </p:nvSpPr>
          <p:spPr>
            <a:xfrm>
              <a:off x="7940316" y="428510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25" name="TextBox 24"/>
            <p:cNvSpPr txBox="1"/>
            <p:nvPr/>
          </p:nvSpPr>
          <p:spPr>
            <a:xfrm>
              <a:off x="7194113"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26" name="TextBox 25"/>
            <p:cNvSpPr txBox="1"/>
            <p:nvPr/>
          </p:nvSpPr>
          <p:spPr>
            <a:xfrm>
              <a:off x="7702681"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grpSp>
    </p:spTree>
    <p:extLst>
      <p:ext uri="{BB962C8B-B14F-4D97-AF65-F5344CB8AC3E}">
        <p14:creationId xmlns:p14="http://schemas.microsoft.com/office/powerpoint/2010/main" val="1788683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KV-Direct Architecture</a:t>
            </a:r>
            <a:endParaRPr lang="en-US" dirty="0"/>
          </a:p>
        </p:txBody>
      </p:sp>
      <p:sp>
        <p:nvSpPr>
          <p:cNvPr id="4" name="矩形 4"/>
          <p:cNvSpPr/>
          <p:nvPr/>
        </p:nvSpPr>
        <p:spPr bwMode="auto">
          <a:xfrm>
            <a:off x="866588" y="1706562"/>
            <a:ext cx="990600" cy="14478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NIC</a:t>
            </a:r>
          </a:p>
        </p:txBody>
      </p:sp>
      <p:sp>
        <p:nvSpPr>
          <p:cNvPr id="5" name="矩形 5"/>
          <p:cNvSpPr/>
          <p:nvPr/>
        </p:nvSpPr>
        <p:spPr bwMode="auto">
          <a:xfrm>
            <a:off x="2279139" y="1211262"/>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Network Decoder</a:t>
            </a:r>
          </a:p>
        </p:txBody>
      </p:sp>
      <p:sp>
        <p:nvSpPr>
          <p:cNvPr id="7" name="矩形 8"/>
          <p:cNvSpPr/>
          <p:nvPr/>
        </p:nvSpPr>
        <p:spPr bwMode="auto">
          <a:xfrm>
            <a:off x="4723425" y="1211262"/>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Request Scheduler</a:t>
            </a:r>
          </a:p>
        </p:txBody>
      </p:sp>
      <p:sp>
        <p:nvSpPr>
          <p:cNvPr id="8" name="矩形 9"/>
          <p:cNvSpPr/>
          <p:nvPr/>
        </p:nvSpPr>
        <p:spPr bwMode="auto">
          <a:xfrm>
            <a:off x="4723425" y="2675433"/>
            <a:ext cx="1844856"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Hash Table</a:t>
            </a:r>
          </a:p>
        </p:txBody>
      </p:sp>
      <p:sp>
        <p:nvSpPr>
          <p:cNvPr id="10" name="矩形 11"/>
          <p:cNvSpPr/>
          <p:nvPr/>
        </p:nvSpPr>
        <p:spPr bwMode="auto">
          <a:xfrm>
            <a:off x="2279139" y="2675433"/>
            <a:ext cx="1524000"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Network Encoder</a:t>
            </a:r>
          </a:p>
        </p:txBody>
      </p:sp>
      <p:sp>
        <p:nvSpPr>
          <p:cNvPr id="12" name="矩形 13"/>
          <p:cNvSpPr/>
          <p:nvPr/>
        </p:nvSpPr>
        <p:spPr bwMode="auto">
          <a:xfrm>
            <a:off x="4723425" y="4259262"/>
            <a:ext cx="4057973"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Load Dispatch</a:t>
            </a:r>
          </a:p>
        </p:txBody>
      </p:sp>
      <p:cxnSp>
        <p:nvCxnSpPr>
          <p:cNvPr id="13" name="直接箭头连接符 15"/>
          <p:cNvCxnSpPr>
            <a:stCxn id="4" idx="3"/>
            <a:endCxn id="5" idx="1"/>
          </p:cNvCxnSpPr>
          <p:nvPr/>
        </p:nvCxnSpPr>
        <p:spPr>
          <a:xfrm flipV="1">
            <a:off x="1857188" y="1630362"/>
            <a:ext cx="421951" cy="8001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7"/>
          <p:cNvCxnSpPr>
            <a:stCxn id="5" idx="3"/>
            <a:endCxn id="7" idx="1"/>
          </p:cNvCxnSpPr>
          <p:nvPr/>
        </p:nvCxnSpPr>
        <p:spPr>
          <a:xfrm>
            <a:off x="3803139" y="1630362"/>
            <a:ext cx="9202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21"/>
          <p:cNvCxnSpPr>
            <a:stCxn id="7" idx="2"/>
            <a:endCxn id="8" idx="0"/>
          </p:cNvCxnSpPr>
          <p:nvPr/>
        </p:nvCxnSpPr>
        <p:spPr>
          <a:xfrm>
            <a:off x="5645853" y="2049462"/>
            <a:ext cx="0" cy="6259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23"/>
          <p:cNvCxnSpPr>
            <a:stCxn id="8" idx="1"/>
            <a:endCxn id="10" idx="3"/>
          </p:cNvCxnSpPr>
          <p:nvPr/>
        </p:nvCxnSpPr>
        <p:spPr>
          <a:xfrm flipH="1">
            <a:off x="3803139" y="3094533"/>
            <a:ext cx="920286"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25"/>
          <p:cNvCxnSpPr>
            <a:stCxn id="10" idx="1"/>
            <a:endCxn id="4" idx="3"/>
          </p:cNvCxnSpPr>
          <p:nvPr/>
        </p:nvCxnSpPr>
        <p:spPr>
          <a:xfrm flipH="1" flipV="1">
            <a:off x="1857188" y="2430462"/>
            <a:ext cx="421951" cy="66407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29"/>
          <p:cNvCxnSpPr>
            <a:stCxn id="8" idx="2"/>
            <a:endCxn id="12" idx="0"/>
          </p:cNvCxnSpPr>
          <p:nvPr/>
        </p:nvCxnSpPr>
        <p:spPr>
          <a:xfrm>
            <a:off x="5645853" y="3513633"/>
            <a:ext cx="1106559"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35"/>
          <p:cNvCxnSpPr>
            <a:stCxn id="46" idx="2"/>
            <a:endCxn id="12" idx="0"/>
          </p:cNvCxnSpPr>
          <p:nvPr/>
        </p:nvCxnSpPr>
        <p:spPr>
          <a:xfrm flipH="1">
            <a:off x="6752412" y="3513633"/>
            <a:ext cx="1180494" cy="74562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44"/>
          <p:cNvSpPr/>
          <p:nvPr/>
        </p:nvSpPr>
        <p:spPr bwMode="auto">
          <a:xfrm>
            <a:off x="6796881" y="5783262"/>
            <a:ext cx="1981200"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chemeClr val="tx1"/>
                </a:solidFill>
                <a:ea typeface="Segoe UI" pitchFamily="34" charset="0"/>
                <a:cs typeface="Segoe UI" pitchFamily="34" charset="0"/>
              </a:rPr>
              <a:t>PCIe</a:t>
            </a:r>
            <a:r>
              <a:rPr lang="en-US" sz="2400" dirty="0" smtClean="0">
                <a:solidFill>
                  <a:schemeClr val="tx1"/>
                </a:solidFill>
                <a:ea typeface="Segoe UI" pitchFamily="34" charset="0"/>
                <a:cs typeface="Segoe UI" pitchFamily="34" charset="0"/>
              </a:rPr>
              <a:t> </a:t>
            </a:r>
            <a:br>
              <a:rPr lang="en-US" sz="2400" dirty="0" smtClean="0">
                <a:solidFill>
                  <a:schemeClr val="tx1"/>
                </a:solidFill>
                <a:ea typeface="Segoe UI" pitchFamily="34" charset="0"/>
                <a:cs typeface="Segoe UI" pitchFamily="34" charset="0"/>
              </a:rPr>
            </a:br>
            <a:r>
              <a:rPr lang="en-US" sz="2400" dirty="0" smtClean="0">
                <a:solidFill>
                  <a:schemeClr val="tx1"/>
                </a:solidFill>
                <a:ea typeface="Segoe UI" pitchFamily="34" charset="0"/>
                <a:cs typeface="Segoe UI" pitchFamily="34" charset="0"/>
              </a:rPr>
              <a:t>(host mem)</a:t>
            </a:r>
          </a:p>
        </p:txBody>
      </p:sp>
      <p:sp>
        <p:nvSpPr>
          <p:cNvPr id="25" name="矩形 45"/>
          <p:cNvSpPr/>
          <p:nvPr/>
        </p:nvSpPr>
        <p:spPr bwMode="auto">
          <a:xfrm>
            <a:off x="4723425" y="5783262"/>
            <a:ext cx="1692456" cy="762000"/>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On-board DRAM</a:t>
            </a:r>
          </a:p>
        </p:txBody>
      </p:sp>
      <p:cxnSp>
        <p:nvCxnSpPr>
          <p:cNvPr id="43" name="Straight Arrow Connector 42"/>
          <p:cNvCxnSpPr>
            <a:stCxn id="12" idx="2"/>
            <a:endCxn id="25" idx="0"/>
          </p:cNvCxnSpPr>
          <p:nvPr/>
        </p:nvCxnSpPr>
        <p:spPr>
          <a:xfrm flipH="1">
            <a:off x="5569653" y="5097462"/>
            <a:ext cx="118275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2" idx="2"/>
            <a:endCxn id="24" idx="0"/>
          </p:cNvCxnSpPr>
          <p:nvPr/>
        </p:nvCxnSpPr>
        <p:spPr>
          <a:xfrm>
            <a:off x="6752412" y="5097462"/>
            <a:ext cx="1035069" cy="68580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6" name="矩形 10"/>
          <p:cNvSpPr/>
          <p:nvPr/>
        </p:nvSpPr>
        <p:spPr bwMode="auto">
          <a:xfrm>
            <a:off x="7084414" y="2675433"/>
            <a:ext cx="1696984" cy="838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Slab Allocator</a:t>
            </a:r>
          </a:p>
        </p:txBody>
      </p:sp>
      <p:cxnSp>
        <p:nvCxnSpPr>
          <p:cNvPr id="55" name="直接箭头连接符 21"/>
          <p:cNvCxnSpPr>
            <a:stCxn id="8" idx="3"/>
            <a:endCxn id="46" idx="1"/>
          </p:cNvCxnSpPr>
          <p:nvPr/>
        </p:nvCxnSpPr>
        <p:spPr>
          <a:xfrm>
            <a:off x="6568281" y="3094533"/>
            <a:ext cx="516133"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5982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2" grpId="0" animBg="1"/>
      <p:bldP spid="24" grpId="0" animBg="1"/>
      <p:bldP spid="25" grpId="0" animBg="1"/>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6639111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13 GB/s</a:t>
            </a:r>
          </a:p>
          <a:p>
            <a:pPr>
              <a:lnSpc>
                <a:spcPct val="90000"/>
              </a:lnSpc>
              <a:spcAft>
                <a:spcPts val="600"/>
              </a:spcAft>
            </a:pPr>
            <a:r>
              <a:rPr lang="en-US" sz="2000" dirty="0" smtClean="0">
                <a:solidFill>
                  <a:srgbClr val="C00000"/>
                </a:solidFill>
              </a:rPr>
              <a:t>120 Mops</a:t>
            </a:r>
          </a:p>
        </p:txBody>
      </p:sp>
      <p:sp>
        <p:nvSpPr>
          <p:cNvPr id="2" name="TextBox 1"/>
          <p:cNvSpPr txBox="1"/>
          <p:nvPr/>
        </p:nvSpPr>
        <p:spPr>
          <a:xfrm>
            <a:off x="6119192" y="3522508"/>
            <a:ext cx="3420889" cy="162506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Header overhead and limited parallelism:</a:t>
            </a:r>
            <a:r>
              <a:rPr lang="en-US" sz="2400" dirty="0" smtClean="0">
                <a:solidFill>
                  <a:srgbClr val="0078D7"/>
                </a:solidFill>
              </a:rPr>
              <a:t/>
            </a:r>
            <a:br>
              <a:rPr lang="en-US" sz="2400" dirty="0" smtClean="0">
                <a:solidFill>
                  <a:srgbClr val="0078D7"/>
                </a:solidFill>
              </a:rPr>
            </a:br>
            <a:r>
              <a:rPr lang="en-US" sz="2400" dirty="0" smtClean="0">
                <a:solidFill>
                  <a:srgbClr val="0078D7"/>
                </a:solidFill>
              </a:rPr>
              <a:t>Be frugal on </a:t>
            </a:r>
            <a:br>
              <a:rPr lang="en-US" sz="2400" dirty="0" smtClean="0">
                <a:solidFill>
                  <a:srgbClr val="0078D7"/>
                </a:solidFill>
              </a:rPr>
            </a:br>
            <a:r>
              <a:rPr lang="en-US" sz="2400" dirty="0" smtClean="0">
                <a:solidFill>
                  <a:srgbClr val="0078D7"/>
                </a:solidFill>
              </a:rPr>
              <a:t>memory accesses</a:t>
            </a:r>
          </a:p>
        </p:txBody>
      </p:sp>
    </p:spTree>
    <p:extLst>
      <p:ext uri="{BB962C8B-B14F-4D97-AF65-F5344CB8AC3E}">
        <p14:creationId xmlns:p14="http://schemas.microsoft.com/office/powerpoint/2010/main" val="24909791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xmlns="" id="{3FA6F2EF-38F0-44C4-80F3-3EA0AAA7E1E9}"/>
              </a:ext>
            </a:extLst>
          </p:cNvPr>
          <p:cNvGraphicFramePr>
            <a:graphicFrameLocks noGrp="1"/>
          </p:cNvGraphicFramePr>
          <p:nvPr>
            <p:ph idx="4294967295"/>
            <p:extLst/>
          </p:nvPr>
        </p:nvGraphicFramePr>
        <p:xfrm>
          <a:off x="622418" y="1212852"/>
          <a:ext cx="804416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xmlns="" id="{C2AB9A08-3C1D-4743-8393-5A65F19FEDA3}"/>
              </a:ext>
            </a:extLst>
          </p:cNvPr>
          <p:cNvSpPr>
            <a:spLocks noGrp="1"/>
          </p:cNvSpPr>
          <p:nvPr>
            <p:ph type="title"/>
          </p:nvPr>
        </p:nvSpPr>
        <p:spPr>
          <a:xfrm>
            <a:off x="274638" y="295277"/>
            <a:ext cx="8960643" cy="917575"/>
          </a:xfrm>
        </p:spPr>
        <p:txBody>
          <a:bodyPr/>
          <a:lstStyle/>
          <a:p>
            <a:r>
              <a:rPr lang="en-US" dirty="0" smtClean="0"/>
              <a:t>Rise of Domain-Specific Architecture</a:t>
            </a:r>
            <a:endParaRPr lang="en-US" dirty="0"/>
          </a:p>
        </p:txBody>
      </p:sp>
      <p:sp>
        <p:nvSpPr>
          <p:cNvPr id="6" name="Arrow: Right 5">
            <a:extLst>
              <a:ext uri="{FF2B5EF4-FFF2-40B4-BE49-F238E27FC236}">
                <a16:creationId xmlns:a16="http://schemas.microsoft.com/office/drawing/2014/main" xmlns="" id="{2B84D228-A6E9-403D-AFB6-139FD8B8F429}"/>
              </a:ext>
            </a:extLst>
          </p:cNvPr>
          <p:cNvSpPr/>
          <p:nvPr/>
        </p:nvSpPr>
        <p:spPr>
          <a:xfrm rot="5400000" flipH="1">
            <a:off x="723174" y="3528229"/>
            <a:ext cx="1814309" cy="338818"/>
          </a:xfrm>
          <a:prstGeom prst="rightArrow">
            <a:avLst>
              <a:gd name="adj1" fmla="val 50000"/>
              <a:gd name="adj2" fmla="val 11021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377" dirty="0"/>
              <a:t>LOG SCALE</a:t>
            </a:r>
          </a:p>
        </p:txBody>
      </p:sp>
      <p:sp>
        <p:nvSpPr>
          <p:cNvPr id="7" name="TextBox 6">
            <a:extLst>
              <a:ext uri="{FF2B5EF4-FFF2-40B4-BE49-F238E27FC236}">
                <a16:creationId xmlns:a16="http://schemas.microsoft.com/office/drawing/2014/main" xmlns="" id="{2E01DA6C-DE1A-4BC2-ADAB-B0DD5B8D45F5}"/>
              </a:ext>
            </a:extLst>
          </p:cNvPr>
          <p:cNvSpPr txBox="1"/>
          <p:nvPr/>
        </p:nvSpPr>
        <p:spPr>
          <a:xfrm>
            <a:off x="5017765" y="1363662"/>
            <a:ext cx="3648813" cy="430887"/>
          </a:xfrm>
          <a:prstGeom prst="rect">
            <a:avLst/>
          </a:prstGeom>
          <a:noFill/>
        </p:spPr>
        <p:txBody>
          <a:bodyPr wrap="square" rtlCol="0">
            <a:spAutoFit/>
          </a:bodyPr>
          <a:lstStyle/>
          <a:p>
            <a:r>
              <a:rPr lang="en-US" sz="1100" dirty="0">
                <a:solidFill>
                  <a:srgbClr val="FF0000"/>
                </a:solidFill>
              </a:rPr>
              <a:t>Note: assumes power consumption of 160W/TPU2 chip (not confirmed)</a:t>
            </a:r>
          </a:p>
        </p:txBody>
      </p:sp>
      <p:cxnSp>
        <p:nvCxnSpPr>
          <p:cNvPr id="4" name="Straight Connector 3"/>
          <p:cNvCxnSpPr/>
          <p:nvPr/>
        </p:nvCxnSpPr>
        <p:spPr>
          <a:xfrm flipV="1">
            <a:off x="1539081" y="3006916"/>
            <a:ext cx="6859962" cy="1671192"/>
          </a:xfrm>
          <a:prstGeom prst="line">
            <a:avLst/>
          </a:prstGeom>
          <a:ln w="19050">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3481" y="3336948"/>
            <a:ext cx="3167360" cy="1037207"/>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Moore’s Law</a:t>
            </a:r>
            <a:r>
              <a:rPr lang="en-US" sz="1600" dirty="0">
                <a:gradFill>
                  <a:gsLst>
                    <a:gs pos="2917">
                      <a:schemeClr val="tx1"/>
                    </a:gs>
                    <a:gs pos="30000">
                      <a:schemeClr val="tx1"/>
                    </a:gs>
                  </a:gsLst>
                  <a:lin ang="5400000" scaled="0"/>
                </a:gradFill>
              </a:rPr>
              <a:t> </a:t>
            </a:r>
            <a:r>
              <a:rPr lang="en-US" sz="1600" dirty="0" smtClean="0">
                <a:gradFill>
                  <a:gsLst>
                    <a:gs pos="2917">
                      <a:schemeClr val="tx1"/>
                    </a:gs>
                    <a:gs pos="30000">
                      <a:schemeClr val="tx1"/>
                    </a:gs>
                  </a:gsLst>
                  <a:lin ang="5400000" scaled="0"/>
                </a:gradFill>
              </a:rPr>
              <a:t>(2x per 1.5 years)</a:t>
            </a:r>
          </a:p>
          <a:p>
            <a:pPr>
              <a:lnSpc>
                <a:spcPct val="90000"/>
              </a:lnSpc>
              <a:spcAft>
                <a:spcPts val="600"/>
              </a:spcAft>
            </a:pPr>
            <a:r>
              <a:rPr lang="en-US" sz="1600" dirty="0" smtClean="0">
                <a:gradFill>
                  <a:gsLst>
                    <a:gs pos="2917">
                      <a:schemeClr val="tx1"/>
                    </a:gs>
                    <a:gs pos="30000">
                      <a:schemeClr val="tx1"/>
                    </a:gs>
                  </a:gsLst>
                  <a:lin ang="5400000" scaled="0"/>
                </a:gradFill>
              </a:rPr>
              <a:t>Still working for specialized hardware</a:t>
            </a:r>
          </a:p>
        </p:txBody>
      </p:sp>
      <p:sp>
        <p:nvSpPr>
          <p:cNvPr id="10" name="矩形 9"/>
          <p:cNvSpPr/>
          <p:nvPr/>
        </p:nvSpPr>
        <p:spPr>
          <a:xfrm>
            <a:off x="1793782" y="5023866"/>
            <a:ext cx="3923382" cy="313932"/>
          </a:xfrm>
          <a:prstGeom prst="rect">
            <a:avLst/>
          </a:prstGeom>
        </p:spPr>
        <p:txBody>
          <a:bodyPr wrap="none">
            <a:spAutoFit/>
          </a:bodyPr>
          <a:lstStyle/>
          <a:p>
            <a:pPr>
              <a:lnSpc>
                <a:spcPct val="90000"/>
              </a:lnSpc>
              <a:spcAft>
                <a:spcPts val="600"/>
              </a:spcAft>
            </a:pPr>
            <a:r>
              <a:rPr lang="en-US" sz="1600" dirty="0" smtClean="0"/>
              <a:t>CPU: End </a:t>
            </a:r>
            <a:r>
              <a:rPr lang="en-US" sz="1600" dirty="0"/>
              <a:t>of frequency &amp; Dennard scaling</a:t>
            </a:r>
          </a:p>
        </p:txBody>
      </p:sp>
    </p:spTree>
    <p:extLst>
      <p:ext uri="{BB962C8B-B14F-4D97-AF65-F5344CB8AC3E}">
        <p14:creationId xmlns:p14="http://schemas.microsoft.com/office/powerpoint/2010/main" val="642124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chart seriesIdx="1"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chart seriesIdx="2" categoryIdx="-4" bldStep="series"/>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chart seriesIdx="3" categoryIdx="-4" bldStep="series"/>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p:bldSub>
      </p:bldGraphic>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2" name="TextBox 1"/>
          <p:cNvSpPr txBox="1"/>
          <p:nvPr/>
        </p:nvSpPr>
        <p:spPr>
          <a:xfrm>
            <a:off x="6158841" y="3733949"/>
            <a:ext cx="3139282"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t>Atomic operations have dependency:</a:t>
            </a:r>
          </a:p>
          <a:p>
            <a:pPr>
              <a:lnSpc>
                <a:spcPct val="90000"/>
              </a:lnSpc>
              <a:spcAft>
                <a:spcPts val="600"/>
              </a:spcAft>
            </a:pPr>
            <a:r>
              <a:rPr lang="en-US" sz="2400" dirty="0" err="1" smtClean="0">
                <a:solidFill>
                  <a:srgbClr val="0078D7"/>
                </a:solidFill>
              </a:rPr>
              <a:t>PCIe</a:t>
            </a:r>
            <a:r>
              <a:rPr lang="en-US" sz="2400" dirty="0" smtClean="0">
                <a:solidFill>
                  <a:srgbClr val="0078D7"/>
                </a:solidFill>
              </a:rPr>
              <a:t> latency hiding</a:t>
            </a:r>
          </a:p>
        </p:txBody>
      </p:sp>
    </p:spTree>
    <p:extLst>
      <p:ext uri="{BB962C8B-B14F-4D97-AF65-F5344CB8AC3E}">
        <p14:creationId xmlns:p14="http://schemas.microsoft.com/office/powerpoint/2010/main" val="365614274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smtClean="0">
                <a:solidFill>
                  <a:srgbClr val="C00000"/>
                </a:solidFill>
                <a:ea typeface="Segoe UI" pitchFamily="34" charset="0"/>
                <a:cs typeface="Segoe UI" pitchFamily="34" charset="0"/>
              </a:rPr>
              <a:t>256 GB</a:t>
            </a:r>
            <a:r>
              <a:rPr lang="en-US" sz="24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a:t>
            </a:r>
            <a:r>
              <a:rPr lang="en-US" sz="2000" dirty="0">
                <a:solidFill>
                  <a:srgbClr val="C00000"/>
                </a:solidFill>
                <a:ea typeface="Segoe UI" pitchFamily="34" charset="0"/>
                <a:cs typeface="Segoe UI" pitchFamily="34" charset="0"/>
              </a:rPr>
              <a:t>4 GB</a:t>
            </a:r>
            <a:r>
              <a:rPr lang="en-US" sz="2000" dirty="0">
                <a:solidFill>
                  <a:srgbClr val="000000"/>
                </a:solidFill>
                <a:ea typeface="Segoe UI" pitchFamily="34" charset="0"/>
                <a:cs typeface="Segoe UI" pitchFamily="34" charset="0"/>
              </a:rPr>
              <a:t>)</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30" name="TextBox 29"/>
          <p:cNvSpPr txBox="1"/>
          <p:nvPr/>
        </p:nvSpPr>
        <p:spPr>
          <a:xfrm>
            <a:off x="2493331" y="2347225"/>
            <a:ext cx="162769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0.2us delay</a:t>
            </a:r>
          </a:p>
          <a:p>
            <a:pPr>
              <a:lnSpc>
                <a:spcPct val="90000"/>
              </a:lnSpc>
              <a:spcAft>
                <a:spcPts val="600"/>
              </a:spcAft>
            </a:pPr>
            <a:r>
              <a:rPr lang="en-US" sz="2000" dirty="0" smtClean="0">
                <a:solidFill>
                  <a:srgbClr val="C00000"/>
                </a:solidFill>
              </a:rPr>
              <a:t>100 Mops</a:t>
            </a:r>
          </a:p>
        </p:txBody>
      </p:sp>
      <p:sp>
        <p:nvSpPr>
          <p:cNvPr id="31" name="TextBox 30"/>
          <p:cNvSpPr txBox="1"/>
          <p:nvPr/>
        </p:nvSpPr>
        <p:spPr>
          <a:xfrm>
            <a:off x="732689" y="4241157"/>
            <a:ext cx="225196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Load dispatch</a:t>
            </a:r>
          </a:p>
        </p:txBody>
      </p:sp>
    </p:spTree>
    <p:extLst>
      <p:ext uri="{BB962C8B-B14F-4D97-AF65-F5344CB8AC3E}">
        <p14:creationId xmlns:p14="http://schemas.microsoft.com/office/powerpoint/2010/main" val="11968497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Performance Challenges</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a:solidFill>
                  <a:srgbClr val="000000"/>
                </a:solidFill>
                <a:ea typeface="Segoe UI" pitchFamily="34" charset="0"/>
                <a:cs typeface="Segoe UI" pitchFamily="34" charset="0"/>
              </a:rPr>
              <a:t>(256 GB)</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1us delay</a:t>
            </a:r>
          </a:p>
          <a:p>
            <a:pPr>
              <a:lnSpc>
                <a:spcPct val="90000"/>
              </a:lnSpc>
              <a:spcAft>
                <a:spcPts val="600"/>
              </a:spcAft>
            </a:pPr>
            <a:r>
              <a:rPr lang="en-US" sz="2000" dirty="0" smtClean="0">
                <a:solidFill>
                  <a:srgbClr val="C00000"/>
                </a:solidFill>
              </a:rPr>
              <a:t>120 Mops</a:t>
            </a:r>
          </a:p>
        </p:txBody>
      </p:sp>
      <p:sp>
        <p:nvSpPr>
          <p:cNvPr id="29" name="TextBox 28"/>
          <p:cNvSpPr txBox="1"/>
          <p:nvPr/>
        </p:nvSpPr>
        <p:spPr>
          <a:xfrm>
            <a:off x="5918439" y="1324598"/>
            <a:ext cx="135678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60 </a:t>
            </a:r>
            <a:r>
              <a:rPr lang="en-US" sz="2000" dirty="0" err="1" smtClean="0">
                <a:solidFill>
                  <a:srgbClr val="C00000"/>
                </a:solidFill>
              </a:rPr>
              <a:t>Mpps</a:t>
            </a:r>
            <a:endParaRPr lang="en-US" sz="2000" dirty="0" smtClean="0">
              <a:solidFill>
                <a:srgbClr val="C00000"/>
              </a:solidFill>
            </a:endParaRPr>
          </a:p>
        </p:txBody>
      </p:sp>
      <p:sp>
        <p:nvSpPr>
          <p:cNvPr id="32" name="TextBox 31"/>
          <p:cNvSpPr txBox="1"/>
          <p:nvPr/>
        </p:nvSpPr>
        <p:spPr>
          <a:xfrm>
            <a:off x="5958681" y="2384755"/>
            <a:ext cx="348941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Client-side batching</a:t>
            </a:r>
          </a:p>
          <a:p>
            <a:pPr>
              <a:lnSpc>
                <a:spcPct val="90000"/>
              </a:lnSpc>
              <a:spcAft>
                <a:spcPts val="600"/>
              </a:spcAft>
            </a:pPr>
            <a:r>
              <a:rPr lang="en-US" sz="2400" dirty="0" smtClean="0">
                <a:solidFill>
                  <a:srgbClr val="0078D7"/>
                </a:solidFill>
              </a:rPr>
              <a:t>Vector-type operations</a:t>
            </a:r>
          </a:p>
        </p:txBody>
      </p:sp>
      <p:sp>
        <p:nvSpPr>
          <p:cNvPr id="31" name="TextBox 30"/>
          <p:cNvSpPr txBox="1"/>
          <p:nvPr/>
        </p:nvSpPr>
        <p:spPr>
          <a:xfrm>
            <a:off x="2493331" y="2347225"/>
            <a:ext cx="162769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0.2us delay</a:t>
            </a:r>
          </a:p>
          <a:p>
            <a:pPr>
              <a:lnSpc>
                <a:spcPct val="90000"/>
              </a:lnSpc>
              <a:spcAft>
                <a:spcPts val="600"/>
              </a:spcAft>
            </a:pPr>
            <a:r>
              <a:rPr lang="en-US" sz="2000" dirty="0" smtClean="0">
                <a:solidFill>
                  <a:srgbClr val="C00000"/>
                </a:solidFill>
              </a:rPr>
              <a:t>100 Mops</a:t>
            </a:r>
          </a:p>
        </p:txBody>
      </p:sp>
    </p:spTree>
    <p:extLst>
      <p:ext uri="{BB962C8B-B14F-4D97-AF65-F5344CB8AC3E}">
        <p14:creationId xmlns:p14="http://schemas.microsoft.com/office/powerpoint/2010/main" val="2666952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endParaRPr lang="en-US" dirty="0">
              <a:solidFill>
                <a:schemeClr val="tx2">
                  <a:lumMod val="40000"/>
                  <a:lumOff val="60000"/>
                </a:schemeClr>
              </a:solidFill>
            </a:endParaRPr>
          </a:p>
          <a:p>
            <a:pPr marL="742950" indent="-742950">
              <a:buFont typeface="+mj-lt"/>
              <a:buAutoNum type="arabicPeriod"/>
            </a:pPr>
            <a:r>
              <a:rPr lang="en-US" dirty="0" smtClean="0">
                <a:solidFill>
                  <a:schemeClr val="tx2">
                    <a:lumMod val="40000"/>
                    <a:lumOff val="60000"/>
                  </a:schemeClr>
                </a:solidFill>
              </a:rPr>
              <a:t>Offload simple client computation to server</a:t>
            </a: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129660616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136517"/>
          </a:xfrm>
        </p:spPr>
        <p:txBody>
          <a:bodyPr/>
          <a:lstStyle/>
          <a:p>
            <a:r>
              <a:rPr lang="en-US" dirty="0" smtClean="0"/>
              <a:t>Hash </a:t>
            </a:r>
            <a:r>
              <a:rPr lang="en-US" dirty="0"/>
              <a:t>t</a:t>
            </a:r>
            <a:r>
              <a:rPr lang="en-US" dirty="0" smtClean="0"/>
              <a:t>able: minimal access per GET &amp; PUT</a:t>
            </a:r>
          </a:p>
          <a:p>
            <a:r>
              <a:rPr lang="en-US" sz="2400" dirty="0" smtClean="0">
                <a:gradFill>
                  <a:gsLst>
                    <a:gs pos="2917">
                      <a:schemeClr val="tx1"/>
                    </a:gs>
                    <a:gs pos="30000">
                      <a:schemeClr val="tx1"/>
                    </a:gs>
                  </a:gsLst>
                  <a:lin ang="5400000" scaled="0"/>
                </a:gradFill>
                <a:latin typeface="+mn-lt"/>
              </a:rPr>
              <a:t>Cuckoo hashing: constant GET, sacrifice PUT.</a:t>
            </a:r>
          </a:p>
          <a:p>
            <a:r>
              <a:rPr lang="en-US" sz="2400" dirty="0" smtClean="0">
                <a:gradFill>
                  <a:gsLst>
                    <a:gs pos="2917">
                      <a:schemeClr val="tx1"/>
                    </a:gs>
                    <a:gs pos="30000">
                      <a:schemeClr val="tx1"/>
                    </a:gs>
                  </a:gsLst>
                  <a:lin ang="5400000" scaled="0"/>
                </a:gradFill>
                <a:latin typeface="+mn-lt"/>
              </a:rPr>
              <a:t>Log-structured memory: fast PUT, sacrifice GET.</a:t>
            </a:r>
          </a:p>
          <a:p>
            <a:r>
              <a:rPr lang="en-US" sz="2400" dirty="0" smtClean="0">
                <a:gradFill>
                  <a:gsLst>
                    <a:gs pos="2917">
                      <a:schemeClr val="tx1"/>
                    </a:gs>
                    <a:gs pos="30000">
                      <a:schemeClr val="tx1"/>
                    </a:gs>
                  </a:gsLst>
                  <a:lin ang="5400000" scaled="0"/>
                </a:gradFill>
                <a:latin typeface="+mn-lt"/>
              </a:rPr>
              <a:t>Our choice: </a:t>
            </a:r>
            <a:r>
              <a:rPr lang="en-US" sz="2400" dirty="0" err="1" smtClean="0">
                <a:gradFill>
                  <a:gsLst>
                    <a:gs pos="2917">
                      <a:schemeClr val="tx1"/>
                    </a:gs>
                    <a:gs pos="30000">
                      <a:schemeClr val="tx1"/>
                    </a:gs>
                  </a:gsLst>
                  <a:lin ang="5400000" scaled="0"/>
                </a:gradFill>
                <a:latin typeface="+mn-lt"/>
              </a:rPr>
              <a:t>Bucketized</a:t>
            </a:r>
            <a:r>
              <a:rPr lang="en-US" sz="2400" dirty="0" smtClean="0">
                <a:gradFill>
                  <a:gsLst>
                    <a:gs pos="2917">
                      <a:schemeClr val="tx1"/>
                    </a:gs>
                    <a:gs pos="30000">
                      <a:schemeClr val="tx1"/>
                    </a:gs>
                  </a:gsLst>
                  <a:lin ang="5400000" scaled="0"/>
                </a:gradFill>
                <a:latin typeface="+mn-lt"/>
              </a:rPr>
              <a:t> chaining: </a:t>
            </a:r>
            <a:r>
              <a:rPr lang="en-US" sz="2400" dirty="0">
                <a:gradFill>
                  <a:gsLst>
                    <a:gs pos="2917">
                      <a:schemeClr val="tx1"/>
                    </a:gs>
                    <a:gs pos="30000">
                      <a:schemeClr val="tx1"/>
                    </a:gs>
                  </a:gsLst>
                  <a:lin ang="5400000" scaled="0"/>
                </a:gradFill>
                <a:latin typeface="+mn-lt"/>
              </a:rPr>
              <a:t>Close to 1 per GET, 2 per PUT</a:t>
            </a:r>
          </a:p>
          <a:p>
            <a:endParaRPr lang="en-US" sz="2400" dirty="0">
              <a:gradFill>
                <a:gsLst>
                  <a:gs pos="2917">
                    <a:schemeClr val="tx1"/>
                  </a:gs>
                  <a:gs pos="30000">
                    <a:schemeClr val="tx1"/>
                  </a:gs>
                </a:gsLst>
                <a:lin ang="5400000" scaled="0"/>
              </a:gradFill>
              <a:latin typeface="+mn-lt"/>
            </a:endParaRPr>
          </a:p>
          <a:p>
            <a:endParaRPr lang="en-US" dirty="0"/>
          </a:p>
          <a:p>
            <a:endParaRPr lang="en-US" dirty="0" smtClean="0"/>
          </a:p>
          <a:p>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pic>
        <p:nvPicPr>
          <p:cNvPr id="5" name="图片 4"/>
          <p:cNvPicPr>
            <a:picLocks noChangeAspect="1"/>
          </p:cNvPicPr>
          <p:nvPr/>
        </p:nvPicPr>
        <p:blipFill>
          <a:blip r:embed="rId3"/>
          <a:stretch>
            <a:fillRect/>
          </a:stretch>
        </p:blipFill>
        <p:spPr>
          <a:xfrm>
            <a:off x="319881" y="3421062"/>
            <a:ext cx="8689717" cy="3124200"/>
          </a:xfrm>
          <a:prstGeom prst="rect">
            <a:avLst/>
          </a:prstGeom>
        </p:spPr>
      </p:pic>
    </p:spTree>
    <p:extLst>
      <p:ext uri="{BB962C8B-B14F-4D97-AF65-F5344CB8AC3E}">
        <p14:creationId xmlns:p14="http://schemas.microsoft.com/office/powerpoint/2010/main" val="302191261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683264"/>
          </a:xfrm>
        </p:spPr>
        <p:txBody>
          <a:bodyPr/>
          <a:lstStyle/>
          <a:p>
            <a:r>
              <a:rPr lang="en-US" dirty="0" smtClean="0"/>
              <a:t>Slab allocator for variable-sized KVs</a:t>
            </a:r>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sp>
        <p:nvSpPr>
          <p:cNvPr id="4" name="矩形 3"/>
          <p:cNvSpPr/>
          <p:nvPr/>
        </p:nvSpPr>
        <p:spPr bwMode="auto">
          <a:xfrm>
            <a:off x="2986881" y="2049462"/>
            <a:ext cx="47625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文本框 4"/>
          <p:cNvSpPr txBox="1"/>
          <p:nvPr/>
        </p:nvSpPr>
        <p:spPr>
          <a:xfrm>
            <a:off x="1539081" y="2049462"/>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512B</a:t>
            </a:r>
          </a:p>
        </p:txBody>
      </p:sp>
      <p:sp>
        <p:nvSpPr>
          <p:cNvPr id="6" name="文本框 5"/>
          <p:cNvSpPr txBox="1"/>
          <p:nvPr/>
        </p:nvSpPr>
        <p:spPr>
          <a:xfrm>
            <a:off x="1539081" y="2904935"/>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256B</a:t>
            </a:r>
          </a:p>
        </p:txBody>
      </p:sp>
      <p:sp>
        <p:nvSpPr>
          <p:cNvPr id="7" name="矩形 6"/>
          <p:cNvSpPr/>
          <p:nvPr/>
        </p:nvSpPr>
        <p:spPr bwMode="auto">
          <a:xfrm>
            <a:off x="2986881" y="2913826"/>
            <a:ext cx="23622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矩形 7"/>
          <p:cNvSpPr/>
          <p:nvPr/>
        </p:nvSpPr>
        <p:spPr bwMode="auto">
          <a:xfrm>
            <a:off x="5425281" y="2913826"/>
            <a:ext cx="23241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文本框 8"/>
          <p:cNvSpPr txBox="1"/>
          <p:nvPr/>
        </p:nvSpPr>
        <p:spPr>
          <a:xfrm>
            <a:off x="1691481" y="4695397"/>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64B</a:t>
            </a:r>
          </a:p>
        </p:txBody>
      </p:sp>
      <p:sp>
        <p:nvSpPr>
          <p:cNvPr id="11" name="矩形 10"/>
          <p:cNvSpPr/>
          <p:nvPr/>
        </p:nvSpPr>
        <p:spPr bwMode="auto">
          <a:xfrm>
            <a:off x="29868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26"/>
          <p:cNvSpPr txBox="1"/>
          <p:nvPr/>
        </p:nvSpPr>
        <p:spPr>
          <a:xfrm>
            <a:off x="1691481" y="5611154"/>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32B</a:t>
            </a:r>
          </a:p>
        </p:txBody>
      </p:sp>
      <p:sp>
        <p:nvSpPr>
          <p:cNvPr id="28" name="矩形 27"/>
          <p:cNvSpPr/>
          <p:nvPr/>
        </p:nvSpPr>
        <p:spPr bwMode="auto">
          <a:xfrm>
            <a:off x="29868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p:cNvSpPr/>
          <p:nvPr/>
        </p:nvSpPr>
        <p:spPr bwMode="auto">
          <a:xfrm>
            <a:off x="3291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矩形 29"/>
          <p:cNvSpPr/>
          <p:nvPr/>
        </p:nvSpPr>
        <p:spPr bwMode="auto">
          <a:xfrm>
            <a:off x="3596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矩形 30"/>
          <p:cNvSpPr/>
          <p:nvPr/>
        </p:nvSpPr>
        <p:spPr bwMode="auto">
          <a:xfrm>
            <a:off x="3901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矩形 31"/>
          <p:cNvSpPr/>
          <p:nvPr/>
        </p:nvSpPr>
        <p:spPr bwMode="auto">
          <a:xfrm>
            <a:off x="4206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矩形 32"/>
          <p:cNvSpPr/>
          <p:nvPr/>
        </p:nvSpPr>
        <p:spPr bwMode="auto">
          <a:xfrm>
            <a:off x="4510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矩形 33"/>
          <p:cNvSpPr/>
          <p:nvPr/>
        </p:nvSpPr>
        <p:spPr bwMode="auto">
          <a:xfrm>
            <a:off x="4815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矩形 34"/>
          <p:cNvSpPr/>
          <p:nvPr/>
        </p:nvSpPr>
        <p:spPr bwMode="auto">
          <a:xfrm>
            <a:off x="5120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矩形 35"/>
          <p:cNvSpPr/>
          <p:nvPr/>
        </p:nvSpPr>
        <p:spPr bwMode="auto">
          <a:xfrm>
            <a:off x="54252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矩形 36"/>
          <p:cNvSpPr/>
          <p:nvPr/>
        </p:nvSpPr>
        <p:spPr bwMode="auto">
          <a:xfrm>
            <a:off x="5730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矩形 37"/>
          <p:cNvSpPr/>
          <p:nvPr/>
        </p:nvSpPr>
        <p:spPr bwMode="auto">
          <a:xfrm>
            <a:off x="6034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矩形 38"/>
          <p:cNvSpPr/>
          <p:nvPr/>
        </p:nvSpPr>
        <p:spPr bwMode="auto">
          <a:xfrm>
            <a:off x="63396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矩形 39"/>
          <p:cNvSpPr/>
          <p:nvPr/>
        </p:nvSpPr>
        <p:spPr bwMode="auto">
          <a:xfrm>
            <a:off x="6644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矩形 40"/>
          <p:cNvSpPr/>
          <p:nvPr/>
        </p:nvSpPr>
        <p:spPr bwMode="auto">
          <a:xfrm>
            <a:off x="6949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矩形 41"/>
          <p:cNvSpPr/>
          <p:nvPr/>
        </p:nvSpPr>
        <p:spPr bwMode="auto">
          <a:xfrm>
            <a:off x="7254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矩形 42"/>
          <p:cNvSpPr/>
          <p:nvPr/>
        </p:nvSpPr>
        <p:spPr bwMode="auto">
          <a:xfrm>
            <a:off x="7558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矩形 43"/>
          <p:cNvSpPr/>
          <p:nvPr/>
        </p:nvSpPr>
        <p:spPr bwMode="auto">
          <a:xfrm>
            <a:off x="3596481" y="4715073"/>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矩形 44"/>
          <p:cNvSpPr/>
          <p:nvPr/>
        </p:nvSpPr>
        <p:spPr bwMode="auto">
          <a:xfrm>
            <a:off x="4206081" y="4712249"/>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矩形 45"/>
          <p:cNvSpPr/>
          <p:nvPr/>
        </p:nvSpPr>
        <p:spPr bwMode="auto">
          <a:xfrm>
            <a:off x="48156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矩形 46"/>
          <p:cNvSpPr/>
          <p:nvPr/>
        </p:nvSpPr>
        <p:spPr bwMode="auto">
          <a:xfrm>
            <a:off x="54252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矩形 47"/>
          <p:cNvSpPr/>
          <p:nvPr/>
        </p:nvSpPr>
        <p:spPr bwMode="auto">
          <a:xfrm>
            <a:off x="6034881" y="4716462"/>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矩形 48"/>
          <p:cNvSpPr/>
          <p:nvPr/>
        </p:nvSpPr>
        <p:spPr bwMode="auto">
          <a:xfrm>
            <a:off x="6644481" y="4713638"/>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矩形 49"/>
          <p:cNvSpPr/>
          <p:nvPr/>
        </p:nvSpPr>
        <p:spPr bwMode="auto">
          <a:xfrm>
            <a:off x="72540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文本框 50"/>
          <p:cNvSpPr txBox="1"/>
          <p:nvPr/>
        </p:nvSpPr>
        <p:spPr>
          <a:xfrm>
            <a:off x="1539081" y="3781957"/>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128B</a:t>
            </a:r>
          </a:p>
        </p:txBody>
      </p:sp>
      <p:sp>
        <p:nvSpPr>
          <p:cNvPr id="52" name="矩形 51"/>
          <p:cNvSpPr/>
          <p:nvPr/>
        </p:nvSpPr>
        <p:spPr bwMode="auto">
          <a:xfrm>
            <a:off x="2986881"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矩形 53"/>
          <p:cNvSpPr/>
          <p:nvPr/>
        </p:nvSpPr>
        <p:spPr bwMode="auto">
          <a:xfrm>
            <a:off x="4202813"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矩形 54"/>
          <p:cNvSpPr/>
          <p:nvPr/>
        </p:nvSpPr>
        <p:spPr bwMode="auto">
          <a:xfrm>
            <a:off x="5418745"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矩形 55"/>
          <p:cNvSpPr/>
          <p:nvPr/>
        </p:nvSpPr>
        <p:spPr bwMode="auto">
          <a:xfrm>
            <a:off x="6634677"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84263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7" y="1212850"/>
            <a:ext cx="8884443" cy="1181862"/>
          </a:xfrm>
        </p:spPr>
        <p:txBody>
          <a:bodyPr/>
          <a:lstStyle/>
          <a:p>
            <a:r>
              <a:rPr lang="en-US" dirty="0" smtClean="0"/>
              <a:t>Random memory access to merge free slabs</a:t>
            </a:r>
            <a:endParaRPr lang="en-US" dirty="0"/>
          </a:p>
        </p:txBody>
      </p:sp>
      <p:sp>
        <p:nvSpPr>
          <p:cNvPr id="3" name="标题 2"/>
          <p:cNvSpPr>
            <a:spLocks noGrp="1"/>
          </p:cNvSpPr>
          <p:nvPr>
            <p:ph type="title"/>
          </p:nvPr>
        </p:nvSpPr>
        <p:spPr/>
        <p:txBody>
          <a:bodyPr/>
          <a:lstStyle/>
          <a:p>
            <a:r>
              <a:rPr lang="en-US" dirty="0" smtClean="0"/>
              <a:t>Be frugal on memory accesses</a:t>
            </a:r>
            <a:endParaRPr lang="en-US" dirty="0"/>
          </a:p>
        </p:txBody>
      </p:sp>
      <p:sp>
        <p:nvSpPr>
          <p:cNvPr id="4" name="矩形 3"/>
          <p:cNvSpPr/>
          <p:nvPr/>
        </p:nvSpPr>
        <p:spPr bwMode="auto">
          <a:xfrm>
            <a:off x="2986881" y="2049462"/>
            <a:ext cx="47625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文本框 4"/>
          <p:cNvSpPr txBox="1"/>
          <p:nvPr/>
        </p:nvSpPr>
        <p:spPr>
          <a:xfrm>
            <a:off x="1539081" y="2049462"/>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512B</a:t>
            </a:r>
          </a:p>
        </p:txBody>
      </p:sp>
      <p:sp>
        <p:nvSpPr>
          <p:cNvPr id="6" name="文本框 5"/>
          <p:cNvSpPr txBox="1"/>
          <p:nvPr/>
        </p:nvSpPr>
        <p:spPr>
          <a:xfrm>
            <a:off x="1539081" y="2904935"/>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256B</a:t>
            </a:r>
          </a:p>
        </p:txBody>
      </p:sp>
      <p:sp>
        <p:nvSpPr>
          <p:cNvPr id="7" name="矩形 6"/>
          <p:cNvSpPr/>
          <p:nvPr/>
        </p:nvSpPr>
        <p:spPr bwMode="auto">
          <a:xfrm>
            <a:off x="2986881" y="2913826"/>
            <a:ext cx="23622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矩形 7"/>
          <p:cNvSpPr/>
          <p:nvPr/>
        </p:nvSpPr>
        <p:spPr bwMode="auto">
          <a:xfrm>
            <a:off x="5425281" y="2913826"/>
            <a:ext cx="23241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文本框 8"/>
          <p:cNvSpPr txBox="1"/>
          <p:nvPr/>
        </p:nvSpPr>
        <p:spPr>
          <a:xfrm>
            <a:off x="1691481" y="4695397"/>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64B</a:t>
            </a:r>
          </a:p>
        </p:txBody>
      </p:sp>
      <p:sp>
        <p:nvSpPr>
          <p:cNvPr id="11" name="矩形 10"/>
          <p:cNvSpPr/>
          <p:nvPr/>
        </p:nvSpPr>
        <p:spPr bwMode="auto">
          <a:xfrm>
            <a:off x="2986881" y="4713661"/>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文本框 26"/>
          <p:cNvSpPr txBox="1"/>
          <p:nvPr/>
        </p:nvSpPr>
        <p:spPr>
          <a:xfrm>
            <a:off x="1691481" y="5611154"/>
            <a:ext cx="87908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32B</a:t>
            </a:r>
          </a:p>
        </p:txBody>
      </p:sp>
      <p:sp>
        <p:nvSpPr>
          <p:cNvPr id="28" name="矩形 27"/>
          <p:cNvSpPr/>
          <p:nvPr/>
        </p:nvSpPr>
        <p:spPr bwMode="auto">
          <a:xfrm>
            <a:off x="29868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矩形 28"/>
          <p:cNvSpPr/>
          <p:nvPr/>
        </p:nvSpPr>
        <p:spPr bwMode="auto">
          <a:xfrm>
            <a:off x="32916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矩形 29"/>
          <p:cNvSpPr/>
          <p:nvPr/>
        </p:nvSpPr>
        <p:spPr bwMode="auto">
          <a:xfrm>
            <a:off x="3596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矩形 30"/>
          <p:cNvSpPr/>
          <p:nvPr/>
        </p:nvSpPr>
        <p:spPr bwMode="auto">
          <a:xfrm>
            <a:off x="3901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矩形 31"/>
          <p:cNvSpPr/>
          <p:nvPr/>
        </p:nvSpPr>
        <p:spPr bwMode="auto">
          <a:xfrm>
            <a:off x="4206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矩形 32"/>
          <p:cNvSpPr/>
          <p:nvPr/>
        </p:nvSpPr>
        <p:spPr bwMode="auto">
          <a:xfrm>
            <a:off x="4510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矩形 33"/>
          <p:cNvSpPr/>
          <p:nvPr/>
        </p:nvSpPr>
        <p:spPr bwMode="auto">
          <a:xfrm>
            <a:off x="4815681" y="5629418"/>
            <a:ext cx="228600" cy="609600"/>
          </a:xfrm>
          <a:prstGeom prst="rect">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矩形 34"/>
          <p:cNvSpPr/>
          <p:nvPr/>
        </p:nvSpPr>
        <p:spPr bwMode="auto">
          <a:xfrm>
            <a:off x="5120481" y="5629418"/>
            <a:ext cx="228600" cy="609600"/>
          </a:xfrm>
          <a:prstGeom prst="rect">
            <a:avLst/>
          </a:prstGeom>
          <a:solidFill>
            <a:srgbClr val="00B050"/>
          </a:solid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chemeClr val="tx1"/>
              </a:solidFill>
              <a:ea typeface="Segoe UI" pitchFamily="34" charset="0"/>
              <a:cs typeface="Segoe UI" pitchFamily="34" charset="0"/>
            </a:endParaRPr>
          </a:p>
        </p:txBody>
      </p:sp>
      <p:sp>
        <p:nvSpPr>
          <p:cNvPr id="36" name="矩形 35"/>
          <p:cNvSpPr/>
          <p:nvPr/>
        </p:nvSpPr>
        <p:spPr bwMode="auto">
          <a:xfrm>
            <a:off x="54252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矩形 36"/>
          <p:cNvSpPr/>
          <p:nvPr/>
        </p:nvSpPr>
        <p:spPr bwMode="auto">
          <a:xfrm>
            <a:off x="5730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 name="矩形 37"/>
          <p:cNvSpPr/>
          <p:nvPr/>
        </p:nvSpPr>
        <p:spPr bwMode="auto">
          <a:xfrm>
            <a:off x="6034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矩形 38"/>
          <p:cNvSpPr/>
          <p:nvPr/>
        </p:nvSpPr>
        <p:spPr bwMode="auto">
          <a:xfrm>
            <a:off x="63396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矩形 39"/>
          <p:cNvSpPr/>
          <p:nvPr/>
        </p:nvSpPr>
        <p:spPr bwMode="auto">
          <a:xfrm>
            <a:off x="6644481" y="5629418"/>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矩形 40"/>
          <p:cNvSpPr/>
          <p:nvPr/>
        </p:nvSpPr>
        <p:spPr bwMode="auto">
          <a:xfrm>
            <a:off x="69492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矩形 41"/>
          <p:cNvSpPr/>
          <p:nvPr/>
        </p:nvSpPr>
        <p:spPr bwMode="auto">
          <a:xfrm>
            <a:off x="72540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矩形 42"/>
          <p:cNvSpPr/>
          <p:nvPr/>
        </p:nvSpPr>
        <p:spPr bwMode="auto">
          <a:xfrm>
            <a:off x="7558881" y="5630862"/>
            <a:ext cx="2286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矩形 43"/>
          <p:cNvSpPr/>
          <p:nvPr/>
        </p:nvSpPr>
        <p:spPr bwMode="auto">
          <a:xfrm>
            <a:off x="3596481" y="4715073"/>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B050"/>
              </a:solidFill>
              <a:ea typeface="Segoe UI" pitchFamily="34" charset="0"/>
              <a:cs typeface="Segoe UI" pitchFamily="34" charset="0"/>
            </a:endParaRPr>
          </a:p>
        </p:txBody>
      </p:sp>
      <p:sp>
        <p:nvSpPr>
          <p:cNvPr id="45" name="矩形 44"/>
          <p:cNvSpPr/>
          <p:nvPr/>
        </p:nvSpPr>
        <p:spPr bwMode="auto">
          <a:xfrm>
            <a:off x="4206081" y="4712249"/>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矩形 45"/>
          <p:cNvSpPr/>
          <p:nvPr/>
        </p:nvSpPr>
        <p:spPr bwMode="auto">
          <a:xfrm>
            <a:off x="4815681" y="4713661"/>
            <a:ext cx="533400" cy="609600"/>
          </a:xfrm>
          <a:prstGeom prst="rect">
            <a:avLst/>
          </a:prstGeom>
          <a:ln w="38100">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矩形 46"/>
          <p:cNvSpPr/>
          <p:nvPr/>
        </p:nvSpPr>
        <p:spPr bwMode="auto">
          <a:xfrm>
            <a:off x="54252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矩形 47"/>
          <p:cNvSpPr/>
          <p:nvPr/>
        </p:nvSpPr>
        <p:spPr bwMode="auto">
          <a:xfrm>
            <a:off x="6034881" y="4716462"/>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矩形 48"/>
          <p:cNvSpPr/>
          <p:nvPr/>
        </p:nvSpPr>
        <p:spPr bwMode="auto">
          <a:xfrm>
            <a:off x="6644481" y="4713638"/>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矩形 49"/>
          <p:cNvSpPr/>
          <p:nvPr/>
        </p:nvSpPr>
        <p:spPr bwMode="auto">
          <a:xfrm>
            <a:off x="7254081" y="4715050"/>
            <a:ext cx="5334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文本框 50"/>
          <p:cNvSpPr txBox="1"/>
          <p:nvPr/>
        </p:nvSpPr>
        <p:spPr>
          <a:xfrm>
            <a:off x="1539081" y="3781957"/>
            <a:ext cx="104579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128B</a:t>
            </a:r>
          </a:p>
        </p:txBody>
      </p:sp>
      <p:sp>
        <p:nvSpPr>
          <p:cNvPr id="52" name="矩形 51"/>
          <p:cNvSpPr/>
          <p:nvPr/>
        </p:nvSpPr>
        <p:spPr bwMode="auto">
          <a:xfrm>
            <a:off x="2986881"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矩形 53"/>
          <p:cNvSpPr/>
          <p:nvPr/>
        </p:nvSpPr>
        <p:spPr bwMode="auto">
          <a:xfrm>
            <a:off x="4202813" y="3802062"/>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矩形 54"/>
          <p:cNvSpPr/>
          <p:nvPr/>
        </p:nvSpPr>
        <p:spPr bwMode="auto">
          <a:xfrm>
            <a:off x="5418745"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矩形 55"/>
          <p:cNvSpPr/>
          <p:nvPr/>
        </p:nvSpPr>
        <p:spPr bwMode="auto">
          <a:xfrm>
            <a:off x="6634677" y="3796171"/>
            <a:ext cx="1143000" cy="609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文本框 9"/>
          <p:cNvSpPr txBox="1"/>
          <p:nvPr/>
        </p:nvSpPr>
        <p:spPr>
          <a:xfrm>
            <a:off x="3011312" y="6229831"/>
            <a:ext cx="221676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New free slab</a:t>
            </a:r>
          </a:p>
        </p:txBody>
      </p:sp>
      <p:sp>
        <p:nvSpPr>
          <p:cNvPr id="12" name="文本框 11"/>
          <p:cNvSpPr txBox="1"/>
          <p:nvPr/>
        </p:nvSpPr>
        <p:spPr>
          <a:xfrm>
            <a:off x="5044281" y="6239018"/>
            <a:ext cx="34174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B050"/>
                </a:solidFill>
              </a:rPr>
              <a:t>Adjacent slab to </a:t>
            </a:r>
            <a:r>
              <a:rPr lang="en-US" sz="2400" dirty="0">
                <a:solidFill>
                  <a:srgbClr val="00B050"/>
                </a:solidFill>
              </a:rPr>
              <a:t>c</a:t>
            </a:r>
            <a:r>
              <a:rPr lang="en-US" sz="2400" dirty="0" smtClean="0">
                <a:solidFill>
                  <a:srgbClr val="00B050"/>
                </a:solidFill>
              </a:rPr>
              <a:t>heck</a:t>
            </a:r>
          </a:p>
        </p:txBody>
      </p:sp>
      <p:cxnSp>
        <p:nvCxnSpPr>
          <p:cNvPr id="14" name="直接箭头连接符 13"/>
          <p:cNvCxnSpPr>
            <a:stCxn id="34" idx="0"/>
            <a:endCxn id="46" idx="2"/>
          </p:cNvCxnSpPr>
          <p:nvPr/>
        </p:nvCxnSpPr>
        <p:spPr>
          <a:xfrm flipV="1">
            <a:off x="4929981" y="5323261"/>
            <a:ext cx="152400" cy="306157"/>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35" idx="0"/>
            <a:endCxn id="46" idx="2"/>
          </p:cNvCxnSpPr>
          <p:nvPr/>
        </p:nvCxnSpPr>
        <p:spPr>
          <a:xfrm flipH="1" flipV="1">
            <a:off x="5082381" y="5323261"/>
            <a:ext cx="152400" cy="306157"/>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14001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1089529"/>
          </a:xfrm>
        </p:spPr>
        <p:txBody>
          <a:bodyPr/>
          <a:lstStyle/>
          <a:p>
            <a:r>
              <a:rPr lang="en-US" dirty="0" smtClean="0"/>
              <a:t>Solution: lazy slab merging on CPU</a:t>
            </a:r>
          </a:p>
          <a:p>
            <a:r>
              <a:rPr lang="en-US" sz="2400" dirty="0" smtClean="0">
                <a:gradFill>
                  <a:gsLst>
                    <a:gs pos="2917">
                      <a:schemeClr val="tx1"/>
                    </a:gs>
                    <a:gs pos="30000">
                      <a:schemeClr val="tx1"/>
                    </a:gs>
                  </a:gsLst>
                  <a:lin ang="5400000" scaled="0"/>
                </a:gradFill>
                <a:latin typeface="+mn-lt"/>
              </a:rPr>
              <a:t>Worst case: 0.07 amortized DMA operations per (de)allocation.</a:t>
            </a:r>
          </a:p>
        </p:txBody>
      </p:sp>
      <p:sp>
        <p:nvSpPr>
          <p:cNvPr id="3" name="标题 2"/>
          <p:cNvSpPr>
            <a:spLocks noGrp="1"/>
          </p:cNvSpPr>
          <p:nvPr>
            <p:ph type="title"/>
          </p:nvPr>
        </p:nvSpPr>
        <p:spPr/>
        <p:txBody>
          <a:bodyPr/>
          <a:lstStyle/>
          <a:p>
            <a:r>
              <a:rPr lang="en-US" dirty="0"/>
              <a:t>Be Frugal on Memory Accesses</a:t>
            </a:r>
          </a:p>
        </p:txBody>
      </p:sp>
      <p:grpSp>
        <p:nvGrpSpPr>
          <p:cNvPr id="79" name="Group 78"/>
          <p:cNvGrpSpPr/>
          <p:nvPr/>
        </p:nvGrpSpPr>
        <p:grpSpPr>
          <a:xfrm>
            <a:off x="954282" y="2778050"/>
            <a:ext cx="7671399" cy="2319412"/>
            <a:chOff x="954282" y="1287462"/>
            <a:chExt cx="7671399" cy="2319412"/>
          </a:xfrm>
        </p:grpSpPr>
        <p:sp>
          <p:nvSpPr>
            <p:cNvPr id="6" name="Rectangle 5"/>
            <p:cNvSpPr/>
            <p:nvPr/>
          </p:nvSpPr>
          <p:spPr>
            <a:xfrm>
              <a:off x="980274" y="2145602"/>
              <a:ext cx="1120532" cy="60564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954282" y="2251881"/>
              <a:ext cx="1212399" cy="369332"/>
            </a:xfrm>
            <a:prstGeom prst="rect">
              <a:avLst/>
            </a:prstGeom>
            <a:noFill/>
          </p:spPr>
          <p:txBody>
            <a:bodyPr wrap="square" rtlCol="0">
              <a:spAutoFit/>
            </a:bodyPr>
            <a:lstStyle/>
            <a:p>
              <a:r>
                <a:rPr lang="en-US" altLang="zh-CN" dirty="0" err="1" smtClean="0"/>
                <a:t>Hashtable</a:t>
              </a:r>
              <a:endParaRPr lang="en-US" dirty="0"/>
            </a:p>
          </p:txBody>
        </p:sp>
        <p:grpSp>
          <p:nvGrpSpPr>
            <p:cNvPr id="8" name="Group 7"/>
            <p:cNvGrpSpPr/>
            <p:nvPr/>
          </p:nvGrpSpPr>
          <p:grpSpPr>
            <a:xfrm>
              <a:off x="2980329" y="2331065"/>
              <a:ext cx="394634" cy="87086"/>
              <a:chOff x="2971808" y="3480867"/>
              <a:chExt cx="394634" cy="87086"/>
            </a:xfrm>
          </p:grpSpPr>
          <p:grpSp>
            <p:nvGrpSpPr>
              <p:cNvPr id="9" name="Group 8"/>
              <p:cNvGrpSpPr/>
              <p:nvPr/>
            </p:nvGrpSpPr>
            <p:grpSpPr>
              <a:xfrm>
                <a:off x="2971808" y="3480867"/>
                <a:ext cx="235528" cy="87086"/>
                <a:chOff x="2992582" y="1187532"/>
                <a:chExt cx="235528" cy="87086"/>
              </a:xfrm>
            </p:grpSpPr>
            <p:sp>
              <p:nvSpPr>
                <p:cNvPr id="11" name="Oval 10"/>
                <p:cNvSpPr/>
                <p:nvPr/>
              </p:nvSpPr>
              <p:spPr>
                <a:xfrm>
                  <a:off x="2992582" y="1187532"/>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3144982" y="1191490"/>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0" name="Oval 9"/>
              <p:cNvSpPr/>
              <p:nvPr/>
            </p:nvSpPr>
            <p:spPr>
              <a:xfrm>
                <a:off x="3283314" y="3480867"/>
                <a:ext cx="83128" cy="83128"/>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13" name="Straight Arrow Connector 12"/>
            <p:cNvCxnSpPr/>
            <p:nvPr/>
          </p:nvCxnSpPr>
          <p:spPr>
            <a:xfrm flipH="1">
              <a:off x="2095430" y="1930778"/>
              <a:ext cx="355013" cy="321103"/>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095430" y="2621213"/>
              <a:ext cx="345386" cy="28884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71240" y="1447378"/>
              <a:ext cx="1181807" cy="369332"/>
            </a:xfrm>
            <a:prstGeom prst="rect">
              <a:avLst/>
            </a:prstGeom>
            <a:noFill/>
          </p:spPr>
          <p:txBody>
            <a:bodyPr wrap="square" rtlCol="0">
              <a:spAutoFit/>
            </a:bodyPr>
            <a:lstStyle/>
            <a:p>
              <a:pPr algn="ctr"/>
              <a:r>
                <a:rPr lang="en-US" dirty="0" smtClean="0"/>
                <a:t>32B stack</a:t>
              </a:r>
              <a:endParaRPr lang="en-US" dirty="0"/>
            </a:p>
          </p:txBody>
        </p:sp>
        <p:sp>
          <p:nvSpPr>
            <p:cNvPr id="16" name="TextBox 15"/>
            <p:cNvSpPr txBox="1"/>
            <p:nvPr/>
          </p:nvSpPr>
          <p:spPr>
            <a:xfrm>
              <a:off x="2460978" y="2411183"/>
              <a:ext cx="1297484" cy="369332"/>
            </a:xfrm>
            <a:prstGeom prst="rect">
              <a:avLst/>
            </a:prstGeom>
            <a:noFill/>
          </p:spPr>
          <p:txBody>
            <a:bodyPr wrap="square" rtlCol="0">
              <a:spAutoFit/>
            </a:bodyPr>
            <a:lstStyle/>
            <a:p>
              <a:pPr algn="ctr"/>
              <a:r>
                <a:rPr lang="en-US" altLang="zh-CN" dirty="0" smtClean="0"/>
                <a:t>512B</a:t>
              </a:r>
              <a:r>
                <a:rPr lang="en-US" dirty="0" smtClean="0"/>
                <a:t> stack</a:t>
              </a:r>
              <a:endParaRPr lang="en-US" dirty="0"/>
            </a:p>
          </p:txBody>
        </p:sp>
        <p:sp>
          <p:nvSpPr>
            <p:cNvPr id="17" name="Rectangle 16"/>
            <p:cNvSpPr/>
            <p:nvPr/>
          </p:nvSpPr>
          <p:spPr>
            <a:xfrm>
              <a:off x="5007209" y="1458644"/>
              <a:ext cx="45719" cy="206449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4191687" y="1771960"/>
              <a:ext cx="690675" cy="12910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p:cNvSpPr txBox="1"/>
            <p:nvPr/>
          </p:nvSpPr>
          <p:spPr>
            <a:xfrm>
              <a:off x="4138373" y="2263757"/>
              <a:ext cx="784722" cy="369332"/>
            </a:xfrm>
            <a:prstGeom prst="rect">
              <a:avLst/>
            </a:prstGeom>
            <a:noFill/>
          </p:spPr>
          <p:txBody>
            <a:bodyPr wrap="square" rtlCol="0">
              <a:spAutoFit/>
            </a:bodyPr>
            <a:lstStyle/>
            <a:p>
              <a:pPr algn="ctr"/>
              <a:r>
                <a:rPr lang="en-US" altLang="zh-CN" dirty="0" smtClean="0"/>
                <a:t>Sync</a:t>
              </a:r>
            </a:p>
          </p:txBody>
        </p:sp>
        <p:cxnSp>
          <p:nvCxnSpPr>
            <p:cNvPr id="20" name="Straight Arrow Connector 19"/>
            <p:cNvCxnSpPr/>
            <p:nvPr/>
          </p:nvCxnSpPr>
          <p:spPr>
            <a:xfrm>
              <a:off x="3855928" y="1930778"/>
              <a:ext cx="335759" cy="0"/>
            </a:xfrm>
            <a:prstGeom prst="straightConnector1">
              <a:avLst/>
            </a:prstGeom>
            <a:ln w="381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835614" y="2910061"/>
              <a:ext cx="345386" cy="0"/>
            </a:xfrm>
            <a:prstGeom prst="straightConnector1">
              <a:avLst/>
            </a:prstGeom>
            <a:ln w="38100">
              <a:solidFill>
                <a:srgbClr val="00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639209" y="3232499"/>
              <a:ext cx="1196405" cy="369332"/>
            </a:xfrm>
            <a:prstGeom prst="rect">
              <a:avLst/>
            </a:prstGeom>
            <a:noFill/>
          </p:spPr>
          <p:txBody>
            <a:bodyPr wrap="square" rtlCol="0">
              <a:spAutoFit/>
            </a:bodyPr>
            <a:lstStyle/>
            <a:p>
              <a:r>
                <a:rPr lang="en-US" dirty="0" smtClean="0"/>
                <a:t>NIC </a:t>
              </a:r>
              <a:r>
                <a:rPr lang="en-US" dirty="0"/>
                <a:t>s</a:t>
              </a:r>
              <a:r>
                <a:rPr lang="en-US" dirty="0" smtClean="0"/>
                <a:t>ide</a:t>
              </a:r>
              <a:endParaRPr lang="en-US" dirty="0"/>
            </a:p>
          </p:txBody>
        </p:sp>
        <p:sp>
          <p:nvSpPr>
            <p:cNvPr id="23" name="TextBox 22"/>
            <p:cNvSpPr txBox="1"/>
            <p:nvPr/>
          </p:nvSpPr>
          <p:spPr>
            <a:xfrm>
              <a:off x="6137029" y="3237542"/>
              <a:ext cx="1196405" cy="369332"/>
            </a:xfrm>
            <a:prstGeom prst="rect">
              <a:avLst/>
            </a:prstGeom>
            <a:noFill/>
          </p:spPr>
          <p:txBody>
            <a:bodyPr wrap="square" rtlCol="0">
              <a:spAutoFit/>
            </a:bodyPr>
            <a:lstStyle/>
            <a:p>
              <a:r>
                <a:rPr lang="en-US" altLang="zh-CN" dirty="0" smtClean="0"/>
                <a:t>Host</a:t>
              </a:r>
              <a:r>
                <a:rPr lang="en-US" dirty="0" smtClean="0"/>
                <a:t> side</a:t>
              </a:r>
              <a:endParaRPr lang="en-US" dirty="0"/>
            </a:p>
          </p:txBody>
        </p:sp>
        <p:cxnSp>
          <p:nvCxnSpPr>
            <p:cNvPr id="24" name="Straight Arrow Connector 23"/>
            <p:cNvCxnSpPr/>
            <p:nvPr/>
          </p:nvCxnSpPr>
          <p:spPr>
            <a:xfrm>
              <a:off x="4877081" y="1930778"/>
              <a:ext cx="409536"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877081" y="2910061"/>
              <a:ext cx="409536" cy="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018315" y="1763071"/>
              <a:ext cx="1156678" cy="562478"/>
              <a:chOff x="7018315" y="2883189"/>
              <a:chExt cx="884442" cy="562478"/>
            </a:xfrm>
          </p:grpSpPr>
          <p:sp>
            <p:nvSpPr>
              <p:cNvPr id="27" name="Rectangle 26"/>
              <p:cNvSpPr/>
              <p:nvPr/>
            </p:nvSpPr>
            <p:spPr>
              <a:xfrm>
                <a:off x="7018315" y="2883189"/>
                <a:ext cx="872567" cy="562478"/>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TextBox 27"/>
              <p:cNvSpPr txBox="1"/>
              <p:nvPr/>
            </p:nvSpPr>
            <p:spPr>
              <a:xfrm>
                <a:off x="7030190" y="2970058"/>
                <a:ext cx="872567" cy="369332"/>
              </a:xfrm>
              <a:prstGeom prst="rect">
                <a:avLst/>
              </a:prstGeom>
              <a:noFill/>
            </p:spPr>
            <p:txBody>
              <a:bodyPr wrap="square" rtlCol="0">
                <a:spAutoFit/>
              </a:bodyPr>
              <a:lstStyle/>
              <a:p>
                <a:r>
                  <a:rPr lang="en-US" altLang="zh-CN" dirty="0"/>
                  <a:t>M</a:t>
                </a:r>
                <a:r>
                  <a:rPr lang="en-US" altLang="zh-CN" dirty="0" smtClean="0"/>
                  <a:t>erger</a:t>
                </a:r>
                <a:endParaRPr lang="en-US" dirty="0"/>
              </a:p>
            </p:txBody>
          </p:sp>
        </p:grpSp>
        <p:grpSp>
          <p:nvGrpSpPr>
            <p:cNvPr id="29" name="Group 28"/>
            <p:cNvGrpSpPr/>
            <p:nvPr/>
          </p:nvGrpSpPr>
          <p:grpSpPr>
            <a:xfrm>
              <a:off x="7016337" y="2532983"/>
              <a:ext cx="1158656" cy="562478"/>
              <a:chOff x="7016337" y="3641226"/>
              <a:chExt cx="1143126" cy="562478"/>
            </a:xfrm>
          </p:grpSpPr>
          <p:sp>
            <p:nvSpPr>
              <p:cNvPr id="30" name="Rectangle 29"/>
              <p:cNvSpPr/>
              <p:nvPr/>
            </p:nvSpPr>
            <p:spPr>
              <a:xfrm>
                <a:off x="7016337" y="3641226"/>
                <a:ext cx="1116672" cy="562478"/>
              </a:xfrm>
              <a:prstGeom prst="rect">
                <a:avLst/>
              </a:prstGeom>
              <a:solidFill>
                <a:schemeClr val="bg1"/>
              </a:solidFill>
              <a:ln w="285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TextBox 30"/>
              <p:cNvSpPr txBox="1"/>
              <p:nvPr/>
            </p:nvSpPr>
            <p:spPr>
              <a:xfrm>
                <a:off x="7028212" y="3728095"/>
                <a:ext cx="1131251" cy="369332"/>
              </a:xfrm>
              <a:prstGeom prst="rect">
                <a:avLst/>
              </a:prstGeom>
              <a:noFill/>
            </p:spPr>
            <p:txBody>
              <a:bodyPr wrap="square" rtlCol="0">
                <a:spAutoFit/>
              </a:bodyPr>
              <a:lstStyle/>
              <a:p>
                <a:r>
                  <a:rPr lang="en-US" altLang="zh-CN" dirty="0" smtClean="0"/>
                  <a:t>Splitter</a:t>
                </a:r>
                <a:endParaRPr lang="en-US" dirty="0"/>
              </a:p>
            </p:txBody>
          </p:sp>
        </p:grpSp>
        <p:sp>
          <p:nvSpPr>
            <p:cNvPr id="32" name="TextBox 31"/>
            <p:cNvSpPr txBox="1"/>
            <p:nvPr/>
          </p:nvSpPr>
          <p:spPr>
            <a:xfrm>
              <a:off x="6759282" y="1287462"/>
              <a:ext cx="1866399" cy="369332"/>
            </a:xfrm>
            <a:prstGeom prst="rect">
              <a:avLst/>
            </a:prstGeom>
            <a:noFill/>
          </p:spPr>
          <p:txBody>
            <a:bodyPr wrap="square" rtlCol="0">
              <a:spAutoFit/>
            </a:bodyPr>
            <a:lstStyle/>
            <a:p>
              <a:r>
                <a:rPr lang="en-US" altLang="zh-CN" dirty="0" smtClean="0"/>
                <a:t>Host Daemon</a:t>
              </a:r>
            </a:p>
          </p:txBody>
        </p:sp>
        <p:cxnSp>
          <p:nvCxnSpPr>
            <p:cNvPr id="33" name="Straight Arrow Connector 32"/>
            <p:cNvCxnSpPr>
              <a:endCxn id="31" idx="1"/>
            </p:cNvCxnSpPr>
            <p:nvPr/>
          </p:nvCxnSpPr>
          <p:spPr>
            <a:xfrm flipV="1">
              <a:off x="6759282" y="2804518"/>
              <a:ext cx="269091" cy="258468"/>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1"/>
            </p:cNvCxnSpPr>
            <p:nvPr/>
          </p:nvCxnSpPr>
          <p:spPr>
            <a:xfrm flipH="1">
              <a:off x="6752747" y="2044310"/>
              <a:ext cx="265568" cy="706934"/>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a:off x="6771157" y="1771961"/>
              <a:ext cx="247158" cy="272349"/>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1"/>
            </p:cNvCxnSpPr>
            <p:nvPr/>
          </p:nvCxnSpPr>
          <p:spPr>
            <a:xfrm flipH="1" flipV="1">
              <a:off x="6747407" y="2089596"/>
              <a:ext cx="268930" cy="724626"/>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6873710" y="1632044"/>
              <a:ext cx="1419141" cy="1575055"/>
            </a:xfrm>
            <a:prstGeom prst="round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8" name="Straight Connector 37"/>
            <p:cNvCxnSpPr/>
            <p:nvPr/>
          </p:nvCxnSpPr>
          <p:spPr>
            <a:xfrm>
              <a:off x="4181000" y="1930778"/>
              <a:ext cx="69608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81000" y="2910061"/>
              <a:ext cx="696081"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2545092" y="2750906"/>
              <a:ext cx="1282667" cy="318309"/>
              <a:chOff x="1247775" y="4567238"/>
              <a:chExt cx="1282667" cy="318309"/>
            </a:xfrm>
          </p:grpSpPr>
          <p:sp>
            <p:nvSpPr>
              <p:cNvPr id="41" name="Rectangle 40"/>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42" name="Straight Connector 41"/>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535554" y="1771286"/>
              <a:ext cx="1282667" cy="318309"/>
              <a:chOff x="1247775" y="4567238"/>
              <a:chExt cx="1282667" cy="318309"/>
            </a:xfrm>
          </p:grpSpPr>
          <p:sp>
            <p:nvSpPr>
              <p:cNvPr id="50" name="Rectangle 49"/>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51" name="Straight Connector 50"/>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5393427" y="2759379"/>
              <a:ext cx="1282667" cy="318309"/>
              <a:chOff x="1247775" y="4567238"/>
              <a:chExt cx="1282667" cy="318309"/>
            </a:xfrm>
          </p:grpSpPr>
          <p:sp>
            <p:nvSpPr>
              <p:cNvPr id="59" name="Rectangle 58"/>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60" name="Straight Connector 59"/>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5396569" y="1779759"/>
              <a:ext cx="1282667" cy="318309"/>
              <a:chOff x="1247775" y="4567238"/>
              <a:chExt cx="1282667" cy="318309"/>
            </a:xfrm>
          </p:grpSpPr>
          <p:sp>
            <p:nvSpPr>
              <p:cNvPr id="68" name="Rectangle 67"/>
              <p:cNvSpPr/>
              <p:nvPr/>
            </p:nvSpPr>
            <p:spPr>
              <a:xfrm>
                <a:off x="1417320" y="4576723"/>
                <a:ext cx="914400" cy="308824"/>
              </a:xfrm>
              <a:prstGeom prst="rect">
                <a:avLst/>
              </a:prstGeom>
              <a:pattFill prst="dk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attFill prst="pct5">
                    <a:fgClr>
                      <a:schemeClr val="lt1"/>
                    </a:fgClr>
                    <a:bgClr>
                      <a:schemeClr val="bg1"/>
                    </a:bgClr>
                  </a:pattFill>
                </a:endParaRPr>
              </a:p>
            </p:txBody>
          </p:sp>
          <p:cxnSp>
            <p:nvCxnSpPr>
              <p:cNvPr id="69" name="Straight Connector 68"/>
              <p:cNvCxnSpPr/>
              <p:nvPr/>
            </p:nvCxnSpPr>
            <p:spPr>
              <a:xfrm>
                <a:off x="14173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247775" y="4567238"/>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247775" y="4881836"/>
                <a:ext cx="12826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6459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874520" y="4567238"/>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103120" y="4572000"/>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331720" y="4575711"/>
                <a:ext cx="0" cy="3017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5513420" y="1447378"/>
              <a:ext cx="1181807" cy="369332"/>
            </a:xfrm>
            <a:prstGeom prst="rect">
              <a:avLst/>
            </a:prstGeom>
            <a:noFill/>
          </p:spPr>
          <p:txBody>
            <a:bodyPr wrap="square" rtlCol="0">
              <a:spAutoFit/>
            </a:bodyPr>
            <a:lstStyle/>
            <a:p>
              <a:r>
                <a:rPr lang="en-US" dirty="0" smtClean="0"/>
                <a:t>32B stack</a:t>
              </a:r>
              <a:endParaRPr lang="en-US" dirty="0"/>
            </a:p>
          </p:txBody>
        </p:sp>
        <p:sp>
          <p:nvSpPr>
            <p:cNvPr id="77" name="TextBox 76"/>
            <p:cNvSpPr txBox="1"/>
            <p:nvPr/>
          </p:nvSpPr>
          <p:spPr>
            <a:xfrm>
              <a:off x="5397743" y="2411183"/>
              <a:ext cx="1297484" cy="369332"/>
            </a:xfrm>
            <a:prstGeom prst="rect">
              <a:avLst/>
            </a:prstGeom>
            <a:noFill/>
          </p:spPr>
          <p:txBody>
            <a:bodyPr wrap="square" rtlCol="0">
              <a:spAutoFit/>
            </a:bodyPr>
            <a:lstStyle/>
            <a:p>
              <a:r>
                <a:rPr lang="en-US" altLang="zh-CN" dirty="0" smtClean="0"/>
                <a:t>512B</a:t>
              </a:r>
              <a:r>
                <a:rPr lang="en-US" dirty="0" smtClean="0"/>
                <a:t> stack</a:t>
              </a:r>
              <a:endParaRPr lang="en-US" dirty="0"/>
            </a:p>
          </p:txBody>
        </p:sp>
      </p:grpSp>
    </p:spTree>
    <p:extLst>
      <p:ext uri="{BB962C8B-B14F-4D97-AF65-F5344CB8AC3E}">
        <p14:creationId xmlns:p14="http://schemas.microsoft.com/office/powerpoint/2010/main" val="346056263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p>
          <a:p>
            <a:pPr marL="742950" indent="-742950">
              <a:buFont typeface="+mj-lt"/>
              <a:buAutoNum type="arabicPeriod"/>
            </a:pPr>
            <a:r>
              <a:rPr lang="en-US" dirty="0">
                <a:solidFill>
                  <a:schemeClr val="tx2">
                    <a:lumMod val="40000"/>
                    <a:lumOff val="60000"/>
                  </a:schemeClr>
                </a:solidFill>
              </a:rPr>
              <a:t>Offload simple client computation to </a:t>
            </a:r>
            <a:r>
              <a:rPr lang="en-US" dirty="0" smtClean="0">
                <a:solidFill>
                  <a:schemeClr val="tx2">
                    <a:lumMod val="40000"/>
                    <a:lumOff val="60000"/>
                  </a:schemeClr>
                </a:solidFill>
              </a:rPr>
              <a:t>server</a:t>
            </a:r>
            <a:endParaRPr lang="en-US" dirty="0">
              <a:solidFill>
                <a:schemeClr val="tx2">
                  <a:lumMod val="40000"/>
                  <a:lumOff val="60000"/>
                </a:schemeClr>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13948197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Memory dependency</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65477" cy="5334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6" name="直接箭头连接符 25"/>
          <p:cNvCxnSpPr/>
          <p:nvPr/>
        </p:nvCxnSpPr>
        <p:spPr>
          <a:xfrm>
            <a:off x="4661758" y="4106862"/>
            <a:ext cx="2667000" cy="6096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4661758" y="3353994"/>
            <a:ext cx="2667002" cy="600468"/>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15509" y="2288766"/>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35" name="直接箭头连接符 34"/>
          <p:cNvCxnSpPr/>
          <p:nvPr/>
        </p:nvCxnSpPr>
        <p:spPr>
          <a:xfrm flipH="1">
            <a:off x="4688035" y="4792662"/>
            <a:ext cx="2640724" cy="7620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48681" y="2649930"/>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flipH="1">
            <a:off x="2148681" y="4087008"/>
            <a:ext cx="2511554" cy="671787"/>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H="1">
            <a:off x="2123928" y="5707062"/>
            <a:ext cx="2536307" cy="669126"/>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2682081" y="3622266"/>
            <a:ext cx="203510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unlocked</a:t>
            </a:r>
          </a:p>
        </p:txBody>
      </p:sp>
      <p:sp>
        <p:nvSpPr>
          <p:cNvPr id="55" name="右大括号 54"/>
          <p:cNvSpPr/>
          <p:nvPr/>
        </p:nvSpPr>
        <p:spPr>
          <a:xfrm>
            <a:off x="7442131" y="2704167"/>
            <a:ext cx="457200" cy="1295400"/>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文本框 55"/>
          <p:cNvSpPr txBox="1"/>
          <p:nvPr/>
        </p:nvSpPr>
        <p:spPr>
          <a:xfrm>
            <a:off x="7775019" y="2898991"/>
            <a:ext cx="156626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PCIe</a:t>
            </a:r>
            <a:r>
              <a:rPr lang="en-US" sz="2400" dirty="0" smtClean="0">
                <a:gradFill>
                  <a:gsLst>
                    <a:gs pos="2917">
                      <a:schemeClr val="tx1"/>
                    </a:gs>
                    <a:gs pos="30000">
                      <a:schemeClr val="tx1"/>
                    </a:gs>
                  </a:gsLst>
                  <a:lin ang="5400000" scaled="0"/>
                </a:gradFill>
              </a:rPr>
              <a:t> RTT</a:t>
            </a:r>
          </a:p>
          <a:p>
            <a:pPr>
              <a:lnSpc>
                <a:spcPct val="90000"/>
              </a:lnSpc>
              <a:spcAft>
                <a:spcPts val="600"/>
              </a:spcAft>
            </a:pPr>
            <a:r>
              <a:rPr lang="en-US" sz="2400" dirty="0" smtClean="0">
                <a:gradFill>
                  <a:gsLst>
                    <a:gs pos="2917">
                      <a:schemeClr val="tx1"/>
                    </a:gs>
                    <a:gs pos="30000">
                      <a:schemeClr val="tx1"/>
                    </a:gs>
                  </a:gsLst>
                  <a:lin ang="5400000" scaled="0"/>
                </a:gradFill>
              </a:rPr>
              <a:t>~1 us</a:t>
            </a:r>
          </a:p>
        </p:txBody>
      </p:sp>
      <p:sp>
        <p:nvSpPr>
          <p:cNvPr id="57" name="右大括号 56"/>
          <p:cNvSpPr/>
          <p:nvPr/>
        </p:nvSpPr>
        <p:spPr>
          <a:xfrm>
            <a:off x="7448790" y="4144962"/>
            <a:ext cx="457200" cy="1295400"/>
          </a:xfrm>
          <a:prstGeom prst="rightBrac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文本框 57"/>
          <p:cNvSpPr txBox="1"/>
          <p:nvPr/>
        </p:nvSpPr>
        <p:spPr>
          <a:xfrm>
            <a:off x="7760300" y="4208331"/>
            <a:ext cx="1566263" cy="1037207"/>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PCIe</a:t>
            </a:r>
            <a:r>
              <a:rPr lang="en-US" sz="2400" dirty="0" smtClean="0">
                <a:gradFill>
                  <a:gsLst>
                    <a:gs pos="2917">
                      <a:schemeClr val="tx1"/>
                    </a:gs>
                    <a:gs pos="30000">
                      <a:schemeClr val="tx1"/>
                    </a:gs>
                  </a:gsLst>
                  <a:lin ang="5400000" scaled="0"/>
                </a:gradFill>
              </a:rPr>
              <a:t> RTT</a:t>
            </a:r>
          </a:p>
          <a:p>
            <a:pPr>
              <a:lnSpc>
                <a:spcPct val="90000"/>
              </a:lnSpc>
              <a:spcAft>
                <a:spcPts val="600"/>
              </a:spcAft>
            </a:pPr>
            <a:r>
              <a:rPr lang="en-US" sz="2400" dirty="0" smtClean="0">
                <a:gradFill>
                  <a:gsLst>
                    <a:gs pos="2917">
                      <a:schemeClr val="tx1"/>
                    </a:gs>
                    <a:gs pos="30000">
                      <a:schemeClr val="tx1"/>
                    </a:gs>
                  </a:gsLst>
                  <a:lin ang="5400000" scaled="0"/>
                </a:gradFill>
              </a:rPr>
              <a:t>~1 us</a:t>
            </a:r>
          </a:p>
        </p:txBody>
      </p:sp>
    </p:spTree>
    <p:extLst>
      <p:ext uri="{BB962C8B-B14F-4D97-AF65-F5344CB8AC3E}">
        <p14:creationId xmlns:p14="http://schemas.microsoft.com/office/powerpoint/2010/main" val="406784448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Reconfigurable Cloud Architecture</a:t>
            </a:r>
            <a:endParaRPr lang="en-US" dirty="0"/>
          </a:p>
        </p:txBody>
      </p:sp>
      <p:sp>
        <p:nvSpPr>
          <p:cNvPr id="356" name="Freeform: Shape 355"/>
          <p:cNvSpPr/>
          <p:nvPr/>
        </p:nvSpPr>
        <p:spPr bwMode="auto">
          <a:xfrm rot="9060000">
            <a:off x="249262" y="1927973"/>
            <a:ext cx="4425244" cy="2032064"/>
          </a:xfrm>
          <a:custGeom>
            <a:avLst/>
            <a:gdLst>
              <a:gd name="connsiteX0" fmla="*/ 4527660 w 4926308"/>
              <a:gd name="connsiteY0" fmla="*/ 2687627 h 2687627"/>
              <a:gd name="connsiteX1" fmla="*/ 985412 w 4926308"/>
              <a:gd name="connsiteY1" fmla="*/ 724127 h 2687627"/>
              <a:gd name="connsiteX2" fmla="*/ 1384060 w 4926308"/>
              <a:gd name="connsiteY2" fmla="*/ 4947 h 2687627"/>
              <a:gd name="connsiteX3" fmla="*/ 4926308 w 4926308"/>
              <a:gd name="connsiteY3" fmla="*/ 1968447 h 2687627"/>
              <a:gd name="connsiteX4" fmla="*/ 0 w 4926308"/>
              <a:gd name="connsiteY4" fmla="*/ 722312 h 2687627"/>
              <a:gd name="connsiteX5" fmla="*/ 398796 w 4926308"/>
              <a:gd name="connsiteY5" fmla="*/ 0 h 2687627"/>
              <a:gd name="connsiteX6" fmla="*/ 1382456 w 4926308"/>
              <a:gd name="connsiteY6" fmla="*/ 0 h 2687627"/>
              <a:gd name="connsiteX7" fmla="*/ 983660 w 4926308"/>
              <a:gd name="connsiteY7" fmla="*/ 722312 h 2687627"/>
              <a:gd name="connsiteX0" fmla="*/ 5487282 w 5885930"/>
              <a:gd name="connsiteY0" fmla="*/ 2687627 h 2687627"/>
              <a:gd name="connsiteX1" fmla="*/ 1945034 w 5885930"/>
              <a:gd name="connsiteY1" fmla="*/ 724127 h 2687627"/>
              <a:gd name="connsiteX2" fmla="*/ 2343682 w 5885930"/>
              <a:gd name="connsiteY2" fmla="*/ 4947 h 2687627"/>
              <a:gd name="connsiteX3" fmla="*/ 5885930 w 5885930"/>
              <a:gd name="connsiteY3" fmla="*/ 1968447 h 2687627"/>
              <a:gd name="connsiteX4" fmla="*/ 5487282 w 5885930"/>
              <a:gd name="connsiteY4" fmla="*/ 2687627 h 2687627"/>
              <a:gd name="connsiteX5" fmla="*/ 0 w 5885930"/>
              <a:gd name="connsiteY5" fmla="*/ 641377 h 2687627"/>
              <a:gd name="connsiteX6" fmla="*/ 1358418 w 5885930"/>
              <a:gd name="connsiteY6" fmla="*/ 0 h 2687627"/>
              <a:gd name="connsiteX7" fmla="*/ 2342078 w 5885930"/>
              <a:gd name="connsiteY7" fmla="*/ 0 h 2687627"/>
              <a:gd name="connsiteX8" fmla="*/ 1943282 w 5885930"/>
              <a:gd name="connsiteY8" fmla="*/ 722312 h 2687627"/>
              <a:gd name="connsiteX9" fmla="*/ 0 w 5885930"/>
              <a:gd name="connsiteY9" fmla="*/ 641377 h 2687627"/>
              <a:gd name="connsiteX0" fmla="*/ 5487282 w 5885930"/>
              <a:gd name="connsiteY0" fmla="*/ 2691944 h 2691944"/>
              <a:gd name="connsiteX1" fmla="*/ 1945034 w 5885930"/>
              <a:gd name="connsiteY1" fmla="*/ 728444 h 2691944"/>
              <a:gd name="connsiteX2" fmla="*/ 2343682 w 5885930"/>
              <a:gd name="connsiteY2" fmla="*/ 9264 h 2691944"/>
              <a:gd name="connsiteX3" fmla="*/ 5885930 w 5885930"/>
              <a:gd name="connsiteY3" fmla="*/ 1972764 h 2691944"/>
              <a:gd name="connsiteX4" fmla="*/ 5487282 w 5885930"/>
              <a:gd name="connsiteY4" fmla="*/ 2691944 h 2691944"/>
              <a:gd name="connsiteX5" fmla="*/ 0 w 5885930"/>
              <a:gd name="connsiteY5" fmla="*/ 645694 h 2691944"/>
              <a:gd name="connsiteX6" fmla="*/ 407577 w 5885930"/>
              <a:gd name="connsiteY6" fmla="*/ 0 h 2691944"/>
              <a:gd name="connsiteX7" fmla="*/ 2342078 w 5885930"/>
              <a:gd name="connsiteY7" fmla="*/ 4317 h 2691944"/>
              <a:gd name="connsiteX8" fmla="*/ 1943282 w 5885930"/>
              <a:gd name="connsiteY8" fmla="*/ 726629 h 2691944"/>
              <a:gd name="connsiteX9" fmla="*/ 0 w 5885930"/>
              <a:gd name="connsiteY9" fmla="*/ 645694 h 2691944"/>
              <a:gd name="connsiteX0" fmla="*/ 5487282 w 5885930"/>
              <a:gd name="connsiteY0" fmla="*/ 2706158 h 2706158"/>
              <a:gd name="connsiteX1" fmla="*/ 1945034 w 5885930"/>
              <a:gd name="connsiteY1" fmla="*/ 742658 h 2706158"/>
              <a:gd name="connsiteX2" fmla="*/ 2343682 w 5885930"/>
              <a:gd name="connsiteY2" fmla="*/ 23478 h 2706158"/>
              <a:gd name="connsiteX3" fmla="*/ 5885930 w 5885930"/>
              <a:gd name="connsiteY3" fmla="*/ 1986978 h 2706158"/>
              <a:gd name="connsiteX4" fmla="*/ 5487282 w 5885930"/>
              <a:gd name="connsiteY4" fmla="*/ 2706158 h 2706158"/>
              <a:gd name="connsiteX5" fmla="*/ 0 w 5885930"/>
              <a:gd name="connsiteY5" fmla="*/ 659908 h 2706158"/>
              <a:gd name="connsiteX6" fmla="*/ 401735 w 5885930"/>
              <a:gd name="connsiteY6" fmla="*/ 0 h 2706158"/>
              <a:gd name="connsiteX7" fmla="*/ 2342078 w 5885930"/>
              <a:gd name="connsiteY7" fmla="*/ 18531 h 2706158"/>
              <a:gd name="connsiteX8" fmla="*/ 1943282 w 5885930"/>
              <a:gd name="connsiteY8" fmla="*/ 740843 h 2706158"/>
              <a:gd name="connsiteX9" fmla="*/ 0 w 5885930"/>
              <a:gd name="connsiteY9" fmla="*/ 659908 h 2706158"/>
              <a:gd name="connsiteX0" fmla="*/ 5487282 w 5885930"/>
              <a:gd name="connsiteY0" fmla="*/ 2709649 h 2709649"/>
              <a:gd name="connsiteX1" fmla="*/ 1945034 w 5885930"/>
              <a:gd name="connsiteY1" fmla="*/ 746149 h 2709649"/>
              <a:gd name="connsiteX2" fmla="*/ 2343682 w 5885930"/>
              <a:gd name="connsiteY2" fmla="*/ 26969 h 2709649"/>
              <a:gd name="connsiteX3" fmla="*/ 5885930 w 5885930"/>
              <a:gd name="connsiteY3" fmla="*/ 1990469 h 2709649"/>
              <a:gd name="connsiteX4" fmla="*/ 5487282 w 5885930"/>
              <a:gd name="connsiteY4" fmla="*/ 2709649 h 2709649"/>
              <a:gd name="connsiteX5" fmla="*/ 0 w 5885930"/>
              <a:gd name="connsiteY5" fmla="*/ 663399 h 2709649"/>
              <a:gd name="connsiteX6" fmla="*/ 395437 w 5885930"/>
              <a:gd name="connsiteY6" fmla="*/ 0 h 2709649"/>
              <a:gd name="connsiteX7" fmla="*/ 2342078 w 5885930"/>
              <a:gd name="connsiteY7" fmla="*/ 22022 h 2709649"/>
              <a:gd name="connsiteX8" fmla="*/ 1943282 w 5885930"/>
              <a:gd name="connsiteY8" fmla="*/ 744334 h 2709649"/>
              <a:gd name="connsiteX9" fmla="*/ 0 w 5885930"/>
              <a:gd name="connsiteY9" fmla="*/ 663399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58180 w 5900828"/>
              <a:gd name="connsiteY8" fmla="*/ 744334 h 2709649"/>
              <a:gd name="connsiteX9" fmla="*/ 0 w 5900828"/>
              <a:gd name="connsiteY9" fmla="*/ 685325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 name="connsiteX0" fmla="*/ 5502180 w 5900828"/>
              <a:gd name="connsiteY0" fmla="*/ 2709649 h 2709649"/>
              <a:gd name="connsiteX1" fmla="*/ 1964586 w 5900828"/>
              <a:gd name="connsiteY1" fmla="*/ 737753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828" h="2709649">
                <a:moveTo>
                  <a:pt x="5502180" y="2709649"/>
                </a:moveTo>
                <a:lnTo>
                  <a:pt x="1964586" y="737753"/>
                </a:lnTo>
                <a:lnTo>
                  <a:pt x="2358580" y="26969"/>
                </a:lnTo>
                <a:lnTo>
                  <a:pt x="5900828" y="1990469"/>
                </a:lnTo>
                <a:lnTo>
                  <a:pt x="5502180" y="2709649"/>
                </a:lnTo>
                <a:close/>
                <a:moveTo>
                  <a:pt x="0" y="685325"/>
                </a:moveTo>
                <a:lnTo>
                  <a:pt x="410335" y="0"/>
                </a:lnTo>
                <a:lnTo>
                  <a:pt x="2356976" y="22022"/>
                </a:lnTo>
                <a:lnTo>
                  <a:pt x="1961898" y="732675"/>
                </a:lnTo>
                <a:cubicBezTo>
                  <a:pt x="1634011" y="732675"/>
                  <a:pt x="327887" y="685325"/>
                  <a:pt x="0" y="685325"/>
                </a:cubicBezTo>
                <a:close/>
              </a:path>
            </a:pathLst>
          </a:custGeom>
          <a:solidFill>
            <a:schemeClr val="tx2">
              <a:alpha val="2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 name="Group 1"/>
          <p:cNvGrpSpPr/>
          <p:nvPr/>
        </p:nvGrpSpPr>
        <p:grpSpPr>
          <a:xfrm>
            <a:off x="249048" y="1190217"/>
            <a:ext cx="8859713" cy="3257284"/>
            <a:chOff x="249048" y="3128803"/>
            <a:chExt cx="8859713" cy="3257284"/>
          </a:xfrm>
        </p:grpSpPr>
        <p:sp>
          <p:nvSpPr>
            <p:cNvPr id="699" name="Rectangle 698"/>
            <p:cNvSpPr/>
            <p:nvPr/>
          </p:nvSpPr>
          <p:spPr bwMode="auto">
            <a:xfrm>
              <a:off x="5230414" y="3128803"/>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58" name="Group 357"/>
            <p:cNvGrpSpPr/>
            <p:nvPr/>
          </p:nvGrpSpPr>
          <p:grpSpPr>
            <a:xfrm>
              <a:off x="977042" y="4380464"/>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359" name="Oval 358"/>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0" name="Oval 359"/>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1" name="Oval 360"/>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2" name="Oval 361"/>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3" name="Oval 362"/>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4" name="Oval 363"/>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5" name="Oval 364"/>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6" name="Oval 365"/>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7" name="Oval 366"/>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8" name="Oval 367"/>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9" name="Oval 368"/>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0" name="Oval 369"/>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1" name="Oval 370"/>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2" name="Oval 371"/>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3" name="Oval 372"/>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4" name="Oval 373"/>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5" name="Oval 374"/>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6" name="Oval 375"/>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7" name="Oval 376"/>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8" name="Oval 377"/>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9" name="Oval 378"/>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0" name="Oval 379"/>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1" name="Oval 380"/>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2" name="Oval 381"/>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3" name="Oval 382"/>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4" name="Oval 383"/>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5" name="Oval 384"/>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6" name="Oval 385"/>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7" name="Oval 38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8" name="Oval 38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9" name="Oval 38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0" name="Oval 38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1" name="Oval 39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2" name="Oval 39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3" name="Oval 39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4" name="Oval 393"/>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5" name="Oval 394"/>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6" name="Oval 395"/>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7" name="Oval 396"/>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8" name="Oval 397"/>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9" name="Oval 398"/>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0" name="Oval 399"/>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1" name="Oval 400"/>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5" name="Oval 514"/>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6" name="Oval 515"/>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7" name="Oval 516"/>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8" name="Oval 517"/>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9" name="Oval 518"/>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0" name="Oval 519"/>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1" name="Oval 52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2" name="Oval 52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3" name="Oval 52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4" name="Oval 52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5" name="Oval 52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6" name="Oval 52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7" name="Oval 52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8" name="Oval 527"/>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9" name="Oval 528"/>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0" name="Oval 529"/>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1" name="Oval 530"/>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2" name="Oval 531"/>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3" name="Oval 532"/>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4" name="Oval 533"/>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5" name="Oval 534"/>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6" name="Oval 535"/>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7" name="Oval 536"/>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8" name="Oval 537"/>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9" name="Oval 538"/>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0" name="Oval 539"/>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1" name="Oval 540"/>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2" name="Oval 541"/>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3" name="Oval 542"/>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4" name="Oval 543"/>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5" name="Oval 544"/>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6" name="Oval 545"/>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7" name="Oval 546"/>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8" name="Oval 547"/>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9" name="Oval 548"/>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0" name="Oval 549"/>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1" name="Oval 550"/>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2" name="Oval 551"/>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3" name="Oval 552"/>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4" name="Oval 553"/>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5" name="Oval 554"/>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6" name="Oval 555"/>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7" name="Oval 556"/>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8" name="Oval 557"/>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9" name="Oval 558"/>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0" name="Oval 559"/>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1" name="Oval 560"/>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2" name="Oval 561"/>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3" name="Oval 562"/>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4" name="Oval 563"/>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5" name="Oval 564"/>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6" name="Oval 565"/>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7" name="Oval 566"/>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8" name="Oval 567"/>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9" name="Oval 568"/>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0" name="Oval 569"/>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1" name="Oval 570"/>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2" name="Oval 571"/>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3" name="Oval 572"/>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4" name="Oval 573"/>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5" name="Oval 574"/>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6" name="Oval 575"/>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7" name="Oval 576"/>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8" name="Oval 577"/>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9" name="Oval 578"/>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0" name="Oval 579"/>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1" name="Oval 580"/>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2" name="Oval 581"/>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3" name="Oval 582"/>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3" name="Group 132"/>
            <p:cNvGrpSpPr/>
            <p:nvPr/>
          </p:nvGrpSpPr>
          <p:grpSpPr>
            <a:xfrm>
              <a:off x="337159" y="4728867"/>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4" name="Oval 3"/>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 name="Oval 4"/>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Oval 5"/>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 name="Oval 6"/>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 name="Oval 7"/>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Oval 8"/>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Oval 9"/>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Oval 1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Oval 1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 name="Oval 1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 name="Oval 1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 name="Oval 1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 name="Oval 1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 name="Oval 1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Oval 20"/>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 name="Oval 21"/>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 name="Oval 22"/>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 name="Oval 23"/>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 name="Oval 24"/>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Oval 25"/>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 name="Oval 26"/>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 name="Oval 28"/>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Oval 29"/>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 name="Oval 30"/>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31"/>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 name="Oval 32"/>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 name="Oval 33"/>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 name="Oval 34"/>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Oval 3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3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Oval 3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Oval 3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4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4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Oval 4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44"/>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Oval 45"/>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Oval 46"/>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47"/>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49"/>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6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6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 name="Oval 6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Oval 6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 name="Oval 6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Oval 6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Oval 6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Oval 7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Oval 76"/>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 name="Oval 77"/>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 name="Oval 78"/>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Oval 79"/>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 name="Oval 80"/>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 name="Oval 81"/>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Oval 82"/>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 name="Oval 84"/>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Oval 85"/>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Oval 86"/>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7"/>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Oval 88"/>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9"/>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 name="Oval 90"/>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Oval 9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Oval 9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Oval 9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Oval 9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Oval 9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 name="Oval 9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Oval 9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 name="Oval 100"/>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Oval 101"/>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Oval 102"/>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Oval 103"/>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Oval 104"/>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 name="Oval 105"/>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 name="Oval 106"/>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Oval 108"/>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 name="Oval 117"/>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 name="Oval 118"/>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Oval 119"/>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 name="Oval 120"/>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Oval 121"/>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Oval 122"/>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Oval 124"/>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Oval 125"/>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Oval 126"/>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 name="Oval 127"/>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 name="Oval 130"/>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9" name="Group 138"/>
            <p:cNvGrpSpPr/>
            <p:nvPr/>
          </p:nvGrpSpPr>
          <p:grpSpPr>
            <a:xfrm>
              <a:off x="328654" y="5586045"/>
              <a:ext cx="3037801" cy="373667"/>
              <a:chOff x="949094" y="5630862"/>
              <a:chExt cx="4323576" cy="531825"/>
            </a:xfrm>
          </p:grpSpPr>
          <p:sp>
            <p:nvSpPr>
              <p:cNvPr id="134" name="Freeform 111"/>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Freeform 111"/>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Freeform 111"/>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 name="Freeform 111"/>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 name="Freeform 111"/>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pic>
          <p:nvPicPr>
            <p:cNvPr id="872" name="Picture 871"/>
            <p:cNvPicPr>
              <a:picLocks noChangeAspect="1"/>
            </p:cNvPicPr>
            <p:nvPr/>
          </p:nvPicPr>
          <p:blipFill>
            <a:blip r:embed="rId3"/>
            <a:stretch>
              <a:fillRect/>
            </a:stretch>
          </p:blipFill>
          <p:spPr>
            <a:xfrm>
              <a:off x="3920216" y="4550155"/>
              <a:ext cx="192025" cy="662941"/>
            </a:xfrm>
            <a:prstGeom prst="rect">
              <a:avLst/>
            </a:prstGeom>
          </p:spPr>
        </p:pic>
        <p:sp>
          <p:nvSpPr>
            <p:cNvPr id="141" name="Rectangle 140"/>
            <p:cNvSpPr/>
            <p:nvPr/>
          </p:nvSpPr>
          <p:spPr>
            <a:xfrm>
              <a:off x="249048" y="5975783"/>
              <a:ext cx="3168881" cy="286232"/>
            </a:xfrm>
            <a:prstGeom prst="rect">
              <a:avLst/>
            </a:prstGeom>
          </p:spPr>
          <p:txBody>
            <a:bodyPr wrap="none">
              <a:spAutoFit/>
            </a:bodyPr>
            <a:lstStyle/>
            <a:p>
              <a:pPr defTabSz="699491">
                <a:lnSpc>
                  <a:spcPct val="90000"/>
                </a:lnSpc>
                <a:spcAft>
                  <a:spcPts val="440"/>
                </a:spcAft>
                <a:defRPr/>
              </a:pPr>
              <a:r>
                <a:rPr lang="en-US" sz="1400" dirty="0">
                  <a:solidFill>
                    <a:srgbClr val="505050">
                      <a:lumMod val="75000"/>
                    </a:srgbClr>
                  </a:solidFill>
                  <a:latin typeface="Segoe UI Semilight"/>
                </a:rPr>
                <a:t>Traditional software (CPU) server plane</a:t>
              </a:r>
            </a:p>
          </p:txBody>
        </p:sp>
        <p:sp>
          <p:nvSpPr>
            <p:cNvPr id="11" name="Arrow: Up-Down 10"/>
            <p:cNvSpPr/>
            <p:nvPr/>
          </p:nvSpPr>
          <p:spPr bwMode="auto">
            <a:xfrm>
              <a:off x="811339"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4" name="Parallelogram 583"/>
            <p:cNvSpPr/>
            <p:nvPr/>
          </p:nvSpPr>
          <p:spPr bwMode="auto">
            <a:xfrm rot="9060000">
              <a:off x="3183729" y="5244247"/>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57" name="Group 156"/>
            <p:cNvGrpSpPr/>
            <p:nvPr/>
          </p:nvGrpSpPr>
          <p:grpSpPr>
            <a:xfrm>
              <a:off x="322872" y="3787375"/>
              <a:ext cx="4323620" cy="1638132"/>
              <a:chOff x="636585" y="3384832"/>
              <a:chExt cx="5765317" cy="2184362"/>
            </a:xfrm>
          </p:grpSpPr>
          <p:grpSp>
            <p:nvGrpSpPr>
              <p:cNvPr id="585" name="Group 584"/>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586" name="Oval 585"/>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7" name="Oval 586"/>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8" name="Oval 587"/>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9" name="Oval 588"/>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0" name="Oval 589"/>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1" name="Oval 590"/>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2" name="Oval 591"/>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3" name="Oval 59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4" name="Oval 59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5" name="Oval 59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6" name="Oval 59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7" name="Oval 59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8" name="Oval 59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9" name="Oval 59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0" name="Oval 599"/>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1" name="Oval 600"/>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2" name="Oval 601"/>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3" name="Oval 602"/>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4" name="Oval 603"/>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5" name="Oval 604"/>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6" name="Oval 605"/>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7" name="Oval 60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8" name="Oval 60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9" name="Oval 60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0" name="Oval 60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1" name="Oval 61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2" name="Oval 61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3" name="Oval 61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4" name="Oval 61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5" name="Oval 61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6" name="Oval 61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7" name="Oval 61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8" name="Oval 61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9" name="Oval 61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0" name="Oval 61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1" name="Oval 62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2" name="Oval 62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3" name="Oval 62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4" name="Oval 62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5" name="Oval 62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6" name="Oval 62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7" name="Oval 62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8" name="Oval 62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9" name="Oval 62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0" name="Oval 62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1" name="Oval 63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2" name="Oval 63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3" name="Oval 63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4" name="Oval 63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5" name="Oval 63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6" name="Oval 63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7" name="Oval 63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8" name="Oval 63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9" name="Oval 63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0" name="Oval 63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1" name="Oval 64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2" name="Oval 64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3" name="Oval 64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4" name="Oval 64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5" name="Oval 64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6" name="Oval 64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7" name="Oval 64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8" name="Oval 64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9" name="Oval 64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0" name="Oval 64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1" name="Oval 65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2" name="Oval 65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3" name="Oval 65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4" name="Oval 65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5" name="Oval 65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6" name="Oval 65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7" name="Oval 65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8" name="Oval 65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9" name="Oval 65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0" name="Oval 65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1" name="Oval 66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2" name="Oval 66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3" name="Oval 66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4" name="Oval 66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5" name="Oval 66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6" name="Oval 66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7" name="Oval 66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8" name="Oval 66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9" name="Oval 66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0" name="Oval 66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1" name="Oval 67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2" name="Oval 67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3" name="Oval 67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4" name="Oval 67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5" name="Oval 67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6" name="Oval 67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7" name="Oval 67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8" name="Oval 67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9" name="Oval 67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0" name="Oval 67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1" name="Oval 68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2" name="Oval 68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3" name="Oval 68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4" name="Oval 68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5" name="Oval 68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6" name="Oval 68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7" name="Oval 68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8" name="Oval 68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9" name="Oval 68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0" name="Oval 68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1" name="Oval 69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2" name="Oval 69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3" name="Oval 69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4" name="Oval 69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5" name="Oval 69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6" name="Oval 69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7" name="Oval 69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2" name="Group 401"/>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403" name="Oval 402"/>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4" name="Oval 403"/>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5" name="Oval 404"/>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6" name="Oval 40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7" name="Oval 40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8" name="Oval 40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9" name="Oval 408"/>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0" name="Oval 409"/>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1" name="Oval 410"/>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2" name="Oval 411"/>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3" name="Oval 41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4" name="Oval 41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5" name="Oval 41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6" name="Oval 415"/>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7" name="Oval 416"/>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8" name="Oval 417"/>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9" name="Oval 418"/>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0" name="Oval 41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1" name="Oval 42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2" name="Oval 42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3" name="Oval 42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4" name="Oval 42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5" name="Oval 42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6" name="Oval 42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7" name="Oval 42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8" name="Oval 42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9" name="Oval 42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0" name="Oval 42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1" name="Oval 43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2" name="Oval 43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3" name="Oval 43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4" name="Oval 43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5" name="Oval 43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6" name="Oval 43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7" name="Oval 43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8" name="Oval 43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9" name="Oval 43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0" name="Oval 43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1" name="Oval 44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2" name="Oval 44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3" name="Oval 44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4" name="Oval 44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5" name="Oval 44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6" name="Oval 44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7" name="Oval 44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8" name="Oval 44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9" name="Oval 44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0" name="Oval 44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1" name="Oval 45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2" name="Oval 45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3" name="Oval 45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4" name="Oval 45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5" name="Oval 45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6" name="Oval 45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7" name="Oval 45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8" name="Oval 45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9" name="Oval 45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0" name="Oval 45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1" name="Oval 46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2" name="Oval 46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3" name="Oval 46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4" name="Oval 46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5" name="Oval 46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6" name="Oval 46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7" name="Oval 46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8" name="Oval 46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9" name="Oval 46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0" name="Oval 46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1" name="Oval 47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2" name="Oval 47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3" name="Oval 47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4" name="Oval 47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5" name="Oval 47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6" name="Oval 47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7" name="Oval 47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8" name="Oval 47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9" name="Oval 47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0" name="Oval 47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1" name="Oval 48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2" name="Oval 48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3" name="Oval 48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4" name="Oval 48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5" name="Oval 48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6" name="Oval 48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7" name="Oval 48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8" name="Oval 48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9" name="Oval 48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0" name="Oval 48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1" name="Oval 49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2" name="Oval 49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3" name="Oval 49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4" name="Oval 49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5" name="Oval 49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6" name="Oval 49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7" name="Oval 49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8" name="Oval 49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9" name="Oval 49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0" name="Oval 49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1" name="Oval 50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2" name="Oval 50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3" name="Oval 50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4" name="Oval 50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5" name="Oval 50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6" name="Oval 50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7" name="Oval 50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8" name="Oval 50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9" name="Oval 50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0" name="Oval 50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1" name="Oval 51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2" name="Oval 51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3" name="Oval 51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4" name="Oval 51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00" name="Rectangle 699"/>
            <p:cNvSpPr/>
            <p:nvPr/>
          </p:nvSpPr>
          <p:spPr bwMode="auto">
            <a:xfrm>
              <a:off x="6223255" y="4158001"/>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02" name="Rectangle: Rounded Corners 701"/>
            <p:cNvSpPr/>
            <p:nvPr/>
          </p:nvSpPr>
          <p:spPr bwMode="auto">
            <a:xfrm>
              <a:off x="5480260"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3" name="Rectangle: Rounded Corners 702"/>
            <p:cNvSpPr/>
            <p:nvPr/>
          </p:nvSpPr>
          <p:spPr bwMode="auto">
            <a:xfrm>
              <a:off x="7306134"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4" name="Rectangle 703"/>
            <p:cNvSpPr/>
            <p:nvPr/>
          </p:nvSpPr>
          <p:spPr bwMode="auto">
            <a:xfrm>
              <a:off x="5762083" y="3722664"/>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5" name="Rectangle 704"/>
            <p:cNvSpPr/>
            <p:nvPr/>
          </p:nvSpPr>
          <p:spPr bwMode="auto">
            <a:xfrm>
              <a:off x="7584874" y="372266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7" name="Group 706"/>
            <p:cNvGrpSpPr/>
            <p:nvPr/>
          </p:nvGrpSpPr>
          <p:grpSpPr>
            <a:xfrm>
              <a:off x="5474805" y="5104686"/>
              <a:ext cx="1007424" cy="382629"/>
              <a:chOff x="332945" y="2365067"/>
              <a:chExt cx="953623" cy="395653"/>
            </a:xfrm>
            <a:solidFill>
              <a:schemeClr val="bg1">
                <a:lumMod val="50000"/>
              </a:schemeClr>
            </a:solidFill>
          </p:grpSpPr>
          <p:sp>
            <p:nvSpPr>
              <p:cNvPr id="708" name="Rectangle 707"/>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09" name="Rectangle 708"/>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10" name="Rectangle 709"/>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11" name="Rectangle 710"/>
            <p:cNvSpPr/>
            <p:nvPr/>
          </p:nvSpPr>
          <p:spPr bwMode="auto">
            <a:xfrm>
              <a:off x="5751544" y="4569987"/>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2" name="Freeform 73"/>
            <p:cNvSpPr>
              <a:spLocks noChangeAspect="1" noEditPoints="1"/>
            </p:cNvSpPr>
            <p:nvPr/>
          </p:nvSpPr>
          <p:spPr bwMode="black">
            <a:xfrm>
              <a:off x="5604287"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grpSp>
          <p:nvGrpSpPr>
            <p:cNvPr id="172" name="highlighted CPUs"/>
            <p:cNvGrpSpPr/>
            <p:nvPr/>
          </p:nvGrpSpPr>
          <p:grpSpPr>
            <a:xfrm>
              <a:off x="322039" y="4125283"/>
              <a:ext cx="3659222" cy="1296479"/>
              <a:chOff x="655637" y="4106862"/>
              <a:chExt cx="4879378" cy="1728785"/>
            </a:xfrm>
            <a:noFill/>
            <a:scene3d>
              <a:camera prst="orthographicFront">
                <a:rot lat="17099985" lon="21599989" rev="0"/>
              </a:camera>
              <a:lightRig rig="threePt" dir="t"/>
            </a:scene3d>
          </p:grpSpPr>
          <p:sp>
            <p:nvSpPr>
              <p:cNvPr id="173" name="Oval 17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4" name="Oval 17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5" name="Oval 17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6" name="Oval 17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7" name="Oval 17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8" name="Oval 17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9" name="Oval 17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0" name="Oval 17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1" name="Oval 18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2" name="Oval 18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3" name="Oval 18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4" name="Oval 18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5" name="Oval 18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6" name="Oval 18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7" name="Oval 18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8" name="Oval 18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9" name="Oval 18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0" name="Oval 18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1" name="Oval 19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2" name="Oval 19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3" name="Oval 19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4" name="Oval 19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5" name="Oval 19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6" name="Oval 19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7" name="Oval 19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8" name="Oval 19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9" name="Oval 19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0" name="Oval 19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Oval 20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2" name="Oval 20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3" name="Oval 20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4" name="Oval 20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5" name="Oval 20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6" name="Oval 20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7" name="Oval 20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8" name="Oval 20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9" name="Oval 20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0" name="Oval 20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1" name="Oval 21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2" name="Oval 21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3" name="Oval 21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4" name="Oval 21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5" name="Oval 21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6" name="Oval 21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7" name="Oval 21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8" name="Oval 21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9" name="Oval 21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0" name="Oval 21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1" name="Oval 22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2" name="Oval 22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3" name="Oval 22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4" name="Oval 22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5" name="Oval 22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6" name="Oval 22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7" name="Oval 22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8" name="Oval 22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9" name="Oval 22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0" name="Oval 22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1" name="Oval 23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2" name="Oval 23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3" name="Oval 23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4" name="Oval 23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5" name="Oval 23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6" name="Oval 23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7" name="Oval 23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8" name="Oval 23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9" name="Oval 23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0" name="Oval 23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1" name="Oval 24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2" name="Oval 24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3" name="Oval 24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4" name="Oval 24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5" name="Oval 24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6" name="Oval 24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7" name="Oval 24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8" name="Oval 24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9" name="Oval 24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0" name="Oval 24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1" name="Oval 25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2" name="Oval 25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3" name="Oval 25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4" name="Oval 25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5" name="Oval 25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6" name="Oval 25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7" name="Oval 25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8" name="Oval 25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9" name="Oval 25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0" name="Oval 25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1" name="Oval 26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2" name="Oval 26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3" name="Oval 26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4" name="Oval 26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5" name="Oval 26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6" name="Oval 26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7" name="Oval 26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8" name="Oval 26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9" name="Oval 26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0" name="Oval 26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1" name="Oval 27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2" name="Oval 27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3" name="Oval 27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4" name="Oval 27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5" name="Oval 27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6" name="Oval 27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7" name="Oval 27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8" name="Oval 27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9" name="Oval 27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0" name="Oval 27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1" name="Oval 28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2" name="Oval 28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3" name="Oval 28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4" name="Oval 28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144" name="Connector: Elbow 143"/>
            <p:cNvCxnSpPr>
              <a:cxnSpLocks/>
              <a:stCxn id="699" idx="1"/>
            </p:cNvCxnSpPr>
            <p:nvPr/>
          </p:nvCxnSpPr>
          <p:spPr>
            <a:xfrm rot="10800000" flipV="1">
              <a:off x="4083382" y="4548082"/>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4" name="Freeform: Shape 753"/>
            <p:cNvSpPr/>
            <p:nvPr/>
          </p:nvSpPr>
          <p:spPr bwMode="auto">
            <a:xfrm>
              <a:off x="5874120" y="5412252"/>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750" name="TextBox 749"/>
            <p:cNvSpPr txBox="1"/>
            <p:nvPr/>
          </p:nvSpPr>
          <p:spPr>
            <a:xfrm>
              <a:off x="5764662"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52" name="TextBox 751"/>
            <p:cNvSpPr txBox="1"/>
            <p:nvPr/>
          </p:nvSpPr>
          <p:spPr>
            <a:xfrm>
              <a:off x="6279352" y="605022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56" name="Freeform: Shape 755"/>
            <p:cNvSpPr/>
            <p:nvPr/>
          </p:nvSpPr>
          <p:spPr bwMode="auto">
            <a:xfrm>
              <a:off x="7804035" y="5412252"/>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751" name="Rounded Rectangle 94"/>
            <p:cNvSpPr/>
            <p:nvPr/>
          </p:nvSpPr>
          <p:spPr bwMode="auto">
            <a:xfrm>
              <a:off x="8706726" y="6089704"/>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758" name="TextBox 757"/>
            <p:cNvSpPr txBox="1"/>
            <p:nvPr/>
          </p:nvSpPr>
          <p:spPr>
            <a:xfrm>
              <a:off x="5495158" y="467876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759" name="Rectangle 758"/>
            <p:cNvSpPr/>
            <p:nvPr/>
          </p:nvSpPr>
          <p:spPr bwMode="auto">
            <a:xfrm>
              <a:off x="7582933" y="4565178"/>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0" name="TextBox 759"/>
            <p:cNvSpPr txBox="1"/>
            <p:nvPr/>
          </p:nvSpPr>
          <p:spPr>
            <a:xfrm>
              <a:off x="7326547" y="4673952"/>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152" name="Group 151"/>
            <p:cNvGrpSpPr/>
            <p:nvPr/>
          </p:nvGrpSpPr>
          <p:grpSpPr>
            <a:xfrm>
              <a:off x="7137430" y="4963446"/>
              <a:ext cx="1371484" cy="801630"/>
              <a:chOff x="9723437" y="4953059"/>
              <a:chExt cx="1828800" cy="1068931"/>
            </a:xfrm>
          </p:grpSpPr>
          <p:sp>
            <p:nvSpPr>
              <p:cNvPr id="146" name="Rectangle 145"/>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7" name="Rectangle 756"/>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p:cNvGrpSpPr/>
              <p:nvPr/>
            </p:nvGrpSpPr>
            <p:grpSpPr>
              <a:xfrm>
                <a:off x="9903591" y="5121199"/>
                <a:ext cx="810446" cy="792926"/>
                <a:chOff x="10157218" y="5167111"/>
                <a:chExt cx="793750" cy="776592"/>
              </a:xfrm>
            </p:grpSpPr>
            <p:grpSp>
              <p:nvGrpSpPr>
                <p:cNvPr id="68" name="Group 67"/>
                <p:cNvGrpSpPr/>
                <p:nvPr/>
              </p:nvGrpSpPr>
              <p:grpSpPr>
                <a:xfrm>
                  <a:off x="10157218" y="5167111"/>
                  <a:ext cx="793750" cy="776592"/>
                  <a:chOff x="6061147" y="1903843"/>
                  <a:chExt cx="1459325" cy="1427779"/>
                </a:xfrm>
                <a:solidFill>
                  <a:schemeClr val="tx2">
                    <a:lumMod val="75000"/>
                  </a:schemeClr>
                </a:solidFill>
              </p:grpSpPr>
              <p:sp>
                <p:nvSpPr>
                  <p:cNvPr id="36" name="Rectangle 35"/>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30" name="Picture 198" descr="Azure automation.png"/>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2" name="Rectangle 731"/>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3" name="Rectangle 732"/>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4" name="Rectangle 733"/>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2" name="Group 51"/>
                  <p:cNvGrpSpPr/>
                  <p:nvPr/>
                </p:nvGrpSpPr>
                <p:grpSpPr>
                  <a:xfrm>
                    <a:off x="6405900" y="3172387"/>
                    <a:ext cx="767675" cy="159235"/>
                    <a:chOff x="6558300" y="2056243"/>
                    <a:chExt cx="767675" cy="159235"/>
                  </a:xfrm>
                  <a:grpFill/>
                </p:grpSpPr>
                <p:sp>
                  <p:nvSpPr>
                    <p:cNvPr id="735" name="Rectangle 734"/>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6" name="Rectangle 735"/>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7" name="Rectangle 736"/>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8" name="Rectangle 737"/>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0" name="Group 59"/>
                  <p:cNvGrpSpPr/>
                  <p:nvPr/>
                </p:nvGrpSpPr>
                <p:grpSpPr>
                  <a:xfrm rot="5400000">
                    <a:off x="7057017" y="2555039"/>
                    <a:ext cx="767675" cy="159235"/>
                    <a:chOff x="6558300" y="2056243"/>
                    <a:chExt cx="767675" cy="159235"/>
                  </a:xfrm>
                  <a:grpFill/>
                </p:grpSpPr>
                <p:sp>
                  <p:nvSpPr>
                    <p:cNvPr id="739" name="Rectangle 738"/>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0" name="Rectangle 739"/>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1" name="Rectangle 740"/>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2" name="Rectangle 741"/>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43" name="Group 742"/>
                  <p:cNvGrpSpPr/>
                  <p:nvPr/>
                </p:nvGrpSpPr>
                <p:grpSpPr>
                  <a:xfrm rot="5400000">
                    <a:off x="5756927" y="2549314"/>
                    <a:ext cx="767675" cy="159235"/>
                    <a:chOff x="6558300" y="2056243"/>
                    <a:chExt cx="767675" cy="159235"/>
                  </a:xfrm>
                  <a:grpFill/>
                </p:grpSpPr>
                <p:sp>
                  <p:nvSpPr>
                    <p:cNvPr id="744" name="Rectangle 743"/>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5" name="Rectangle 744"/>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6" name="Rectangle 745"/>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7" name="Rectangle 746"/>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6" name="TextBox 75"/>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748"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706" name="Freeform 73"/>
            <p:cNvSpPr>
              <a:spLocks noChangeAspect="1" noEditPoints="1"/>
            </p:cNvSpPr>
            <p:nvPr/>
          </p:nvSpPr>
          <p:spPr bwMode="black">
            <a:xfrm>
              <a:off x="7430161"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761" name="TextBox 760"/>
            <p:cNvSpPr txBox="1"/>
            <p:nvPr/>
          </p:nvSpPr>
          <p:spPr>
            <a:xfrm>
              <a:off x="7940316" y="6050244"/>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62" name="TextBox 761"/>
            <p:cNvSpPr txBox="1"/>
            <p:nvPr/>
          </p:nvSpPr>
          <p:spPr>
            <a:xfrm>
              <a:off x="7194113"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3" name="TextBox 762"/>
            <p:cNvSpPr txBox="1"/>
            <p:nvPr/>
          </p:nvSpPr>
          <p:spPr>
            <a:xfrm>
              <a:off x="7702681"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4" name="TextBox 763"/>
            <p:cNvSpPr txBox="1"/>
            <p:nvPr/>
          </p:nvSpPr>
          <p:spPr>
            <a:xfrm>
              <a:off x="2338274" y="3956874"/>
              <a:ext cx="2380845" cy="286232"/>
            </a:xfrm>
            <a:prstGeom prst="rect">
              <a:avLst/>
            </a:prstGeom>
          </p:spPr>
          <p:txBody>
            <a:bodyPr wrap="none">
              <a:spAutoFit/>
            </a:bodyPr>
            <a:lstStyle>
              <a:defPPr>
                <a:defRPr lang="en-US"/>
              </a:defPPr>
              <a:lvl1pPr marR="0" lvl="0" indent="0" fontAlgn="auto">
                <a:lnSpc>
                  <a:spcPct val="90000"/>
                </a:lnSpc>
                <a:spcBef>
                  <a:spcPts val="0"/>
                </a:spcBef>
                <a:spcAft>
                  <a:spcPts val="587"/>
                </a:spcAft>
                <a:buClrTx/>
                <a:buSzTx/>
                <a:buFontTx/>
                <a:buNone/>
                <a:tabLst/>
                <a:defRPr kumimoji="0" sz="1400" b="0" i="0" u="none" strike="noStrike" cap="none" spc="0" normalizeH="0" baseline="0">
                  <a:ln>
                    <a:noFill/>
                  </a:ln>
                  <a:solidFill>
                    <a:srgbClr val="505050">
                      <a:lumMod val="75000"/>
                    </a:srgbClr>
                  </a:solidFill>
                  <a:effectLst/>
                  <a:uLnTx/>
                  <a:uFillTx/>
                  <a:latin typeface="Segoe UI Semilight"/>
                </a:defRPr>
              </a:lvl1pPr>
            </a:lstStyle>
            <a:p>
              <a:r>
                <a:rPr lang="en-US" dirty="0"/>
                <a:t>Hardware acceleration plane</a:t>
              </a:r>
            </a:p>
          </p:txBody>
        </p:sp>
        <p:grpSp>
          <p:nvGrpSpPr>
            <p:cNvPr id="156" name="Group 155"/>
            <p:cNvGrpSpPr/>
            <p:nvPr/>
          </p:nvGrpSpPr>
          <p:grpSpPr>
            <a:xfrm>
              <a:off x="1239062" y="4567819"/>
              <a:ext cx="1236902" cy="323165"/>
              <a:chOff x="1858276" y="4425519"/>
              <a:chExt cx="1649343" cy="430923"/>
            </a:xfrm>
          </p:grpSpPr>
          <p:sp>
            <p:nvSpPr>
              <p:cNvPr id="153" name="Parallelogram 152"/>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 name="Rectangle 153"/>
              <p:cNvSpPr/>
              <p:nvPr/>
            </p:nvSpPr>
            <p:spPr>
              <a:xfrm>
                <a:off x="2211147" y="4425519"/>
                <a:ext cx="1054216" cy="4309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grpSp>
        <p:grpSp>
          <p:nvGrpSpPr>
            <p:cNvPr id="155" name="Group 154"/>
            <p:cNvGrpSpPr/>
            <p:nvPr/>
          </p:nvGrpSpPr>
          <p:grpSpPr>
            <a:xfrm>
              <a:off x="1924178" y="4233444"/>
              <a:ext cx="1196846" cy="323165"/>
              <a:chOff x="2771841" y="3960753"/>
              <a:chExt cx="1595931" cy="452276"/>
            </a:xfrm>
          </p:grpSpPr>
          <p:sp>
            <p:nvSpPr>
              <p:cNvPr id="766" name="Parallelogram 765"/>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7" name="Rectangle 766"/>
              <p:cNvSpPr/>
              <p:nvPr/>
            </p:nvSpPr>
            <p:spPr>
              <a:xfrm>
                <a:off x="3091216" y="3960753"/>
                <a:ext cx="1054217" cy="452276"/>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Deep neural networks</a:t>
                </a:r>
              </a:p>
            </p:txBody>
          </p:sp>
        </p:grpSp>
        <p:grpSp>
          <p:nvGrpSpPr>
            <p:cNvPr id="768" name="Group 767"/>
            <p:cNvGrpSpPr/>
            <p:nvPr/>
          </p:nvGrpSpPr>
          <p:grpSpPr>
            <a:xfrm>
              <a:off x="2524775" y="4647216"/>
              <a:ext cx="1236902" cy="240685"/>
              <a:chOff x="2738345" y="4010867"/>
              <a:chExt cx="1649343" cy="320941"/>
            </a:xfrm>
          </p:grpSpPr>
          <p:sp>
            <p:nvSpPr>
              <p:cNvPr id="769" name="Parallelogram 768"/>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0" name="Rectangle 769"/>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SDN offload</a:t>
                </a:r>
              </a:p>
            </p:txBody>
          </p:sp>
        </p:grpSp>
        <p:grpSp>
          <p:nvGrpSpPr>
            <p:cNvPr id="771" name="Group 770"/>
            <p:cNvGrpSpPr/>
            <p:nvPr/>
          </p:nvGrpSpPr>
          <p:grpSpPr>
            <a:xfrm>
              <a:off x="2985802" y="4308070"/>
              <a:ext cx="1236902" cy="240685"/>
              <a:chOff x="2738345" y="4010867"/>
              <a:chExt cx="1649343" cy="320941"/>
            </a:xfrm>
          </p:grpSpPr>
          <p:sp>
            <p:nvSpPr>
              <p:cNvPr id="772" name="Parallelogram 771"/>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3" name="Rectangle 772"/>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SQL</a:t>
                </a:r>
              </a:p>
            </p:txBody>
          </p:sp>
        </p:grpSp>
        <p:sp>
          <p:nvSpPr>
            <p:cNvPr id="776" name="Arrow: Up-Down 775"/>
            <p:cNvSpPr/>
            <p:nvPr/>
          </p:nvSpPr>
          <p:spPr bwMode="auto">
            <a:xfrm>
              <a:off x="2733672"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1" name="highlighted CPUs"/>
            <p:cNvGrpSpPr/>
            <p:nvPr/>
          </p:nvGrpSpPr>
          <p:grpSpPr>
            <a:xfrm>
              <a:off x="983519" y="3789447"/>
              <a:ext cx="3659222" cy="1296479"/>
              <a:chOff x="655637" y="4106862"/>
              <a:chExt cx="4879378" cy="1728785"/>
            </a:xfrm>
            <a:noFill/>
            <a:scene3d>
              <a:camera prst="orthographicFront">
                <a:rot lat="17099985" lon="21599989" rev="0"/>
              </a:camera>
              <a:lightRig rig="threePt" dir="t"/>
            </a:scene3d>
          </p:grpSpPr>
          <p:sp>
            <p:nvSpPr>
              <p:cNvPr id="713" name="Oval 71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4" name="Oval 71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5" name="Oval 71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6" name="Oval 71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7" name="Oval 71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8" name="Oval 71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9" name="Oval 71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0" name="Oval 71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1" name="Oval 72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2" name="Oval 72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3" name="Oval 72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4" name="Oval 72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5" name="Oval 72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6" name="Oval 72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7" name="Oval 72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8" name="Oval 72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9" name="Oval 72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1" name="Oval 730"/>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9" name="Oval 748"/>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3" name="Oval 752"/>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5" name="Oval 754"/>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7" name="Oval 77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8" name="Oval 77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9" name="Oval 77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0" name="Oval 77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1" name="Oval 78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2" name="Oval 78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3" name="Oval 78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4" name="Oval 78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5" name="Oval 78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6" name="Oval 78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7" name="Oval 78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8" name="Oval 78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9" name="Oval 78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0" name="Oval 78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1" name="Oval 79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2" name="Oval 79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3" name="Oval 79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4" name="Oval 79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5" name="Oval 79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6" name="Oval 79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7" name="Oval 79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8" name="Oval 79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9" name="Oval 79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0" name="Oval 79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1" name="Oval 80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2" name="Oval 80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3" name="Oval 80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4" name="Oval 80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5" name="Oval 80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6" name="Oval 80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7" name="Oval 80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8" name="Oval 80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9" name="Oval 80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0" name="Oval 80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1" name="Oval 81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2" name="Oval 81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3" name="Oval 81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4" name="Oval 81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5" name="Oval 81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6" name="Oval 81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7" name="Oval 81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8" name="Oval 81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9" name="Oval 81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0" name="Oval 81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1" name="Oval 82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2" name="Oval 82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3" name="Oval 82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4" name="Oval 82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5" name="Oval 82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6" name="Oval 82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7" name="Oval 82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8" name="Oval 82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9" name="Oval 82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0" name="Oval 82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1" name="Oval 83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2" name="Oval 83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3" name="Oval 83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4" name="Oval 83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5" name="Oval 83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6" name="Oval 83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7" name="Oval 83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8" name="Oval 83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9" name="Oval 83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0" name="Oval 83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1" name="Oval 84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2" name="Oval 84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3" name="Oval 84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4" name="Oval 84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5" name="Oval 84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6" name="Oval 84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7" name="Oval 84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8" name="Oval 84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9" name="Oval 84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0" name="Oval 84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1" name="Oval 85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2" name="Oval 85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3" name="Oval 85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4" name="Oval 85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5" name="Oval 85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6" name="Oval 85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7" name="Oval 85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8" name="Oval 85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9" name="Oval 85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0" name="Oval 85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1" name="Oval 86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2" name="Oval 86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3" name="Oval 86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4" name="Oval 86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5" name="Oval 86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6" name="Oval 86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7" name="Oval 86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68" name="Group 867"/>
            <p:cNvGrpSpPr/>
            <p:nvPr/>
          </p:nvGrpSpPr>
          <p:grpSpPr>
            <a:xfrm>
              <a:off x="1336286" y="3423341"/>
              <a:ext cx="766364" cy="962699"/>
              <a:chOff x="1130137" y="3875728"/>
              <a:chExt cx="1021906" cy="1592177"/>
            </a:xfrm>
          </p:grpSpPr>
          <p:sp>
            <p:nvSpPr>
              <p:cNvPr id="869"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871" name="Rounded Rectangle 94"/>
            <p:cNvSpPr/>
            <p:nvPr/>
          </p:nvSpPr>
          <p:spPr bwMode="auto">
            <a:xfrm>
              <a:off x="1638404" y="3274575"/>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171" name="Group 170"/>
            <p:cNvGrpSpPr/>
            <p:nvPr/>
          </p:nvGrpSpPr>
          <p:grpSpPr>
            <a:xfrm>
              <a:off x="693005" y="3766169"/>
              <a:ext cx="766364" cy="962699"/>
              <a:chOff x="1130137" y="3875728"/>
              <a:chExt cx="1021906" cy="1592177"/>
            </a:xfrm>
          </p:grpSpPr>
          <p:sp>
            <p:nvSpPr>
              <p:cNvPr id="168"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698" name="Rounded Rectangle 94"/>
            <p:cNvSpPr/>
            <p:nvPr/>
          </p:nvSpPr>
          <p:spPr bwMode="auto">
            <a:xfrm>
              <a:off x="1008184" y="3617402"/>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spTree>
    <p:extLst>
      <p:ext uri="{BB962C8B-B14F-4D97-AF65-F5344CB8AC3E}">
        <p14:creationId xmlns:p14="http://schemas.microsoft.com/office/powerpoint/2010/main" val="279916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627864"/>
          </a:xfrm>
        </p:spPr>
        <p:txBody>
          <a:bodyPr/>
          <a:lstStyle/>
          <a:p>
            <a:r>
              <a:rPr lang="en-US" sz="3200" dirty="0" smtClean="0"/>
              <a:t>Cache most frequently accessed KVs</a:t>
            </a:r>
            <a:endParaRPr lang="en-US" sz="3200" dirty="0"/>
          </a:p>
        </p:txBody>
      </p:sp>
      <p:sp>
        <p:nvSpPr>
          <p:cNvPr id="3" name="Title 2"/>
          <p:cNvSpPr>
            <a:spLocks noGrp="1"/>
          </p:cNvSpPr>
          <p:nvPr>
            <p:ph type="title"/>
          </p:nvPr>
        </p:nvSpPr>
        <p:spPr/>
        <p:txBody>
          <a:bodyPr/>
          <a:lstStyle/>
          <a:p>
            <a:r>
              <a:rPr lang="en-US" dirty="0" smtClean="0"/>
              <a:t>Reservation Station</a:t>
            </a:r>
            <a:endParaRPr lang="en-US" dirty="0"/>
          </a:p>
        </p:txBody>
      </p:sp>
      <p:cxnSp>
        <p:nvCxnSpPr>
          <p:cNvPr id="73" name="直接连接符 72"/>
          <p:cNvCxnSpPr/>
          <p:nvPr/>
        </p:nvCxnSpPr>
        <p:spPr>
          <a:xfrm>
            <a:off x="4663281" y="2354262"/>
            <a:ext cx="0" cy="4648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330281" y="2430462"/>
            <a:ext cx="0" cy="45720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a:off x="4663281" y="3268662"/>
            <a:ext cx="2665477" cy="5334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4206081" y="17371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77" name="文本框 76"/>
          <p:cNvSpPr txBox="1"/>
          <p:nvPr/>
        </p:nvSpPr>
        <p:spPr>
          <a:xfrm>
            <a:off x="2862339" y="21173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78" name="文本框 77"/>
          <p:cNvSpPr txBox="1"/>
          <p:nvPr/>
        </p:nvSpPr>
        <p:spPr>
          <a:xfrm>
            <a:off x="6793836" y="17371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80" name="直接箭头连接符 79"/>
          <p:cNvCxnSpPr/>
          <p:nvPr/>
        </p:nvCxnSpPr>
        <p:spPr>
          <a:xfrm flipH="1">
            <a:off x="4661758" y="3887394"/>
            <a:ext cx="2667002" cy="600468"/>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1" name="文本框 80"/>
          <p:cNvSpPr txBox="1"/>
          <p:nvPr/>
        </p:nvSpPr>
        <p:spPr>
          <a:xfrm>
            <a:off x="2815509" y="2822166"/>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82" name="直接箭头连接符 8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2148681" y="2354262"/>
            <a:ext cx="0" cy="46482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4" name="文本框 83"/>
          <p:cNvSpPr txBox="1"/>
          <p:nvPr/>
        </p:nvSpPr>
        <p:spPr>
          <a:xfrm>
            <a:off x="1691481" y="17446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85" name="直接箭头连接符 84"/>
          <p:cNvCxnSpPr/>
          <p:nvPr/>
        </p:nvCxnSpPr>
        <p:spPr>
          <a:xfrm>
            <a:off x="2150795" y="24975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2148681" y="3183330"/>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2986881" y="4145310"/>
            <a:ext cx="175753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cached</a:t>
            </a:r>
          </a:p>
        </p:txBody>
      </p:sp>
      <p:cxnSp>
        <p:nvCxnSpPr>
          <p:cNvPr id="89" name="直接箭头连接符 88"/>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3080240" y="5344326"/>
            <a:ext cx="2600648"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Execute in cache</a:t>
            </a:r>
          </a:p>
        </p:txBody>
      </p:sp>
    </p:spTree>
    <p:extLst>
      <p:ext uri="{BB962C8B-B14F-4D97-AF65-F5344CB8AC3E}">
        <p14:creationId xmlns:p14="http://schemas.microsoft.com/office/powerpoint/2010/main" val="398191615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Pipeline stall</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40724" cy="7620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7" name="直接箭头连接符 26"/>
          <p:cNvCxnSpPr/>
          <p:nvPr/>
        </p:nvCxnSpPr>
        <p:spPr>
          <a:xfrm flipH="1">
            <a:off x="4642418" y="3590136"/>
            <a:ext cx="2661587" cy="89772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38294" y="2216011"/>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60542" y="2498126"/>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169545" y="3040062"/>
            <a:ext cx="2493737" cy="5334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815509" y="2735262"/>
            <a:ext cx="1446550"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K2 += c</a:t>
            </a:r>
          </a:p>
        </p:txBody>
      </p:sp>
      <p:cxnSp>
        <p:nvCxnSpPr>
          <p:cNvPr id="22" name="直接箭头连接符 2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4708898" y="5406479"/>
            <a:ext cx="2645472" cy="6096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649936" y="4854815"/>
            <a:ext cx="2674899"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Stalled due to K1</a:t>
            </a:r>
          </a:p>
        </p:txBody>
      </p:sp>
    </p:spTree>
    <p:extLst>
      <p:ext uri="{BB962C8B-B14F-4D97-AF65-F5344CB8AC3E}">
        <p14:creationId xmlns:p14="http://schemas.microsoft.com/office/powerpoint/2010/main" val="242151332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Out-of-order execution</a:t>
            </a:r>
            <a:endParaRPr lang="en-US" dirty="0"/>
          </a:p>
        </p:txBody>
      </p:sp>
      <p:cxnSp>
        <p:nvCxnSpPr>
          <p:cNvPr id="15" name="直接连接符 14"/>
          <p:cNvCxnSpPr/>
          <p:nvPr/>
        </p:nvCxnSpPr>
        <p:spPr>
          <a:xfrm>
            <a:off x="4663281" y="1820862"/>
            <a:ext cx="24754"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328758" y="1897062"/>
            <a:ext cx="1523" cy="47244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4663281" y="2735262"/>
            <a:ext cx="2640724" cy="762000"/>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206081" y="1203720"/>
            <a:ext cx="87267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NIC</a:t>
            </a:r>
          </a:p>
        </p:txBody>
      </p:sp>
      <p:sp>
        <p:nvSpPr>
          <p:cNvPr id="23" name="文本框 22"/>
          <p:cNvSpPr txBox="1"/>
          <p:nvPr/>
        </p:nvSpPr>
        <p:spPr>
          <a:xfrm>
            <a:off x="2862339" y="1583925"/>
            <a:ext cx="146097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K1 += a</a:t>
            </a:r>
          </a:p>
        </p:txBody>
      </p:sp>
      <p:sp>
        <p:nvSpPr>
          <p:cNvPr id="24" name="文本框 23"/>
          <p:cNvSpPr txBox="1"/>
          <p:nvPr/>
        </p:nvSpPr>
        <p:spPr>
          <a:xfrm>
            <a:off x="6793836" y="1203720"/>
            <a:ext cx="1069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Mem</a:t>
            </a:r>
          </a:p>
        </p:txBody>
      </p:sp>
      <p:cxnSp>
        <p:nvCxnSpPr>
          <p:cNvPr id="27" name="直接箭头连接符 26"/>
          <p:cNvCxnSpPr/>
          <p:nvPr/>
        </p:nvCxnSpPr>
        <p:spPr>
          <a:xfrm flipH="1">
            <a:off x="4642418" y="3590136"/>
            <a:ext cx="2661587" cy="89772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2838294" y="2216011"/>
            <a:ext cx="1485022"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78D7"/>
                </a:solidFill>
              </a:rPr>
              <a:t>K1 += b</a:t>
            </a:r>
          </a:p>
        </p:txBody>
      </p:sp>
      <p:cxnSp>
        <p:nvCxnSpPr>
          <p:cNvPr id="40" name="直接连接符 39"/>
          <p:cNvCxnSpPr/>
          <p:nvPr/>
        </p:nvCxnSpPr>
        <p:spPr>
          <a:xfrm>
            <a:off x="2148681" y="1820862"/>
            <a:ext cx="0" cy="487680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691481" y="12112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cxnSp>
        <p:nvCxnSpPr>
          <p:cNvPr id="42" name="直接箭头连接符 41"/>
          <p:cNvCxnSpPr/>
          <p:nvPr/>
        </p:nvCxnSpPr>
        <p:spPr>
          <a:xfrm>
            <a:off x="2150795" y="1964130"/>
            <a:ext cx="2510963" cy="483006"/>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2160542" y="2498126"/>
            <a:ext cx="2493737" cy="533400"/>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2169545" y="3040062"/>
            <a:ext cx="2493737" cy="53340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815509" y="2735262"/>
            <a:ext cx="1446550"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K2 += c</a:t>
            </a:r>
          </a:p>
        </p:txBody>
      </p:sp>
      <p:cxnSp>
        <p:nvCxnSpPr>
          <p:cNvPr id="22" name="直接箭头连接符 21"/>
          <p:cNvCxnSpPr/>
          <p:nvPr/>
        </p:nvCxnSpPr>
        <p:spPr>
          <a:xfrm flipH="1">
            <a:off x="2156200" y="5056558"/>
            <a:ext cx="2524207" cy="699843"/>
          </a:xfrm>
          <a:prstGeom prst="straightConnector1">
            <a:avLst/>
          </a:prstGeom>
          <a:ln w="38100">
            <a:solidFill>
              <a:srgbClr val="0078D7"/>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2141163" y="4716462"/>
            <a:ext cx="2501255" cy="614862"/>
          </a:xfrm>
          <a:prstGeom prst="straightConnector1">
            <a:avLst/>
          </a:prstGeom>
          <a:ln w="381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4687048" y="3734199"/>
            <a:ext cx="2614583" cy="50461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H="1">
            <a:off x="4651420" y="4335462"/>
            <a:ext cx="2650211" cy="577033"/>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a:off x="2156201" y="5475387"/>
            <a:ext cx="2527090" cy="72199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661758" y="3238165"/>
            <a:ext cx="2463623"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OOO execution</a:t>
            </a:r>
          </a:p>
        </p:txBody>
      </p:sp>
      <p:sp>
        <p:nvSpPr>
          <p:cNvPr id="33" name="文本框 32"/>
          <p:cNvSpPr txBox="1"/>
          <p:nvPr/>
        </p:nvSpPr>
        <p:spPr>
          <a:xfrm>
            <a:off x="3101547" y="5802303"/>
            <a:ext cx="3081741" cy="627864"/>
          </a:xfrm>
          <a:prstGeom prst="rect">
            <a:avLst/>
          </a:prstGeom>
          <a:noFill/>
          <a:ln>
            <a:solidFill>
              <a:schemeClr val="bg1"/>
            </a:solidFill>
          </a:ln>
        </p:spPr>
        <p:txBody>
          <a:bodyPr wrap="none" lIns="182880" tIns="146304" rIns="182880" bIns="146304" rtlCol="0">
            <a:spAutoFit/>
          </a:bodyPr>
          <a:lstStyle/>
          <a:p>
            <a:pPr>
              <a:lnSpc>
                <a:spcPct val="90000"/>
              </a:lnSpc>
              <a:spcAft>
                <a:spcPts val="600"/>
              </a:spcAft>
            </a:pPr>
            <a:r>
              <a:rPr lang="en-US" sz="2400" dirty="0" smtClean="0">
                <a:solidFill>
                  <a:srgbClr val="00B050"/>
                </a:solidFill>
              </a:rPr>
              <a:t>Reordered response</a:t>
            </a:r>
          </a:p>
        </p:txBody>
      </p:sp>
    </p:spTree>
    <p:extLst>
      <p:ext uri="{BB962C8B-B14F-4D97-AF65-F5344CB8AC3E}">
        <p14:creationId xmlns:p14="http://schemas.microsoft.com/office/powerpoint/2010/main" val="421888709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Out-of-order Execution</a:t>
            </a:r>
            <a:endParaRPr lang="en-US" dirty="0"/>
          </a:p>
        </p:txBody>
      </p:sp>
      <p:pic>
        <p:nvPicPr>
          <p:cNvPr id="4" name="图片 3"/>
          <p:cNvPicPr>
            <a:picLocks noChangeAspect="1"/>
          </p:cNvPicPr>
          <p:nvPr/>
        </p:nvPicPr>
        <p:blipFill>
          <a:blip r:embed="rId3"/>
          <a:stretch>
            <a:fillRect/>
          </a:stretch>
        </p:blipFill>
        <p:spPr>
          <a:xfrm>
            <a:off x="396081" y="1516062"/>
            <a:ext cx="8648799" cy="3200400"/>
          </a:xfrm>
          <a:prstGeom prst="rect">
            <a:avLst/>
          </a:prstGeom>
        </p:spPr>
      </p:pic>
      <p:sp>
        <p:nvSpPr>
          <p:cNvPr id="7" name="文本框 6"/>
          <p:cNvSpPr txBox="1"/>
          <p:nvPr/>
        </p:nvSpPr>
        <p:spPr>
          <a:xfrm>
            <a:off x="369009" y="4716462"/>
            <a:ext cx="8570359"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Throughput: 191x single-key atomics, 20x long-tail </a:t>
            </a:r>
            <a:r>
              <a:rPr lang="en-US" sz="2400" dirty="0" smtClean="0">
                <a:gradFill>
                  <a:gsLst>
                    <a:gs pos="2917">
                      <a:schemeClr val="tx1"/>
                    </a:gs>
                    <a:gs pos="30000">
                      <a:schemeClr val="tx1"/>
                    </a:gs>
                  </a:gsLst>
                  <a:lin ang="5400000" scaled="0"/>
                </a:gradFill>
              </a:rPr>
              <a:t>workload</a:t>
            </a:r>
            <a:endParaRPr lang="en-US" sz="2400" dirty="0">
              <a:gradFill>
                <a:gsLst>
                  <a:gs pos="2917">
                    <a:schemeClr val="tx1"/>
                  </a:gs>
                  <a:gs pos="30000">
                    <a:schemeClr val="tx1"/>
                  </a:gs>
                </a:gsLst>
                <a:lin ang="5400000" scaled="0"/>
              </a:gradFill>
            </a:endParaRPr>
          </a:p>
        </p:txBody>
      </p:sp>
      <p:sp>
        <p:nvSpPr>
          <p:cNvPr id="5" name="TextBox 4"/>
          <p:cNvSpPr txBox="1"/>
          <p:nvPr/>
        </p:nvSpPr>
        <p:spPr>
          <a:xfrm>
            <a:off x="369010" y="5344326"/>
            <a:ext cx="8409072"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C00000"/>
                </a:solidFill>
              </a:rPr>
              <a:t>We hope future RDMA NICs could adopt out-of-order execution for atomic operations!</a:t>
            </a:r>
          </a:p>
        </p:txBody>
      </p:sp>
    </p:spTree>
    <p:extLst>
      <p:ext uri="{BB962C8B-B14F-4D97-AF65-F5344CB8AC3E}">
        <p14:creationId xmlns:p14="http://schemas.microsoft.com/office/powerpoint/2010/main" val="63512349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solidFill>
              </a:rPr>
              <a:t>Leverage throughput of both on-board and host memory</a:t>
            </a:r>
          </a:p>
          <a:p>
            <a:pPr marL="742950" indent="-742950">
              <a:buFont typeface="+mj-lt"/>
              <a:buAutoNum type="arabicPeriod"/>
            </a:pPr>
            <a:r>
              <a:rPr lang="en-US" dirty="0">
                <a:solidFill>
                  <a:schemeClr val="tx2">
                    <a:lumMod val="40000"/>
                    <a:lumOff val="60000"/>
                  </a:schemeClr>
                </a:solidFill>
              </a:rPr>
              <a:t>Offload simple client computation to </a:t>
            </a:r>
            <a:r>
              <a:rPr lang="en-US" dirty="0" smtClean="0">
                <a:solidFill>
                  <a:schemeClr val="tx2">
                    <a:lumMod val="40000"/>
                    <a:lumOff val="60000"/>
                  </a:schemeClr>
                </a:solidFill>
              </a:rPr>
              <a:t>server</a:t>
            </a:r>
            <a:endParaRPr lang="en-US" dirty="0">
              <a:solidFill>
                <a:schemeClr val="tx2">
                  <a:lumMod val="40000"/>
                  <a:lumOff val="60000"/>
                </a:schemeClr>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363054526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How to Use On-board DRAM?</a:t>
            </a:r>
            <a:endParaRPr lang="en-US" dirty="0"/>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2"/>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400" dirty="0" smtClean="0">
                <a:solidFill>
                  <a:srgbClr val="C00000"/>
                </a:solidFill>
                <a:ea typeface="Segoe UI" pitchFamily="34" charset="0"/>
                <a:cs typeface="Segoe UI" pitchFamily="34" charset="0"/>
              </a:rPr>
              <a:t>256 GB</a:t>
            </a:r>
            <a:r>
              <a:rPr lang="en-US" sz="24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a:t>
            </a:r>
            <a:r>
              <a:rPr lang="en-US" sz="2000" dirty="0">
                <a:solidFill>
                  <a:srgbClr val="C00000"/>
                </a:solidFill>
                <a:ea typeface="Segoe UI" pitchFamily="34" charset="0"/>
                <a:cs typeface="Segoe UI" pitchFamily="34" charset="0"/>
              </a:rPr>
              <a:t>4 GB</a:t>
            </a:r>
            <a:r>
              <a:rPr lang="en-US" sz="2000" dirty="0">
                <a:solidFill>
                  <a:srgbClr val="000000"/>
                </a:solidFill>
                <a:ea typeface="Segoe UI" pitchFamily="34" charset="0"/>
                <a:cs typeface="Segoe UI" pitchFamily="34" charset="0"/>
              </a:rPr>
              <a:t>)</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endParaRPr lang="en-US" sz="2000" dirty="0" smtClean="0">
              <a:solidFill>
                <a:srgbClr val="C00000"/>
              </a:solidFill>
            </a:endParaRPr>
          </a:p>
          <a:p>
            <a:pPr>
              <a:lnSpc>
                <a:spcPct val="90000"/>
              </a:lnSpc>
              <a:spcAft>
                <a:spcPts val="600"/>
              </a:spcAft>
            </a:pPr>
            <a:r>
              <a:rPr lang="en-US" sz="2000" dirty="0" smtClean="0">
                <a:solidFill>
                  <a:srgbClr val="C00000"/>
                </a:solidFill>
              </a:rPr>
              <a:t>120 Mops</a:t>
            </a:r>
          </a:p>
        </p:txBody>
      </p:sp>
      <p:sp>
        <p:nvSpPr>
          <p:cNvPr id="30" name="TextBox 29"/>
          <p:cNvSpPr txBox="1"/>
          <p:nvPr/>
        </p:nvSpPr>
        <p:spPr>
          <a:xfrm>
            <a:off x="2758181" y="2659062"/>
            <a:ext cx="1494640"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100 Mops</a:t>
            </a:r>
          </a:p>
        </p:txBody>
      </p:sp>
    </p:spTree>
    <p:extLst>
      <p:ext uri="{BB962C8B-B14F-4D97-AF65-F5344CB8AC3E}">
        <p14:creationId xmlns:p14="http://schemas.microsoft.com/office/powerpoint/2010/main" val="33787086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How to Use On-board DRAM?</a:t>
            </a:r>
          </a:p>
        </p:txBody>
      </p:sp>
      <p:sp>
        <p:nvSpPr>
          <p:cNvPr id="3" name="文本占位符 2"/>
          <p:cNvSpPr>
            <a:spLocks noGrp="1"/>
          </p:cNvSpPr>
          <p:nvPr>
            <p:ph type="body" sz="quarter" idx="10"/>
          </p:nvPr>
        </p:nvSpPr>
        <p:spPr>
          <a:xfrm>
            <a:off x="274638" y="1212849"/>
            <a:ext cx="4206240" cy="627864"/>
          </a:xfrm>
        </p:spPr>
        <p:txBody>
          <a:bodyPr/>
          <a:lstStyle/>
          <a:p>
            <a:r>
              <a:rPr lang="en-US" dirty="0" smtClean="0"/>
              <a:t>Cache?</a:t>
            </a:r>
            <a:endParaRPr lang="en-US" dirty="0"/>
          </a:p>
        </p:txBody>
      </p:sp>
      <p:sp>
        <p:nvSpPr>
          <p:cNvPr id="4" name="文本占位符 3"/>
          <p:cNvSpPr>
            <a:spLocks noGrp="1"/>
          </p:cNvSpPr>
          <p:nvPr>
            <p:ph type="body" sz="quarter" idx="11"/>
          </p:nvPr>
        </p:nvSpPr>
        <p:spPr>
          <a:xfrm>
            <a:off x="4846113" y="1211287"/>
            <a:ext cx="4206240" cy="627864"/>
          </a:xfrm>
        </p:spPr>
        <p:txBody>
          <a:bodyPr/>
          <a:lstStyle/>
          <a:p>
            <a:r>
              <a:rPr lang="en-US" dirty="0" smtClean="0"/>
              <a:t>Load balance?</a:t>
            </a:r>
            <a:endParaRPr lang="en-US" dirty="0"/>
          </a:p>
        </p:txBody>
      </p:sp>
      <p:sp>
        <p:nvSpPr>
          <p:cNvPr id="5" name="矩形 4"/>
          <p:cNvSpPr/>
          <p:nvPr/>
        </p:nvSpPr>
        <p:spPr bwMode="auto">
          <a:xfrm>
            <a:off x="777081" y="3344862"/>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(100 Mops)</a:t>
            </a:r>
          </a:p>
        </p:txBody>
      </p:sp>
      <p:sp>
        <p:nvSpPr>
          <p:cNvPr id="6" name="矩形 5"/>
          <p:cNvSpPr/>
          <p:nvPr/>
        </p:nvSpPr>
        <p:spPr bwMode="auto">
          <a:xfrm>
            <a:off x="777081" y="4868862"/>
            <a:ext cx="30480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smtClean="0">
                <a:gradFill>
                  <a:gsLst>
                    <a:gs pos="0">
                      <a:srgbClr val="FFFFFF"/>
                    </a:gs>
                    <a:gs pos="100000">
                      <a:srgbClr val="FFFFFF"/>
                    </a:gs>
                  </a:gsLst>
                  <a:lin ang="5400000" scaled="0"/>
                </a:gradFill>
                <a:ea typeface="Segoe UI" pitchFamily="34" charset="0"/>
                <a:cs typeface="Segoe UI" pitchFamily="34" charset="0"/>
              </a:rPr>
              <a:t>Host Memory</a:t>
            </a:r>
            <a:br>
              <a:rPr lang="en-US" sz="2400" smtClean="0">
                <a:gradFill>
                  <a:gsLst>
                    <a:gs pos="0">
                      <a:srgbClr val="FFFFFF"/>
                    </a:gs>
                    <a:gs pos="100000">
                      <a:srgbClr val="FFFFFF"/>
                    </a:gs>
                  </a:gsLst>
                  <a:lin ang="5400000" scaled="0"/>
                </a:gradFill>
                <a:ea typeface="Segoe UI" pitchFamily="34" charset="0"/>
                <a:cs typeface="Segoe UI" pitchFamily="34" charset="0"/>
              </a:rPr>
            </a:br>
            <a:r>
              <a:rPr lang="en-US" sz="2400" smtClean="0">
                <a:gradFill>
                  <a:gsLst>
                    <a:gs pos="0">
                      <a:srgbClr val="FFFFFF"/>
                    </a:gs>
                    <a:gs pos="100000">
                      <a:srgbClr val="FFFFFF"/>
                    </a:gs>
                  </a:gsLst>
                  <a:lin ang="5400000" scaled="0"/>
                </a:gradFill>
                <a:ea typeface="Segoe UI" pitchFamily="34" charset="0"/>
                <a:cs typeface="Segoe UI" pitchFamily="34" charset="0"/>
              </a:rPr>
              <a:t>(120 </a:t>
            </a:r>
            <a:r>
              <a:rPr lang="en-US" sz="2400" dirty="0" smtClean="0">
                <a:gradFill>
                  <a:gsLst>
                    <a:gs pos="0">
                      <a:srgbClr val="FFFFFF"/>
                    </a:gs>
                    <a:gs pos="100000">
                      <a:srgbClr val="FFFFFF"/>
                    </a:gs>
                  </a:gsLst>
                  <a:lin ang="5400000" scaled="0"/>
                </a:gradFill>
                <a:ea typeface="Segoe UI" pitchFamily="34" charset="0"/>
                <a:cs typeface="Segoe UI" pitchFamily="34" charset="0"/>
              </a:rPr>
              <a:t>Mops)</a:t>
            </a:r>
          </a:p>
        </p:txBody>
      </p:sp>
      <p:cxnSp>
        <p:nvCxnSpPr>
          <p:cNvPr id="8" name="直接箭头连接符 7"/>
          <p:cNvCxnSpPr>
            <a:stCxn id="5" idx="2"/>
            <a:endCxn id="6" idx="0"/>
          </p:cNvCxnSpPr>
          <p:nvPr/>
        </p:nvCxnSpPr>
        <p:spPr>
          <a:xfrm>
            <a:off x="2301081" y="4259262"/>
            <a:ext cx="0" cy="6096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2303072" y="2506662"/>
            <a:ext cx="0" cy="83820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1005681" y="2031198"/>
            <a:ext cx="2567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 to 100 Mops</a:t>
            </a:r>
          </a:p>
        </p:txBody>
      </p:sp>
      <p:sp>
        <p:nvSpPr>
          <p:cNvPr id="17" name="矩形 16"/>
          <p:cNvSpPr/>
          <p:nvPr/>
        </p:nvSpPr>
        <p:spPr bwMode="auto">
          <a:xfrm>
            <a:off x="4633061" y="4685364"/>
            <a:ext cx="1839385" cy="1600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(4 GB,</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100 Mops)</a:t>
            </a:r>
          </a:p>
        </p:txBody>
      </p:sp>
      <p:sp>
        <p:nvSpPr>
          <p:cNvPr id="18" name="矩形 17"/>
          <p:cNvSpPr/>
          <p:nvPr/>
        </p:nvSpPr>
        <p:spPr bwMode="auto">
          <a:xfrm>
            <a:off x="6796881" y="4685364"/>
            <a:ext cx="1905000" cy="156608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Host Memory</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(256 GB, 120 Mops)</a:t>
            </a:r>
          </a:p>
        </p:txBody>
      </p:sp>
      <p:sp>
        <p:nvSpPr>
          <p:cNvPr id="19" name="矩形 18"/>
          <p:cNvSpPr/>
          <p:nvPr/>
        </p:nvSpPr>
        <p:spPr bwMode="auto">
          <a:xfrm>
            <a:off x="5196633" y="2867316"/>
            <a:ext cx="3048000" cy="5567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Dispatcher</a:t>
            </a:r>
          </a:p>
        </p:txBody>
      </p:sp>
      <p:cxnSp>
        <p:nvCxnSpPr>
          <p:cNvPr id="20" name="直接箭头连接符 19"/>
          <p:cNvCxnSpPr>
            <a:endCxn id="17" idx="0"/>
          </p:cNvCxnSpPr>
          <p:nvPr/>
        </p:nvCxnSpPr>
        <p:spPr>
          <a:xfrm flipH="1">
            <a:off x="5552754" y="3424081"/>
            <a:ext cx="1091727" cy="1261283"/>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18" idx="0"/>
          </p:cNvCxnSpPr>
          <p:nvPr/>
        </p:nvCxnSpPr>
        <p:spPr>
          <a:xfrm>
            <a:off x="6655720" y="3397672"/>
            <a:ext cx="1093661" cy="1287692"/>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endCxn id="19" idx="0"/>
          </p:cNvCxnSpPr>
          <p:nvPr/>
        </p:nvCxnSpPr>
        <p:spPr>
          <a:xfrm>
            <a:off x="6720633" y="2433481"/>
            <a:ext cx="0" cy="43383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5436723" y="1973262"/>
            <a:ext cx="256781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Up to 122 Mops</a:t>
            </a:r>
          </a:p>
        </p:txBody>
      </p:sp>
      <p:sp>
        <p:nvSpPr>
          <p:cNvPr id="28" name="文本框 27"/>
          <p:cNvSpPr txBox="1"/>
          <p:nvPr/>
        </p:nvSpPr>
        <p:spPr>
          <a:xfrm>
            <a:off x="4206081" y="3576481"/>
            <a:ext cx="20637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25 Mops/GB</a:t>
            </a:r>
          </a:p>
        </p:txBody>
      </p:sp>
      <p:sp>
        <p:nvSpPr>
          <p:cNvPr id="29" name="文本框 28"/>
          <p:cNvSpPr txBox="1"/>
          <p:nvPr/>
        </p:nvSpPr>
        <p:spPr>
          <a:xfrm>
            <a:off x="7014042" y="3548477"/>
            <a:ext cx="2131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0.5 Mops/GB</a:t>
            </a:r>
          </a:p>
        </p:txBody>
      </p:sp>
    </p:spTree>
    <p:extLst>
      <p:ext uri="{BB962C8B-B14F-4D97-AF65-F5344CB8AC3E}">
        <p14:creationId xmlns:p14="http://schemas.microsoft.com/office/powerpoint/2010/main" val="6560426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7" grpId="0" animBg="1"/>
      <p:bldP spid="18" grpId="0" animBg="1"/>
      <p:bldP spid="19" grpId="0" animBg="1"/>
      <p:bldP spid="27" grpId="0"/>
      <p:bldP spid="28" grpId="0"/>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sz="4000" dirty="0" smtClean="0"/>
              <a:t>Load Dispatch = Cache + Load Balance</a:t>
            </a:r>
            <a:endParaRPr lang="en-US" sz="4000" dirty="0"/>
          </a:p>
        </p:txBody>
      </p:sp>
      <p:sp>
        <p:nvSpPr>
          <p:cNvPr id="4" name="矩形 3"/>
          <p:cNvSpPr/>
          <p:nvPr/>
        </p:nvSpPr>
        <p:spPr bwMode="auto">
          <a:xfrm>
            <a:off x="1996281" y="1824042"/>
            <a:ext cx="4267200" cy="5567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Dispatcher: hash(</a:t>
            </a:r>
            <a:r>
              <a:rPr lang="en-US" sz="2400" dirty="0" err="1" smtClean="0">
                <a:gradFill>
                  <a:gsLst>
                    <a:gs pos="0">
                      <a:srgbClr val="FFFFFF"/>
                    </a:gs>
                    <a:gs pos="100000">
                      <a:srgbClr val="FFFFFF"/>
                    </a:gs>
                  </a:gsLst>
                  <a:lin ang="5400000" scaled="0"/>
                </a:gradFill>
                <a:ea typeface="Segoe UI" pitchFamily="34" charset="0"/>
                <a:cs typeface="Segoe UI" pitchFamily="34" charset="0"/>
              </a:rPr>
              <a:t>addr</a:t>
            </a:r>
            <a:r>
              <a:rPr lang="en-US" sz="24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6" name="矩形 5"/>
          <p:cNvSpPr/>
          <p:nvPr/>
        </p:nvSpPr>
        <p:spPr bwMode="auto">
          <a:xfrm>
            <a:off x="1005681" y="3497262"/>
            <a:ext cx="28194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On-board DRAM </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(4 GB, 100 Mops)</a:t>
            </a:r>
          </a:p>
        </p:txBody>
      </p:sp>
      <p:cxnSp>
        <p:nvCxnSpPr>
          <p:cNvPr id="7" name="直接箭头连接符 6"/>
          <p:cNvCxnSpPr>
            <a:stCxn id="4" idx="2"/>
            <a:endCxn id="6" idx="0"/>
          </p:cNvCxnSpPr>
          <p:nvPr/>
        </p:nvCxnSpPr>
        <p:spPr>
          <a:xfrm flipH="1">
            <a:off x="2415381" y="2380807"/>
            <a:ext cx="1714500" cy="111645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1896" y="2430462"/>
            <a:ext cx="1892185"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Cache-able</a:t>
            </a:r>
          </a:p>
          <a:p>
            <a:pPr>
              <a:lnSpc>
                <a:spcPct val="90000"/>
              </a:lnSpc>
              <a:spcAft>
                <a:spcPts val="600"/>
              </a:spcAft>
            </a:pPr>
            <a:r>
              <a:rPr lang="en-US" sz="2400" dirty="0" smtClean="0">
                <a:gradFill>
                  <a:gsLst>
                    <a:gs pos="2917">
                      <a:schemeClr val="tx1"/>
                    </a:gs>
                    <a:gs pos="30000">
                      <a:schemeClr val="tx1"/>
                    </a:gs>
                  </a:gsLst>
                  <a:lin ang="5400000" scaled="0"/>
                </a:gradFill>
              </a:rPr>
              <a:t>(50%)</a:t>
            </a:r>
          </a:p>
        </p:txBody>
      </p:sp>
      <p:cxnSp>
        <p:nvCxnSpPr>
          <p:cNvPr id="15" name="直接箭头连接符 14"/>
          <p:cNvCxnSpPr>
            <a:endCxn id="4" idx="0"/>
          </p:cNvCxnSpPr>
          <p:nvPr/>
        </p:nvCxnSpPr>
        <p:spPr>
          <a:xfrm>
            <a:off x="4129881" y="1287462"/>
            <a:ext cx="0" cy="53658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4105613" y="1133264"/>
            <a:ext cx="1722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184 Mops</a:t>
            </a:r>
          </a:p>
        </p:txBody>
      </p:sp>
      <p:sp>
        <p:nvSpPr>
          <p:cNvPr id="21" name="矩形 20"/>
          <p:cNvSpPr/>
          <p:nvPr/>
        </p:nvSpPr>
        <p:spPr bwMode="auto">
          <a:xfrm>
            <a:off x="5120481" y="3497262"/>
            <a:ext cx="3124200"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Host Memory</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(256 GB, 120 Mops)</a:t>
            </a:r>
          </a:p>
        </p:txBody>
      </p:sp>
      <p:cxnSp>
        <p:nvCxnSpPr>
          <p:cNvPr id="22" name="直接箭头连接符 21"/>
          <p:cNvCxnSpPr>
            <a:stCxn id="6" idx="2"/>
          </p:cNvCxnSpPr>
          <p:nvPr/>
        </p:nvCxnSpPr>
        <p:spPr>
          <a:xfrm>
            <a:off x="2415381" y="4411662"/>
            <a:ext cx="0" cy="144621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863886" y="4411662"/>
            <a:ext cx="1634102"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 hit</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(70%)</a:t>
            </a:r>
          </a:p>
        </p:txBody>
      </p:sp>
      <p:cxnSp>
        <p:nvCxnSpPr>
          <p:cNvPr id="27" name="直接箭头连接符 26"/>
          <p:cNvCxnSpPr>
            <a:stCxn id="4" idx="2"/>
            <a:endCxn id="21" idx="0"/>
          </p:cNvCxnSpPr>
          <p:nvPr/>
        </p:nvCxnSpPr>
        <p:spPr>
          <a:xfrm>
            <a:off x="4129881" y="2380807"/>
            <a:ext cx="2552700" cy="1116455"/>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6" idx="3"/>
            <a:endCxn id="21" idx="1"/>
          </p:cNvCxnSpPr>
          <p:nvPr/>
        </p:nvCxnSpPr>
        <p:spPr>
          <a:xfrm>
            <a:off x="3825081" y="3954462"/>
            <a:ext cx="1295400"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3773202" y="3878262"/>
            <a:ext cx="1194879" cy="1292662"/>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Cache</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miss</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(30%)</a:t>
            </a:r>
          </a:p>
        </p:txBody>
      </p:sp>
      <p:sp>
        <p:nvSpPr>
          <p:cNvPr id="35" name="文本框 34"/>
          <p:cNvSpPr txBox="1"/>
          <p:nvPr/>
        </p:nvSpPr>
        <p:spPr>
          <a:xfrm>
            <a:off x="5653881" y="2319321"/>
            <a:ext cx="244522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Not cache-able</a:t>
            </a:r>
          </a:p>
          <a:p>
            <a:pPr>
              <a:lnSpc>
                <a:spcPct val="90000"/>
              </a:lnSpc>
              <a:spcAft>
                <a:spcPts val="600"/>
              </a:spcAft>
            </a:pPr>
            <a:r>
              <a:rPr lang="en-US" sz="2400" dirty="0" smtClean="0">
                <a:gradFill>
                  <a:gsLst>
                    <a:gs pos="2917">
                      <a:schemeClr val="tx1"/>
                    </a:gs>
                    <a:gs pos="30000">
                      <a:schemeClr val="tx1"/>
                    </a:gs>
                  </a:gsLst>
                  <a:lin ang="5400000" scaled="0"/>
                </a:gradFill>
              </a:rPr>
              <a:t>(50%)</a:t>
            </a:r>
          </a:p>
        </p:txBody>
      </p:sp>
      <p:cxnSp>
        <p:nvCxnSpPr>
          <p:cNvPr id="36" name="直接箭头连接符 35"/>
          <p:cNvCxnSpPr/>
          <p:nvPr/>
        </p:nvCxnSpPr>
        <p:spPr>
          <a:xfrm>
            <a:off x="6720681" y="4411662"/>
            <a:ext cx="0" cy="144621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3017215" y="2887662"/>
            <a:ext cx="15555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92 Mops</a:t>
            </a:r>
          </a:p>
        </p:txBody>
      </p:sp>
      <p:sp>
        <p:nvSpPr>
          <p:cNvPr id="42" name="文本框 41"/>
          <p:cNvSpPr txBox="1"/>
          <p:nvPr/>
        </p:nvSpPr>
        <p:spPr>
          <a:xfrm>
            <a:off x="6453981" y="2837924"/>
            <a:ext cx="15555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C00000"/>
                </a:solidFill>
              </a:rPr>
              <a:t>92 Mops</a:t>
            </a:r>
          </a:p>
        </p:txBody>
      </p:sp>
      <p:sp>
        <p:nvSpPr>
          <p:cNvPr id="43" name="文本框 38"/>
          <p:cNvSpPr txBox="1"/>
          <p:nvPr/>
        </p:nvSpPr>
        <p:spPr>
          <a:xfrm>
            <a:off x="853281" y="5135336"/>
            <a:ext cx="1555554"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64 Mops</a:t>
            </a:r>
          </a:p>
        </p:txBody>
      </p:sp>
      <p:sp>
        <p:nvSpPr>
          <p:cNvPr id="44" name="文本框 38"/>
          <p:cNvSpPr txBox="1"/>
          <p:nvPr/>
        </p:nvSpPr>
        <p:spPr>
          <a:xfrm>
            <a:off x="3592864" y="4924060"/>
            <a:ext cx="1555554"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28 Mops</a:t>
            </a:r>
          </a:p>
        </p:txBody>
      </p:sp>
      <p:sp>
        <p:nvSpPr>
          <p:cNvPr id="45" name="文本框 38"/>
          <p:cNvSpPr txBox="1"/>
          <p:nvPr/>
        </p:nvSpPr>
        <p:spPr>
          <a:xfrm>
            <a:off x="6648109" y="4900253"/>
            <a:ext cx="1722266" cy="627864"/>
          </a:xfrm>
          <a:prstGeom prst="rect">
            <a:avLst/>
          </a:prstGeom>
          <a:noFill/>
        </p:spPr>
        <p:txBody>
          <a:bodyPr wrap="none" lIns="182880" tIns="146304" rIns="182880" bIns="146304"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dirty="0" smtClean="0">
                <a:solidFill>
                  <a:srgbClr val="C00000"/>
                </a:solidFill>
              </a:rPr>
              <a:t>120 Mops</a:t>
            </a:r>
          </a:p>
        </p:txBody>
      </p:sp>
      <p:sp>
        <p:nvSpPr>
          <p:cNvPr id="47" name="矩形 46"/>
          <p:cNvSpPr/>
          <p:nvPr/>
        </p:nvSpPr>
        <p:spPr bwMode="auto">
          <a:xfrm>
            <a:off x="1469427" y="5859462"/>
            <a:ext cx="6241854" cy="891807"/>
          </a:xfrm>
          <a:prstGeom prst="rect">
            <a:avLst/>
          </a:prstGeom>
          <a:ln w="28575">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chemeClr val="tx1"/>
                </a:solidFill>
                <a:ea typeface="Segoe UI" pitchFamily="34" charset="0"/>
                <a:cs typeface="Segoe UI" pitchFamily="34" charset="0"/>
              </a:rPr>
              <a:t>Make full use of both on-board and host DRAM by adjusting the cache-able portion</a:t>
            </a:r>
          </a:p>
        </p:txBody>
      </p:sp>
    </p:spTree>
    <p:extLst>
      <p:ext uri="{BB962C8B-B14F-4D97-AF65-F5344CB8AC3E}">
        <p14:creationId xmlns:p14="http://schemas.microsoft.com/office/powerpoint/2010/main" val="3529606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p:bldP spid="18" grpId="0"/>
      <p:bldP spid="21" grpId="0" animBg="1"/>
      <p:bldP spid="26" grpId="0"/>
      <p:bldP spid="34" grpId="0"/>
      <p:bldP spid="35" grpId="0"/>
      <p:bldP spid="39" grpId="0"/>
      <p:bldP spid="42" grpId="0"/>
      <p:bldP spid="43" grpId="0"/>
      <p:bldP spid="44" grpId="0"/>
      <p:bldP spid="45" grpId="0"/>
      <p:bldP spid="4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8777288" cy="4007251"/>
          </a:xfrm>
        </p:spPr>
        <p:txBody>
          <a:bodyPr/>
          <a:lstStyle/>
          <a:p>
            <a:pPr marL="742950" indent="-742950">
              <a:buFont typeface="+mj-lt"/>
              <a:buAutoNum type="arabicPeriod"/>
            </a:pPr>
            <a:r>
              <a:rPr lang="en-US" dirty="0" smtClean="0">
                <a:solidFill>
                  <a:schemeClr val="tx2">
                    <a:lumMod val="40000"/>
                    <a:lumOff val="60000"/>
                  </a:schemeClr>
                </a:solidFill>
              </a:rPr>
              <a:t>Be frugal on memory accesses for both GET and PUT</a:t>
            </a:r>
          </a:p>
          <a:p>
            <a:pPr marL="742950" indent="-742950">
              <a:buFont typeface="+mj-lt"/>
              <a:buAutoNum type="arabicPeriod"/>
            </a:pPr>
            <a:r>
              <a:rPr lang="en-US" dirty="0" smtClean="0">
                <a:solidFill>
                  <a:schemeClr val="tx2">
                    <a:lumMod val="40000"/>
                    <a:lumOff val="60000"/>
                  </a:schemeClr>
                </a:solidFill>
              </a:rPr>
              <a:t>Hide memory access latency</a:t>
            </a:r>
          </a:p>
          <a:p>
            <a:pPr marL="742950" indent="-742950">
              <a:buFont typeface="+mj-lt"/>
              <a:buAutoNum type="arabicPeriod"/>
            </a:pPr>
            <a:r>
              <a:rPr lang="en-US" dirty="0" smtClean="0">
                <a:solidFill>
                  <a:schemeClr val="tx2">
                    <a:lumMod val="40000"/>
                    <a:lumOff val="60000"/>
                  </a:schemeClr>
                </a:solidFill>
              </a:rPr>
              <a:t>Leverage throughput of both on-board and host memory</a:t>
            </a:r>
          </a:p>
          <a:p>
            <a:pPr marL="742950" indent="-742950">
              <a:buFont typeface="+mj-lt"/>
              <a:buAutoNum type="arabicPeriod"/>
            </a:pPr>
            <a:r>
              <a:rPr lang="en-US" dirty="0">
                <a:solidFill>
                  <a:schemeClr val="tx2"/>
                </a:solidFill>
              </a:rPr>
              <a:t>Offload simple client computation to </a:t>
            </a:r>
            <a:r>
              <a:rPr lang="en-US" dirty="0" smtClean="0">
                <a:solidFill>
                  <a:schemeClr val="tx2"/>
                </a:solidFill>
              </a:rPr>
              <a:t>server</a:t>
            </a:r>
            <a:endParaRPr lang="en-US" dirty="0">
              <a:solidFill>
                <a:schemeClr val="tx2"/>
              </a:solidFill>
            </a:endParaRPr>
          </a:p>
        </p:txBody>
      </p:sp>
      <p:sp>
        <p:nvSpPr>
          <p:cNvPr id="3" name="Title 2"/>
          <p:cNvSpPr>
            <a:spLocks noGrp="1"/>
          </p:cNvSpPr>
          <p:nvPr>
            <p:ph type="title"/>
          </p:nvPr>
        </p:nvSpPr>
        <p:spPr/>
        <p:txBody>
          <a:bodyPr/>
          <a:lstStyle/>
          <a:p>
            <a:r>
              <a:rPr lang="en-US" dirty="0" smtClean="0"/>
              <a:t>Design Principles</a:t>
            </a:r>
            <a:endParaRPr lang="en-US" dirty="0"/>
          </a:p>
        </p:txBody>
      </p:sp>
    </p:spTree>
    <p:extLst>
      <p:ext uri="{BB962C8B-B14F-4D97-AF65-F5344CB8AC3E}">
        <p14:creationId xmlns:p14="http://schemas.microsoft.com/office/powerpoint/2010/main" val="226397569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Vector-Type Operations</a:t>
            </a:r>
            <a:endParaRPr lang="en-US" dirty="0"/>
          </a:p>
        </p:txBody>
      </p:sp>
      <p:sp>
        <p:nvSpPr>
          <p:cNvPr id="4" name="TextBox 3"/>
          <p:cNvSpPr txBox="1"/>
          <p:nvPr/>
        </p:nvSpPr>
        <p:spPr>
          <a:xfrm>
            <a:off x="258278" y="906462"/>
            <a:ext cx="5058308" cy="39026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Example: key[0] += a, key[1] += b</a:t>
            </a:r>
          </a:p>
          <a:p>
            <a:pPr>
              <a:lnSpc>
                <a:spcPct val="90000"/>
              </a:lnSpc>
              <a:spcAft>
                <a:spcPts val="600"/>
              </a:spcAft>
            </a:pPr>
            <a:r>
              <a:rPr lang="en-US" sz="2400" dirty="0" smtClean="0">
                <a:solidFill>
                  <a:srgbClr val="0078D7"/>
                </a:solidFill>
              </a:rPr>
              <a:t>Approach 1: Each element as a key</a:t>
            </a: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r>
              <a:rPr lang="en-US" sz="2400" dirty="0" smtClean="0">
                <a:solidFill>
                  <a:srgbClr val="0078D7"/>
                </a:solidFill>
              </a:rPr>
              <a:t>Approach 2: Compute at client</a:t>
            </a:r>
            <a:endParaRPr lang="en-US" sz="2400" dirty="0">
              <a:solidFill>
                <a:srgbClr val="0078D7"/>
              </a:solidFill>
            </a:endParaRPr>
          </a:p>
        </p:txBody>
      </p:sp>
      <p:cxnSp>
        <p:nvCxnSpPr>
          <p:cNvPr id="7" name="Straight Connector 6"/>
          <p:cNvCxnSpPr/>
          <p:nvPr/>
        </p:nvCxnSpPr>
        <p:spPr>
          <a:xfrm>
            <a:off x="1234281" y="2176173"/>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83"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9" name="TextBox 8"/>
          <p:cNvSpPr txBox="1"/>
          <p:nvPr/>
        </p:nvSpPr>
        <p:spPr>
          <a:xfrm>
            <a:off x="2556070"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10" name="Straight Connector 9"/>
          <p:cNvCxnSpPr/>
          <p:nvPr/>
        </p:nvCxnSpPr>
        <p:spPr>
          <a:xfrm>
            <a:off x="3135629" y="2176173"/>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a:off x="1234281"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5629" y="2530761"/>
            <a:ext cx="31852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a</a:t>
            </a:r>
            <a:r>
              <a:rPr lang="en-US" sz="2400" dirty="0" err="1" smtClean="0">
                <a:gradFill>
                  <a:gsLst>
                    <a:gs pos="2917">
                      <a:schemeClr val="tx1"/>
                    </a:gs>
                    <a:gs pos="30000">
                      <a:schemeClr val="tx1"/>
                    </a:gs>
                  </a:gsLst>
                  <a:lin ang="5400000" scaled="0"/>
                </a:gradFill>
              </a:rPr>
              <a:t>tomic_add</a:t>
            </a:r>
            <a:r>
              <a:rPr lang="en-US" sz="2400" dirty="0" smtClean="0">
                <a:gradFill>
                  <a:gsLst>
                    <a:gs pos="2917">
                      <a:schemeClr val="tx1"/>
                    </a:gs>
                    <a:gs pos="30000">
                      <a:schemeClr val="tx1"/>
                    </a:gs>
                  </a:gsLst>
                  <a:lin ang="5400000" scaled="0"/>
                </a:gradFill>
              </a:rPr>
              <a:t>(key_0, a)</a:t>
            </a:r>
          </a:p>
        </p:txBody>
      </p:sp>
      <p:cxnSp>
        <p:nvCxnSpPr>
          <p:cNvPr id="15" name="Straight Arrow Connector 14"/>
          <p:cNvCxnSpPr/>
          <p:nvPr/>
        </p:nvCxnSpPr>
        <p:spPr>
          <a:xfrm>
            <a:off x="1234281" y="2752505"/>
            <a:ext cx="1901348" cy="5307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386" y="2953935"/>
            <a:ext cx="32092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atomic_add</a:t>
            </a:r>
            <a:r>
              <a:rPr lang="en-US" sz="2400" dirty="0" smtClean="0">
                <a:gradFill>
                  <a:gsLst>
                    <a:gs pos="2917">
                      <a:schemeClr val="tx1"/>
                    </a:gs>
                    <a:gs pos="30000">
                      <a:schemeClr val="tx1"/>
                    </a:gs>
                  </a:gsLst>
                  <a:lin ang="5400000" scaled="0"/>
                </a:gradFill>
              </a:rPr>
              <a:t>(key_1, </a:t>
            </a:r>
            <a:r>
              <a:rPr lang="en-US" sz="2400" dirty="0">
                <a:gradFill>
                  <a:gsLst>
                    <a:gs pos="2917">
                      <a:schemeClr val="tx1"/>
                    </a:gs>
                    <a:gs pos="30000">
                      <a:schemeClr val="tx1"/>
                    </a:gs>
                  </a:gsLst>
                  <a:lin ang="5400000" scaled="0"/>
                </a:gradFill>
              </a:rPr>
              <a:t>b</a:t>
            </a:r>
            <a:r>
              <a:rPr lang="en-US" sz="2400" dirty="0" smtClean="0">
                <a:gradFill>
                  <a:gsLst>
                    <a:gs pos="2917">
                      <a:schemeClr val="tx1"/>
                    </a:gs>
                    <a:gs pos="30000">
                      <a:schemeClr val="tx1"/>
                    </a:gs>
                  </a:gsLst>
                  <a:lin ang="5400000" scaled="0"/>
                </a:gradFill>
              </a:rPr>
              <a:t>)</a:t>
            </a:r>
          </a:p>
        </p:txBody>
      </p:sp>
      <p:cxnSp>
        <p:nvCxnSpPr>
          <p:cNvPr id="19" name="Straight Arrow Connector 18"/>
          <p:cNvCxnSpPr/>
          <p:nvPr/>
        </p:nvCxnSpPr>
        <p:spPr>
          <a:xfrm flipH="1">
            <a:off x="1257508"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244273" y="334115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3479" y="4945062"/>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8481" y="4469598"/>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29" name="TextBox 28"/>
          <p:cNvSpPr txBox="1"/>
          <p:nvPr/>
        </p:nvSpPr>
        <p:spPr>
          <a:xfrm>
            <a:off x="2535268" y="4469598"/>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30" name="Straight Connector 29"/>
          <p:cNvCxnSpPr/>
          <p:nvPr/>
        </p:nvCxnSpPr>
        <p:spPr>
          <a:xfrm>
            <a:off x="3114827" y="4945062"/>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a:off x="1213479" y="5097462"/>
            <a:ext cx="1878122" cy="3343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8031" y="5048351"/>
            <a:ext cx="1456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get(key)</a:t>
            </a:r>
          </a:p>
        </p:txBody>
      </p:sp>
      <p:cxnSp>
        <p:nvCxnSpPr>
          <p:cNvPr id="33" name="Straight Arrow Connector 32"/>
          <p:cNvCxnSpPr/>
          <p:nvPr/>
        </p:nvCxnSpPr>
        <p:spPr>
          <a:xfrm>
            <a:off x="1222669" y="6036756"/>
            <a:ext cx="1888915" cy="3139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1575" y="6015806"/>
            <a:ext cx="3132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a:t>
            </a:r>
            <a:r>
              <a:rPr lang="en-US" sz="2400" dirty="0" smtClean="0">
                <a:gradFill>
                  <a:gsLst>
                    <a:gs pos="2917">
                      <a:schemeClr val="tx1"/>
                    </a:gs>
                    <a:gs pos="30000">
                      <a:schemeClr val="tx1"/>
                    </a:gs>
                  </a:gsLst>
                  <a:lin ang="5400000" scaled="0"/>
                </a:gradFill>
              </a:rPr>
              <a:t>ut(key, </a:t>
            </a:r>
            <a:r>
              <a:rPr lang="en-US" sz="2400" dirty="0" err="1" smtClean="0">
                <a:gradFill>
                  <a:gsLst>
                    <a:gs pos="2917">
                      <a:schemeClr val="tx1"/>
                    </a:gs>
                    <a:gs pos="30000">
                      <a:schemeClr val="tx1"/>
                    </a:gs>
                  </a:gsLst>
                  <a:lin ang="5400000" scaled="0"/>
                </a:gradFill>
              </a:rPr>
              <a:t>new_vector</a:t>
            </a:r>
            <a:r>
              <a:rPr lang="en-US" sz="2400" dirty="0" smtClean="0">
                <a:gradFill>
                  <a:gsLst>
                    <a:gs pos="2917">
                      <a:schemeClr val="tx1"/>
                    </a:gs>
                    <a:gs pos="30000">
                      <a:schemeClr val="tx1"/>
                    </a:gs>
                  </a:gsLst>
                  <a:lin ang="5400000" scaled="0"/>
                </a:gradFill>
              </a:rPr>
              <a:t>)</a:t>
            </a:r>
          </a:p>
        </p:txBody>
      </p:sp>
      <p:cxnSp>
        <p:nvCxnSpPr>
          <p:cNvPr id="35" name="Straight Arrow Connector 34"/>
          <p:cNvCxnSpPr/>
          <p:nvPr/>
        </p:nvCxnSpPr>
        <p:spPr>
          <a:xfrm flipH="1">
            <a:off x="1203488" y="5442768"/>
            <a:ext cx="1894559" cy="2561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23471" y="6413071"/>
            <a:ext cx="1868130" cy="29840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374" y="5570841"/>
            <a:ext cx="272350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Compute new vector</a:t>
            </a:r>
          </a:p>
        </p:txBody>
      </p:sp>
    </p:spTree>
    <p:extLst>
      <p:ext uri="{BB962C8B-B14F-4D97-AF65-F5344CB8AC3E}">
        <p14:creationId xmlns:p14="http://schemas.microsoft.com/office/powerpoint/2010/main" val="1434358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4" grpId="0"/>
      <p:bldP spid="18" grpId="0"/>
      <p:bldP spid="28" grpId="0"/>
      <p:bldP spid="29" grpId="0"/>
      <p:bldP spid="32" grpId="0"/>
      <p:bldP spid="34"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Reconfigurable Cloud Architecture</a:t>
            </a:r>
            <a:endParaRPr lang="en-US" dirty="0"/>
          </a:p>
        </p:txBody>
      </p:sp>
      <p:sp>
        <p:nvSpPr>
          <p:cNvPr id="356" name="Freeform: Shape 355"/>
          <p:cNvSpPr/>
          <p:nvPr/>
        </p:nvSpPr>
        <p:spPr bwMode="auto">
          <a:xfrm rot="9060000">
            <a:off x="249262" y="1927973"/>
            <a:ext cx="4425244" cy="2032064"/>
          </a:xfrm>
          <a:custGeom>
            <a:avLst/>
            <a:gdLst>
              <a:gd name="connsiteX0" fmla="*/ 4527660 w 4926308"/>
              <a:gd name="connsiteY0" fmla="*/ 2687627 h 2687627"/>
              <a:gd name="connsiteX1" fmla="*/ 985412 w 4926308"/>
              <a:gd name="connsiteY1" fmla="*/ 724127 h 2687627"/>
              <a:gd name="connsiteX2" fmla="*/ 1384060 w 4926308"/>
              <a:gd name="connsiteY2" fmla="*/ 4947 h 2687627"/>
              <a:gd name="connsiteX3" fmla="*/ 4926308 w 4926308"/>
              <a:gd name="connsiteY3" fmla="*/ 1968447 h 2687627"/>
              <a:gd name="connsiteX4" fmla="*/ 0 w 4926308"/>
              <a:gd name="connsiteY4" fmla="*/ 722312 h 2687627"/>
              <a:gd name="connsiteX5" fmla="*/ 398796 w 4926308"/>
              <a:gd name="connsiteY5" fmla="*/ 0 h 2687627"/>
              <a:gd name="connsiteX6" fmla="*/ 1382456 w 4926308"/>
              <a:gd name="connsiteY6" fmla="*/ 0 h 2687627"/>
              <a:gd name="connsiteX7" fmla="*/ 983660 w 4926308"/>
              <a:gd name="connsiteY7" fmla="*/ 722312 h 2687627"/>
              <a:gd name="connsiteX0" fmla="*/ 5487282 w 5885930"/>
              <a:gd name="connsiteY0" fmla="*/ 2687627 h 2687627"/>
              <a:gd name="connsiteX1" fmla="*/ 1945034 w 5885930"/>
              <a:gd name="connsiteY1" fmla="*/ 724127 h 2687627"/>
              <a:gd name="connsiteX2" fmla="*/ 2343682 w 5885930"/>
              <a:gd name="connsiteY2" fmla="*/ 4947 h 2687627"/>
              <a:gd name="connsiteX3" fmla="*/ 5885930 w 5885930"/>
              <a:gd name="connsiteY3" fmla="*/ 1968447 h 2687627"/>
              <a:gd name="connsiteX4" fmla="*/ 5487282 w 5885930"/>
              <a:gd name="connsiteY4" fmla="*/ 2687627 h 2687627"/>
              <a:gd name="connsiteX5" fmla="*/ 0 w 5885930"/>
              <a:gd name="connsiteY5" fmla="*/ 641377 h 2687627"/>
              <a:gd name="connsiteX6" fmla="*/ 1358418 w 5885930"/>
              <a:gd name="connsiteY6" fmla="*/ 0 h 2687627"/>
              <a:gd name="connsiteX7" fmla="*/ 2342078 w 5885930"/>
              <a:gd name="connsiteY7" fmla="*/ 0 h 2687627"/>
              <a:gd name="connsiteX8" fmla="*/ 1943282 w 5885930"/>
              <a:gd name="connsiteY8" fmla="*/ 722312 h 2687627"/>
              <a:gd name="connsiteX9" fmla="*/ 0 w 5885930"/>
              <a:gd name="connsiteY9" fmla="*/ 641377 h 2687627"/>
              <a:gd name="connsiteX0" fmla="*/ 5487282 w 5885930"/>
              <a:gd name="connsiteY0" fmla="*/ 2691944 h 2691944"/>
              <a:gd name="connsiteX1" fmla="*/ 1945034 w 5885930"/>
              <a:gd name="connsiteY1" fmla="*/ 728444 h 2691944"/>
              <a:gd name="connsiteX2" fmla="*/ 2343682 w 5885930"/>
              <a:gd name="connsiteY2" fmla="*/ 9264 h 2691944"/>
              <a:gd name="connsiteX3" fmla="*/ 5885930 w 5885930"/>
              <a:gd name="connsiteY3" fmla="*/ 1972764 h 2691944"/>
              <a:gd name="connsiteX4" fmla="*/ 5487282 w 5885930"/>
              <a:gd name="connsiteY4" fmla="*/ 2691944 h 2691944"/>
              <a:gd name="connsiteX5" fmla="*/ 0 w 5885930"/>
              <a:gd name="connsiteY5" fmla="*/ 645694 h 2691944"/>
              <a:gd name="connsiteX6" fmla="*/ 407577 w 5885930"/>
              <a:gd name="connsiteY6" fmla="*/ 0 h 2691944"/>
              <a:gd name="connsiteX7" fmla="*/ 2342078 w 5885930"/>
              <a:gd name="connsiteY7" fmla="*/ 4317 h 2691944"/>
              <a:gd name="connsiteX8" fmla="*/ 1943282 w 5885930"/>
              <a:gd name="connsiteY8" fmla="*/ 726629 h 2691944"/>
              <a:gd name="connsiteX9" fmla="*/ 0 w 5885930"/>
              <a:gd name="connsiteY9" fmla="*/ 645694 h 2691944"/>
              <a:gd name="connsiteX0" fmla="*/ 5487282 w 5885930"/>
              <a:gd name="connsiteY0" fmla="*/ 2706158 h 2706158"/>
              <a:gd name="connsiteX1" fmla="*/ 1945034 w 5885930"/>
              <a:gd name="connsiteY1" fmla="*/ 742658 h 2706158"/>
              <a:gd name="connsiteX2" fmla="*/ 2343682 w 5885930"/>
              <a:gd name="connsiteY2" fmla="*/ 23478 h 2706158"/>
              <a:gd name="connsiteX3" fmla="*/ 5885930 w 5885930"/>
              <a:gd name="connsiteY3" fmla="*/ 1986978 h 2706158"/>
              <a:gd name="connsiteX4" fmla="*/ 5487282 w 5885930"/>
              <a:gd name="connsiteY4" fmla="*/ 2706158 h 2706158"/>
              <a:gd name="connsiteX5" fmla="*/ 0 w 5885930"/>
              <a:gd name="connsiteY5" fmla="*/ 659908 h 2706158"/>
              <a:gd name="connsiteX6" fmla="*/ 401735 w 5885930"/>
              <a:gd name="connsiteY6" fmla="*/ 0 h 2706158"/>
              <a:gd name="connsiteX7" fmla="*/ 2342078 w 5885930"/>
              <a:gd name="connsiteY7" fmla="*/ 18531 h 2706158"/>
              <a:gd name="connsiteX8" fmla="*/ 1943282 w 5885930"/>
              <a:gd name="connsiteY8" fmla="*/ 740843 h 2706158"/>
              <a:gd name="connsiteX9" fmla="*/ 0 w 5885930"/>
              <a:gd name="connsiteY9" fmla="*/ 659908 h 2706158"/>
              <a:gd name="connsiteX0" fmla="*/ 5487282 w 5885930"/>
              <a:gd name="connsiteY0" fmla="*/ 2709649 h 2709649"/>
              <a:gd name="connsiteX1" fmla="*/ 1945034 w 5885930"/>
              <a:gd name="connsiteY1" fmla="*/ 746149 h 2709649"/>
              <a:gd name="connsiteX2" fmla="*/ 2343682 w 5885930"/>
              <a:gd name="connsiteY2" fmla="*/ 26969 h 2709649"/>
              <a:gd name="connsiteX3" fmla="*/ 5885930 w 5885930"/>
              <a:gd name="connsiteY3" fmla="*/ 1990469 h 2709649"/>
              <a:gd name="connsiteX4" fmla="*/ 5487282 w 5885930"/>
              <a:gd name="connsiteY4" fmla="*/ 2709649 h 2709649"/>
              <a:gd name="connsiteX5" fmla="*/ 0 w 5885930"/>
              <a:gd name="connsiteY5" fmla="*/ 663399 h 2709649"/>
              <a:gd name="connsiteX6" fmla="*/ 395437 w 5885930"/>
              <a:gd name="connsiteY6" fmla="*/ 0 h 2709649"/>
              <a:gd name="connsiteX7" fmla="*/ 2342078 w 5885930"/>
              <a:gd name="connsiteY7" fmla="*/ 22022 h 2709649"/>
              <a:gd name="connsiteX8" fmla="*/ 1943282 w 5885930"/>
              <a:gd name="connsiteY8" fmla="*/ 744334 h 2709649"/>
              <a:gd name="connsiteX9" fmla="*/ 0 w 5885930"/>
              <a:gd name="connsiteY9" fmla="*/ 663399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58180 w 5900828"/>
              <a:gd name="connsiteY8" fmla="*/ 744334 h 2709649"/>
              <a:gd name="connsiteX9" fmla="*/ 0 w 5900828"/>
              <a:gd name="connsiteY9" fmla="*/ 685325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 name="connsiteX0" fmla="*/ 5502180 w 5900828"/>
              <a:gd name="connsiteY0" fmla="*/ 2709649 h 2709649"/>
              <a:gd name="connsiteX1" fmla="*/ 1964586 w 5900828"/>
              <a:gd name="connsiteY1" fmla="*/ 737753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828" h="2709649">
                <a:moveTo>
                  <a:pt x="5502180" y="2709649"/>
                </a:moveTo>
                <a:lnTo>
                  <a:pt x="1964586" y="737753"/>
                </a:lnTo>
                <a:lnTo>
                  <a:pt x="2358580" y="26969"/>
                </a:lnTo>
                <a:lnTo>
                  <a:pt x="5900828" y="1990469"/>
                </a:lnTo>
                <a:lnTo>
                  <a:pt x="5502180" y="2709649"/>
                </a:lnTo>
                <a:close/>
                <a:moveTo>
                  <a:pt x="0" y="685325"/>
                </a:moveTo>
                <a:lnTo>
                  <a:pt x="410335" y="0"/>
                </a:lnTo>
                <a:lnTo>
                  <a:pt x="2356976" y="22022"/>
                </a:lnTo>
                <a:lnTo>
                  <a:pt x="1961898" y="732675"/>
                </a:lnTo>
                <a:cubicBezTo>
                  <a:pt x="1634011" y="732675"/>
                  <a:pt x="327887" y="685325"/>
                  <a:pt x="0" y="685325"/>
                </a:cubicBezTo>
                <a:close/>
              </a:path>
            </a:pathLst>
          </a:custGeom>
          <a:solidFill>
            <a:schemeClr val="tx2">
              <a:alpha val="2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 name="Group 1"/>
          <p:cNvGrpSpPr/>
          <p:nvPr/>
        </p:nvGrpSpPr>
        <p:grpSpPr>
          <a:xfrm>
            <a:off x="249048" y="1190217"/>
            <a:ext cx="8859713" cy="3257284"/>
            <a:chOff x="249048" y="3128803"/>
            <a:chExt cx="8859713" cy="3257284"/>
          </a:xfrm>
        </p:grpSpPr>
        <p:sp>
          <p:nvSpPr>
            <p:cNvPr id="699" name="Rectangle 698"/>
            <p:cNvSpPr/>
            <p:nvPr/>
          </p:nvSpPr>
          <p:spPr bwMode="auto">
            <a:xfrm>
              <a:off x="5230414" y="3128803"/>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58" name="Group 357"/>
            <p:cNvGrpSpPr/>
            <p:nvPr/>
          </p:nvGrpSpPr>
          <p:grpSpPr>
            <a:xfrm>
              <a:off x="977042" y="4380464"/>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359" name="Oval 358"/>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0" name="Oval 359"/>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1" name="Oval 360"/>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2" name="Oval 361"/>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3" name="Oval 362"/>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4" name="Oval 363"/>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5" name="Oval 364"/>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6" name="Oval 365"/>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7" name="Oval 366"/>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8" name="Oval 367"/>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9" name="Oval 368"/>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0" name="Oval 369"/>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1" name="Oval 370"/>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2" name="Oval 371"/>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3" name="Oval 372"/>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4" name="Oval 373"/>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5" name="Oval 374"/>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6" name="Oval 375"/>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7" name="Oval 376"/>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8" name="Oval 377"/>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9" name="Oval 378"/>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0" name="Oval 379"/>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1" name="Oval 380"/>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2" name="Oval 381"/>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3" name="Oval 382"/>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4" name="Oval 383"/>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5" name="Oval 384"/>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6" name="Oval 385"/>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7" name="Oval 38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8" name="Oval 38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9" name="Oval 38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0" name="Oval 38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1" name="Oval 39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2" name="Oval 39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3" name="Oval 39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4" name="Oval 393"/>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5" name="Oval 394"/>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6" name="Oval 395"/>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7" name="Oval 396"/>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8" name="Oval 397"/>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9" name="Oval 398"/>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0" name="Oval 399"/>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1" name="Oval 400"/>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5" name="Oval 514"/>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6" name="Oval 515"/>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7" name="Oval 516"/>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8" name="Oval 517"/>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9" name="Oval 518"/>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0" name="Oval 519"/>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1" name="Oval 52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2" name="Oval 52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3" name="Oval 52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4" name="Oval 52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5" name="Oval 52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6" name="Oval 52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7" name="Oval 52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8" name="Oval 527"/>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9" name="Oval 528"/>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0" name="Oval 529"/>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1" name="Oval 530"/>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2" name="Oval 531"/>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3" name="Oval 532"/>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4" name="Oval 533"/>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5" name="Oval 534"/>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6" name="Oval 535"/>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7" name="Oval 536"/>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8" name="Oval 537"/>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9" name="Oval 538"/>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0" name="Oval 539"/>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1" name="Oval 540"/>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2" name="Oval 541"/>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3" name="Oval 542"/>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4" name="Oval 543"/>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5" name="Oval 544"/>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6" name="Oval 545"/>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7" name="Oval 546"/>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8" name="Oval 547"/>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9" name="Oval 548"/>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0" name="Oval 549"/>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1" name="Oval 550"/>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2" name="Oval 551"/>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3" name="Oval 552"/>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4" name="Oval 553"/>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5" name="Oval 554"/>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6" name="Oval 555"/>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7" name="Oval 556"/>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8" name="Oval 557"/>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9" name="Oval 558"/>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0" name="Oval 559"/>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1" name="Oval 560"/>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2" name="Oval 561"/>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3" name="Oval 562"/>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4" name="Oval 563"/>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5" name="Oval 564"/>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6" name="Oval 565"/>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7" name="Oval 566"/>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8" name="Oval 567"/>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9" name="Oval 568"/>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0" name="Oval 569"/>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1" name="Oval 570"/>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2" name="Oval 571"/>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3" name="Oval 572"/>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4" name="Oval 573"/>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5" name="Oval 574"/>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6" name="Oval 575"/>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7" name="Oval 576"/>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8" name="Oval 577"/>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9" name="Oval 578"/>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0" name="Oval 579"/>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1" name="Oval 580"/>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2" name="Oval 581"/>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3" name="Oval 582"/>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3" name="Group 132"/>
            <p:cNvGrpSpPr/>
            <p:nvPr/>
          </p:nvGrpSpPr>
          <p:grpSpPr>
            <a:xfrm>
              <a:off x="337159" y="4728867"/>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4" name="Oval 3"/>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 name="Oval 4"/>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Oval 5"/>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 name="Oval 6"/>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 name="Oval 7"/>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Oval 8"/>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Oval 9"/>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Oval 1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Oval 1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 name="Oval 1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 name="Oval 1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 name="Oval 1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 name="Oval 1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 name="Oval 1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Oval 20"/>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 name="Oval 21"/>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 name="Oval 22"/>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 name="Oval 23"/>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 name="Oval 24"/>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Oval 25"/>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 name="Oval 26"/>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 name="Oval 28"/>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Oval 29"/>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 name="Oval 30"/>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31"/>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 name="Oval 32"/>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 name="Oval 33"/>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 name="Oval 34"/>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Oval 3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3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Oval 3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Oval 3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4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4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Oval 4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44"/>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Oval 45"/>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Oval 46"/>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47"/>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49"/>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6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6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 name="Oval 6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Oval 6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 name="Oval 6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Oval 6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Oval 6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Oval 7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Oval 76"/>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 name="Oval 77"/>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 name="Oval 78"/>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Oval 79"/>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 name="Oval 80"/>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 name="Oval 81"/>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Oval 82"/>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 name="Oval 84"/>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Oval 85"/>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Oval 86"/>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7"/>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Oval 88"/>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9"/>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 name="Oval 90"/>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Oval 9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Oval 9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Oval 9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Oval 9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Oval 9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 name="Oval 9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Oval 9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 name="Oval 100"/>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Oval 101"/>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Oval 102"/>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Oval 103"/>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Oval 104"/>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 name="Oval 105"/>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 name="Oval 106"/>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Oval 108"/>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 name="Oval 117"/>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 name="Oval 118"/>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Oval 119"/>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 name="Oval 120"/>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Oval 121"/>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Oval 122"/>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Oval 124"/>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Oval 125"/>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Oval 126"/>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 name="Oval 127"/>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 name="Oval 130"/>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9" name="Group 138"/>
            <p:cNvGrpSpPr/>
            <p:nvPr/>
          </p:nvGrpSpPr>
          <p:grpSpPr>
            <a:xfrm>
              <a:off x="328654" y="5586045"/>
              <a:ext cx="3037801" cy="373667"/>
              <a:chOff x="949094" y="5630862"/>
              <a:chExt cx="4323576" cy="531825"/>
            </a:xfrm>
          </p:grpSpPr>
          <p:sp>
            <p:nvSpPr>
              <p:cNvPr id="134" name="Freeform 111"/>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Freeform 111"/>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Freeform 111"/>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 name="Freeform 111"/>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 name="Freeform 111"/>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pic>
          <p:nvPicPr>
            <p:cNvPr id="872" name="Picture 871"/>
            <p:cNvPicPr>
              <a:picLocks noChangeAspect="1"/>
            </p:cNvPicPr>
            <p:nvPr/>
          </p:nvPicPr>
          <p:blipFill>
            <a:blip r:embed="rId3"/>
            <a:stretch>
              <a:fillRect/>
            </a:stretch>
          </p:blipFill>
          <p:spPr>
            <a:xfrm>
              <a:off x="3920216" y="4550155"/>
              <a:ext cx="192025" cy="662941"/>
            </a:xfrm>
            <a:prstGeom prst="rect">
              <a:avLst/>
            </a:prstGeom>
          </p:spPr>
        </p:pic>
        <p:sp>
          <p:nvSpPr>
            <p:cNvPr id="141" name="Rectangle 140"/>
            <p:cNvSpPr/>
            <p:nvPr/>
          </p:nvSpPr>
          <p:spPr>
            <a:xfrm>
              <a:off x="249048" y="5975783"/>
              <a:ext cx="3168881" cy="286232"/>
            </a:xfrm>
            <a:prstGeom prst="rect">
              <a:avLst/>
            </a:prstGeom>
          </p:spPr>
          <p:txBody>
            <a:bodyPr wrap="none">
              <a:spAutoFit/>
            </a:bodyPr>
            <a:lstStyle/>
            <a:p>
              <a:pPr defTabSz="699491">
                <a:lnSpc>
                  <a:spcPct val="90000"/>
                </a:lnSpc>
                <a:spcAft>
                  <a:spcPts val="440"/>
                </a:spcAft>
                <a:defRPr/>
              </a:pPr>
              <a:r>
                <a:rPr lang="en-US" sz="1400" dirty="0">
                  <a:solidFill>
                    <a:srgbClr val="505050">
                      <a:lumMod val="75000"/>
                    </a:srgbClr>
                  </a:solidFill>
                  <a:latin typeface="Segoe UI Semilight"/>
                </a:rPr>
                <a:t>Traditional software (CPU) server plane</a:t>
              </a:r>
            </a:p>
          </p:txBody>
        </p:sp>
        <p:sp>
          <p:nvSpPr>
            <p:cNvPr id="11" name="Arrow: Up-Down 10"/>
            <p:cNvSpPr/>
            <p:nvPr/>
          </p:nvSpPr>
          <p:spPr bwMode="auto">
            <a:xfrm>
              <a:off x="811339"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4" name="Parallelogram 583"/>
            <p:cNvSpPr/>
            <p:nvPr/>
          </p:nvSpPr>
          <p:spPr bwMode="auto">
            <a:xfrm rot="9060000">
              <a:off x="3183729" y="5244247"/>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57" name="Group 156"/>
            <p:cNvGrpSpPr/>
            <p:nvPr/>
          </p:nvGrpSpPr>
          <p:grpSpPr>
            <a:xfrm>
              <a:off x="322872" y="3787375"/>
              <a:ext cx="4323620" cy="1638132"/>
              <a:chOff x="636585" y="3384832"/>
              <a:chExt cx="5765317" cy="2184362"/>
            </a:xfrm>
          </p:grpSpPr>
          <p:grpSp>
            <p:nvGrpSpPr>
              <p:cNvPr id="585" name="Group 584"/>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586" name="Oval 585"/>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7" name="Oval 586"/>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8" name="Oval 587"/>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9" name="Oval 588"/>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0" name="Oval 589"/>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1" name="Oval 590"/>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2" name="Oval 591"/>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3" name="Oval 59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4" name="Oval 59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5" name="Oval 59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6" name="Oval 59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7" name="Oval 59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8" name="Oval 59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9" name="Oval 59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0" name="Oval 599"/>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1" name="Oval 600"/>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2" name="Oval 601"/>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3" name="Oval 602"/>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4" name="Oval 603"/>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5" name="Oval 604"/>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6" name="Oval 605"/>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7" name="Oval 60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8" name="Oval 60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9" name="Oval 60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0" name="Oval 60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1" name="Oval 61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2" name="Oval 61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3" name="Oval 61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4" name="Oval 61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5" name="Oval 61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6" name="Oval 61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7" name="Oval 61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8" name="Oval 61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9" name="Oval 61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0" name="Oval 61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1" name="Oval 62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2" name="Oval 62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3" name="Oval 62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4" name="Oval 62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5" name="Oval 62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6" name="Oval 62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7" name="Oval 62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8" name="Oval 62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9" name="Oval 62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0" name="Oval 62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1" name="Oval 63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2" name="Oval 63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3" name="Oval 63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4" name="Oval 63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5" name="Oval 63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6" name="Oval 63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7" name="Oval 63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8" name="Oval 63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9" name="Oval 63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0" name="Oval 63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1" name="Oval 64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2" name="Oval 64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3" name="Oval 64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4" name="Oval 64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5" name="Oval 64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6" name="Oval 64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7" name="Oval 64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8" name="Oval 64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9" name="Oval 64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0" name="Oval 64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1" name="Oval 65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2" name="Oval 65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3" name="Oval 65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4" name="Oval 65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5" name="Oval 65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6" name="Oval 65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7" name="Oval 65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8" name="Oval 65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9" name="Oval 65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0" name="Oval 65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1" name="Oval 66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2" name="Oval 66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3" name="Oval 66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4" name="Oval 66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5" name="Oval 66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6" name="Oval 66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7" name="Oval 66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8" name="Oval 66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9" name="Oval 66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0" name="Oval 66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1" name="Oval 67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2" name="Oval 67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3" name="Oval 67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4" name="Oval 67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5" name="Oval 67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6" name="Oval 67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7" name="Oval 67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8" name="Oval 67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9" name="Oval 67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0" name="Oval 67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1" name="Oval 68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2" name="Oval 68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3" name="Oval 68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4" name="Oval 68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5" name="Oval 68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6" name="Oval 68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7" name="Oval 68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8" name="Oval 68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9" name="Oval 68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0" name="Oval 68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1" name="Oval 69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2" name="Oval 69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3" name="Oval 69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4" name="Oval 69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5" name="Oval 69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6" name="Oval 69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7" name="Oval 69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2" name="Group 401"/>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403" name="Oval 402"/>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4" name="Oval 403"/>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5" name="Oval 404"/>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6" name="Oval 40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7" name="Oval 40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8" name="Oval 40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9" name="Oval 408"/>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0" name="Oval 409"/>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1" name="Oval 410"/>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2" name="Oval 411"/>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3" name="Oval 41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4" name="Oval 41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5" name="Oval 41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6" name="Oval 415"/>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7" name="Oval 416"/>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8" name="Oval 417"/>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9" name="Oval 418"/>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0" name="Oval 41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1" name="Oval 42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2" name="Oval 42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3" name="Oval 42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4" name="Oval 42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5" name="Oval 42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6" name="Oval 42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7" name="Oval 42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8" name="Oval 42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9" name="Oval 42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0" name="Oval 42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1" name="Oval 43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2" name="Oval 43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3" name="Oval 43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4" name="Oval 43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5" name="Oval 43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6" name="Oval 43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7" name="Oval 43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8" name="Oval 43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9" name="Oval 43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0" name="Oval 43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1" name="Oval 44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2" name="Oval 44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3" name="Oval 44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4" name="Oval 44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5" name="Oval 44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6" name="Oval 44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7" name="Oval 44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8" name="Oval 44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9" name="Oval 44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0" name="Oval 44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1" name="Oval 45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2" name="Oval 45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3" name="Oval 45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4" name="Oval 45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5" name="Oval 45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6" name="Oval 45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7" name="Oval 45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8" name="Oval 45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9" name="Oval 45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0" name="Oval 45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1" name="Oval 46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2" name="Oval 46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3" name="Oval 46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4" name="Oval 46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5" name="Oval 46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6" name="Oval 46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7" name="Oval 46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8" name="Oval 46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9" name="Oval 46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0" name="Oval 46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1" name="Oval 47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2" name="Oval 47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3" name="Oval 47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4" name="Oval 47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5" name="Oval 47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6" name="Oval 47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7" name="Oval 47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8" name="Oval 47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9" name="Oval 47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0" name="Oval 47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1" name="Oval 48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2" name="Oval 48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3" name="Oval 48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4" name="Oval 48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5" name="Oval 48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6" name="Oval 48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7" name="Oval 48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8" name="Oval 48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9" name="Oval 48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0" name="Oval 48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1" name="Oval 49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2" name="Oval 49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3" name="Oval 49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4" name="Oval 49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5" name="Oval 49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6" name="Oval 49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7" name="Oval 49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8" name="Oval 49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9" name="Oval 49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0" name="Oval 49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1" name="Oval 50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2" name="Oval 50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3" name="Oval 50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4" name="Oval 50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5" name="Oval 50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6" name="Oval 50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7" name="Oval 50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8" name="Oval 50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9" name="Oval 50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0" name="Oval 50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1" name="Oval 51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2" name="Oval 51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3" name="Oval 51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4" name="Oval 51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00" name="Rectangle 699"/>
            <p:cNvSpPr/>
            <p:nvPr/>
          </p:nvSpPr>
          <p:spPr bwMode="auto">
            <a:xfrm>
              <a:off x="6223255" y="4158001"/>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02" name="Rectangle: Rounded Corners 701"/>
            <p:cNvSpPr/>
            <p:nvPr/>
          </p:nvSpPr>
          <p:spPr bwMode="auto">
            <a:xfrm>
              <a:off x="5480260"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3" name="Rectangle: Rounded Corners 702"/>
            <p:cNvSpPr/>
            <p:nvPr/>
          </p:nvSpPr>
          <p:spPr bwMode="auto">
            <a:xfrm>
              <a:off x="7306134"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4" name="Rectangle 703"/>
            <p:cNvSpPr/>
            <p:nvPr/>
          </p:nvSpPr>
          <p:spPr bwMode="auto">
            <a:xfrm>
              <a:off x="5762083" y="3722664"/>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5" name="Rectangle 704"/>
            <p:cNvSpPr/>
            <p:nvPr/>
          </p:nvSpPr>
          <p:spPr bwMode="auto">
            <a:xfrm>
              <a:off x="7584874" y="372266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7" name="Group 706"/>
            <p:cNvGrpSpPr/>
            <p:nvPr/>
          </p:nvGrpSpPr>
          <p:grpSpPr>
            <a:xfrm>
              <a:off x="5474805" y="5104686"/>
              <a:ext cx="1007424" cy="382629"/>
              <a:chOff x="332945" y="2365067"/>
              <a:chExt cx="953623" cy="395653"/>
            </a:xfrm>
            <a:solidFill>
              <a:schemeClr val="bg1">
                <a:lumMod val="50000"/>
              </a:schemeClr>
            </a:solidFill>
          </p:grpSpPr>
          <p:sp>
            <p:nvSpPr>
              <p:cNvPr id="708" name="Rectangle 707"/>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09" name="Rectangle 708"/>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10" name="Rectangle 709"/>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11" name="Rectangle 710"/>
            <p:cNvSpPr/>
            <p:nvPr/>
          </p:nvSpPr>
          <p:spPr bwMode="auto">
            <a:xfrm>
              <a:off x="5751544" y="4569987"/>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2" name="Freeform 73"/>
            <p:cNvSpPr>
              <a:spLocks noChangeAspect="1" noEditPoints="1"/>
            </p:cNvSpPr>
            <p:nvPr/>
          </p:nvSpPr>
          <p:spPr bwMode="black">
            <a:xfrm>
              <a:off x="5604287"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grpSp>
          <p:nvGrpSpPr>
            <p:cNvPr id="172" name="highlighted CPUs"/>
            <p:cNvGrpSpPr/>
            <p:nvPr/>
          </p:nvGrpSpPr>
          <p:grpSpPr>
            <a:xfrm>
              <a:off x="322039" y="4125283"/>
              <a:ext cx="3659222" cy="1296479"/>
              <a:chOff x="655637" y="4106862"/>
              <a:chExt cx="4879378" cy="1728785"/>
            </a:xfrm>
            <a:noFill/>
            <a:scene3d>
              <a:camera prst="orthographicFront">
                <a:rot lat="17099985" lon="21599989" rev="0"/>
              </a:camera>
              <a:lightRig rig="threePt" dir="t"/>
            </a:scene3d>
          </p:grpSpPr>
          <p:sp>
            <p:nvSpPr>
              <p:cNvPr id="173" name="Oval 17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4" name="Oval 17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5" name="Oval 17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6" name="Oval 17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7" name="Oval 17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8" name="Oval 17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9" name="Oval 17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0" name="Oval 17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1" name="Oval 18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2" name="Oval 18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3" name="Oval 18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4" name="Oval 18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5" name="Oval 18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6" name="Oval 18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7" name="Oval 18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8" name="Oval 18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9" name="Oval 18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0" name="Oval 18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1" name="Oval 19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2" name="Oval 19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3" name="Oval 19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4" name="Oval 19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5" name="Oval 19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6" name="Oval 19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7" name="Oval 19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8" name="Oval 19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9" name="Oval 19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0" name="Oval 19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Oval 20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2" name="Oval 20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3" name="Oval 20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4" name="Oval 20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5" name="Oval 20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6" name="Oval 20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7" name="Oval 20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8" name="Oval 20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9" name="Oval 20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0" name="Oval 20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1" name="Oval 21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2" name="Oval 21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3" name="Oval 21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4" name="Oval 21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5" name="Oval 21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6" name="Oval 21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7" name="Oval 21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8" name="Oval 21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9" name="Oval 21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0" name="Oval 21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1" name="Oval 22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2" name="Oval 22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3" name="Oval 22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4" name="Oval 22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5" name="Oval 22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6" name="Oval 22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7" name="Oval 22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8" name="Oval 22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9" name="Oval 22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0" name="Oval 22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1" name="Oval 23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2" name="Oval 23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3" name="Oval 23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4" name="Oval 23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5" name="Oval 23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6" name="Oval 23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7" name="Oval 23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8" name="Oval 23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9" name="Oval 23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0" name="Oval 23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1" name="Oval 24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2" name="Oval 24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3" name="Oval 24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4" name="Oval 24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5" name="Oval 24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6" name="Oval 24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7" name="Oval 24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8" name="Oval 24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9" name="Oval 24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0" name="Oval 24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1" name="Oval 25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2" name="Oval 25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3" name="Oval 25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4" name="Oval 25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5" name="Oval 25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6" name="Oval 25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7" name="Oval 25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8" name="Oval 25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9" name="Oval 25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0" name="Oval 25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1" name="Oval 26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2" name="Oval 26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3" name="Oval 26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4" name="Oval 26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5" name="Oval 26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6" name="Oval 26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7" name="Oval 26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8" name="Oval 26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9" name="Oval 26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0" name="Oval 26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1" name="Oval 27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2" name="Oval 27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3" name="Oval 27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4" name="Oval 27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5" name="Oval 27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6" name="Oval 27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7" name="Oval 27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8" name="Oval 27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9" name="Oval 27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0" name="Oval 27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1" name="Oval 28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2" name="Oval 28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3" name="Oval 28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4" name="Oval 28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144" name="Connector: Elbow 143"/>
            <p:cNvCxnSpPr>
              <a:cxnSpLocks/>
              <a:stCxn id="699" idx="1"/>
            </p:cNvCxnSpPr>
            <p:nvPr/>
          </p:nvCxnSpPr>
          <p:spPr>
            <a:xfrm rot="10800000" flipV="1">
              <a:off x="4083382" y="4548082"/>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4" name="Freeform: Shape 753"/>
            <p:cNvSpPr/>
            <p:nvPr/>
          </p:nvSpPr>
          <p:spPr bwMode="auto">
            <a:xfrm>
              <a:off x="5874120" y="5412252"/>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750" name="TextBox 749"/>
            <p:cNvSpPr txBox="1"/>
            <p:nvPr/>
          </p:nvSpPr>
          <p:spPr>
            <a:xfrm>
              <a:off x="5764662"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52" name="TextBox 751"/>
            <p:cNvSpPr txBox="1"/>
            <p:nvPr/>
          </p:nvSpPr>
          <p:spPr>
            <a:xfrm>
              <a:off x="6279352" y="605022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56" name="Freeform: Shape 755"/>
            <p:cNvSpPr/>
            <p:nvPr/>
          </p:nvSpPr>
          <p:spPr bwMode="auto">
            <a:xfrm>
              <a:off x="7804035" y="5412252"/>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751" name="Rounded Rectangle 94"/>
            <p:cNvSpPr/>
            <p:nvPr/>
          </p:nvSpPr>
          <p:spPr bwMode="auto">
            <a:xfrm>
              <a:off x="8706726" y="6089704"/>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758" name="TextBox 757"/>
            <p:cNvSpPr txBox="1"/>
            <p:nvPr/>
          </p:nvSpPr>
          <p:spPr>
            <a:xfrm>
              <a:off x="5495158" y="467876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759" name="Rectangle 758"/>
            <p:cNvSpPr/>
            <p:nvPr/>
          </p:nvSpPr>
          <p:spPr bwMode="auto">
            <a:xfrm>
              <a:off x="7582933" y="4565178"/>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0" name="TextBox 759"/>
            <p:cNvSpPr txBox="1"/>
            <p:nvPr/>
          </p:nvSpPr>
          <p:spPr>
            <a:xfrm>
              <a:off x="7326547" y="4673952"/>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152" name="Group 151"/>
            <p:cNvGrpSpPr/>
            <p:nvPr/>
          </p:nvGrpSpPr>
          <p:grpSpPr>
            <a:xfrm>
              <a:off x="7137430" y="4963446"/>
              <a:ext cx="1371484" cy="801630"/>
              <a:chOff x="9723437" y="4953059"/>
              <a:chExt cx="1828800" cy="1068931"/>
            </a:xfrm>
          </p:grpSpPr>
          <p:sp>
            <p:nvSpPr>
              <p:cNvPr id="146" name="Rectangle 145"/>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7" name="Rectangle 756"/>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p:cNvGrpSpPr/>
              <p:nvPr/>
            </p:nvGrpSpPr>
            <p:grpSpPr>
              <a:xfrm>
                <a:off x="9903591" y="5121199"/>
                <a:ext cx="810446" cy="792926"/>
                <a:chOff x="10157218" y="5167111"/>
                <a:chExt cx="793750" cy="776592"/>
              </a:xfrm>
            </p:grpSpPr>
            <p:grpSp>
              <p:nvGrpSpPr>
                <p:cNvPr id="68" name="Group 67"/>
                <p:cNvGrpSpPr/>
                <p:nvPr/>
              </p:nvGrpSpPr>
              <p:grpSpPr>
                <a:xfrm>
                  <a:off x="10157218" y="5167111"/>
                  <a:ext cx="793750" cy="776592"/>
                  <a:chOff x="6061147" y="1903843"/>
                  <a:chExt cx="1459325" cy="1427779"/>
                </a:xfrm>
                <a:solidFill>
                  <a:schemeClr val="tx2">
                    <a:lumMod val="75000"/>
                  </a:schemeClr>
                </a:solidFill>
              </p:grpSpPr>
              <p:sp>
                <p:nvSpPr>
                  <p:cNvPr id="36" name="Rectangle 35"/>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30" name="Picture 198" descr="Azure automation.png"/>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2" name="Rectangle 731"/>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3" name="Rectangle 732"/>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4" name="Rectangle 733"/>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2" name="Group 51"/>
                  <p:cNvGrpSpPr/>
                  <p:nvPr/>
                </p:nvGrpSpPr>
                <p:grpSpPr>
                  <a:xfrm>
                    <a:off x="6405900" y="3172387"/>
                    <a:ext cx="767675" cy="159235"/>
                    <a:chOff x="6558300" y="2056243"/>
                    <a:chExt cx="767675" cy="159235"/>
                  </a:xfrm>
                  <a:grpFill/>
                </p:grpSpPr>
                <p:sp>
                  <p:nvSpPr>
                    <p:cNvPr id="735" name="Rectangle 734"/>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6" name="Rectangle 735"/>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7" name="Rectangle 736"/>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8" name="Rectangle 737"/>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0" name="Group 59"/>
                  <p:cNvGrpSpPr/>
                  <p:nvPr/>
                </p:nvGrpSpPr>
                <p:grpSpPr>
                  <a:xfrm rot="5400000">
                    <a:off x="7057017" y="2555039"/>
                    <a:ext cx="767675" cy="159235"/>
                    <a:chOff x="6558300" y="2056243"/>
                    <a:chExt cx="767675" cy="159235"/>
                  </a:xfrm>
                  <a:grpFill/>
                </p:grpSpPr>
                <p:sp>
                  <p:nvSpPr>
                    <p:cNvPr id="739" name="Rectangle 738"/>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0" name="Rectangle 739"/>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1" name="Rectangle 740"/>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2" name="Rectangle 741"/>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43" name="Group 742"/>
                  <p:cNvGrpSpPr/>
                  <p:nvPr/>
                </p:nvGrpSpPr>
                <p:grpSpPr>
                  <a:xfrm rot="5400000">
                    <a:off x="5756927" y="2549314"/>
                    <a:ext cx="767675" cy="159235"/>
                    <a:chOff x="6558300" y="2056243"/>
                    <a:chExt cx="767675" cy="159235"/>
                  </a:xfrm>
                  <a:grpFill/>
                </p:grpSpPr>
                <p:sp>
                  <p:nvSpPr>
                    <p:cNvPr id="744" name="Rectangle 743"/>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5" name="Rectangle 744"/>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6" name="Rectangle 745"/>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7" name="Rectangle 746"/>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6" name="TextBox 75"/>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748"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706" name="Freeform 73"/>
            <p:cNvSpPr>
              <a:spLocks noChangeAspect="1" noEditPoints="1"/>
            </p:cNvSpPr>
            <p:nvPr/>
          </p:nvSpPr>
          <p:spPr bwMode="black">
            <a:xfrm>
              <a:off x="7430161"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761" name="TextBox 760"/>
            <p:cNvSpPr txBox="1"/>
            <p:nvPr/>
          </p:nvSpPr>
          <p:spPr>
            <a:xfrm>
              <a:off x="7940316" y="6050244"/>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62" name="TextBox 761"/>
            <p:cNvSpPr txBox="1"/>
            <p:nvPr/>
          </p:nvSpPr>
          <p:spPr>
            <a:xfrm>
              <a:off x="7194113"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3" name="TextBox 762"/>
            <p:cNvSpPr txBox="1"/>
            <p:nvPr/>
          </p:nvSpPr>
          <p:spPr>
            <a:xfrm>
              <a:off x="7702681"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4" name="TextBox 763"/>
            <p:cNvSpPr txBox="1"/>
            <p:nvPr/>
          </p:nvSpPr>
          <p:spPr>
            <a:xfrm>
              <a:off x="2338274" y="3956874"/>
              <a:ext cx="2380845" cy="286232"/>
            </a:xfrm>
            <a:prstGeom prst="rect">
              <a:avLst/>
            </a:prstGeom>
          </p:spPr>
          <p:txBody>
            <a:bodyPr wrap="none">
              <a:spAutoFit/>
            </a:bodyPr>
            <a:lstStyle>
              <a:defPPr>
                <a:defRPr lang="en-US"/>
              </a:defPPr>
              <a:lvl1pPr marR="0" lvl="0" indent="0" fontAlgn="auto">
                <a:lnSpc>
                  <a:spcPct val="90000"/>
                </a:lnSpc>
                <a:spcBef>
                  <a:spcPts val="0"/>
                </a:spcBef>
                <a:spcAft>
                  <a:spcPts val="587"/>
                </a:spcAft>
                <a:buClrTx/>
                <a:buSzTx/>
                <a:buFontTx/>
                <a:buNone/>
                <a:tabLst/>
                <a:defRPr kumimoji="0" sz="1400" b="0" i="0" u="none" strike="noStrike" cap="none" spc="0" normalizeH="0" baseline="0">
                  <a:ln>
                    <a:noFill/>
                  </a:ln>
                  <a:solidFill>
                    <a:srgbClr val="505050">
                      <a:lumMod val="75000"/>
                    </a:srgbClr>
                  </a:solidFill>
                  <a:effectLst/>
                  <a:uLnTx/>
                  <a:uFillTx/>
                  <a:latin typeface="Segoe UI Semilight"/>
                </a:defRPr>
              </a:lvl1pPr>
            </a:lstStyle>
            <a:p>
              <a:r>
                <a:rPr lang="en-US" dirty="0"/>
                <a:t>Hardware acceleration plane</a:t>
              </a:r>
            </a:p>
          </p:txBody>
        </p:sp>
        <p:grpSp>
          <p:nvGrpSpPr>
            <p:cNvPr id="156" name="Group 155"/>
            <p:cNvGrpSpPr/>
            <p:nvPr/>
          </p:nvGrpSpPr>
          <p:grpSpPr>
            <a:xfrm>
              <a:off x="1239062" y="4567819"/>
              <a:ext cx="1236902" cy="323165"/>
              <a:chOff x="1858276" y="4425519"/>
              <a:chExt cx="1649343" cy="430923"/>
            </a:xfrm>
          </p:grpSpPr>
          <p:sp>
            <p:nvSpPr>
              <p:cNvPr id="153" name="Parallelogram 152"/>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 name="Rectangle 153"/>
              <p:cNvSpPr/>
              <p:nvPr/>
            </p:nvSpPr>
            <p:spPr>
              <a:xfrm>
                <a:off x="2211147" y="4425519"/>
                <a:ext cx="1054216" cy="4309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grpSp>
        <p:grpSp>
          <p:nvGrpSpPr>
            <p:cNvPr id="155" name="Group 154"/>
            <p:cNvGrpSpPr/>
            <p:nvPr/>
          </p:nvGrpSpPr>
          <p:grpSpPr>
            <a:xfrm>
              <a:off x="1924178" y="4233444"/>
              <a:ext cx="1196846" cy="323165"/>
              <a:chOff x="2771841" y="3960753"/>
              <a:chExt cx="1595931" cy="452276"/>
            </a:xfrm>
          </p:grpSpPr>
          <p:sp>
            <p:nvSpPr>
              <p:cNvPr id="766" name="Parallelogram 765"/>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7" name="Rectangle 766"/>
              <p:cNvSpPr/>
              <p:nvPr/>
            </p:nvSpPr>
            <p:spPr>
              <a:xfrm>
                <a:off x="3091216" y="3960753"/>
                <a:ext cx="1054217" cy="452276"/>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Deep neural networks</a:t>
                </a:r>
              </a:p>
            </p:txBody>
          </p:sp>
        </p:grpSp>
        <p:grpSp>
          <p:nvGrpSpPr>
            <p:cNvPr id="768" name="Group 767"/>
            <p:cNvGrpSpPr/>
            <p:nvPr/>
          </p:nvGrpSpPr>
          <p:grpSpPr>
            <a:xfrm>
              <a:off x="2524775" y="4647216"/>
              <a:ext cx="1236902" cy="240685"/>
              <a:chOff x="2738345" y="4010867"/>
              <a:chExt cx="1649343" cy="320941"/>
            </a:xfrm>
          </p:grpSpPr>
          <p:sp>
            <p:nvSpPr>
              <p:cNvPr id="769" name="Parallelogram 768"/>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0" name="Rectangle 769"/>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SDN offload</a:t>
                </a:r>
              </a:p>
            </p:txBody>
          </p:sp>
        </p:grpSp>
        <p:grpSp>
          <p:nvGrpSpPr>
            <p:cNvPr id="771" name="Group 770"/>
            <p:cNvGrpSpPr/>
            <p:nvPr/>
          </p:nvGrpSpPr>
          <p:grpSpPr>
            <a:xfrm>
              <a:off x="2985802" y="4308070"/>
              <a:ext cx="1236902" cy="240685"/>
              <a:chOff x="2738345" y="4010867"/>
              <a:chExt cx="1649343" cy="320941"/>
            </a:xfrm>
          </p:grpSpPr>
          <p:sp>
            <p:nvSpPr>
              <p:cNvPr id="772" name="Parallelogram 771"/>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3" name="Rectangle 772"/>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SQL</a:t>
                </a:r>
              </a:p>
            </p:txBody>
          </p:sp>
        </p:grpSp>
        <p:sp>
          <p:nvSpPr>
            <p:cNvPr id="776" name="Arrow: Up-Down 775"/>
            <p:cNvSpPr/>
            <p:nvPr/>
          </p:nvSpPr>
          <p:spPr bwMode="auto">
            <a:xfrm>
              <a:off x="2733672"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1" name="highlighted CPUs"/>
            <p:cNvGrpSpPr/>
            <p:nvPr/>
          </p:nvGrpSpPr>
          <p:grpSpPr>
            <a:xfrm>
              <a:off x="983519" y="3789447"/>
              <a:ext cx="3659222" cy="1296479"/>
              <a:chOff x="655637" y="4106862"/>
              <a:chExt cx="4879378" cy="1728785"/>
            </a:xfrm>
            <a:noFill/>
            <a:scene3d>
              <a:camera prst="orthographicFront">
                <a:rot lat="17099985" lon="21599989" rev="0"/>
              </a:camera>
              <a:lightRig rig="threePt" dir="t"/>
            </a:scene3d>
          </p:grpSpPr>
          <p:sp>
            <p:nvSpPr>
              <p:cNvPr id="713" name="Oval 71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4" name="Oval 71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5" name="Oval 71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6" name="Oval 71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7" name="Oval 71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8" name="Oval 71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9" name="Oval 71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0" name="Oval 71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1" name="Oval 72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2" name="Oval 72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3" name="Oval 72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4" name="Oval 72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5" name="Oval 72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6" name="Oval 72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7" name="Oval 72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8" name="Oval 72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9" name="Oval 72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1" name="Oval 730"/>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9" name="Oval 748"/>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3" name="Oval 752"/>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5" name="Oval 754"/>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7" name="Oval 77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8" name="Oval 77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9" name="Oval 77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0" name="Oval 77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1" name="Oval 78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2" name="Oval 78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3" name="Oval 78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4" name="Oval 78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5" name="Oval 78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6" name="Oval 78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7" name="Oval 78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8" name="Oval 78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9" name="Oval 78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0" name="Oval 78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1" name="Oval 79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2" name="Oval 79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3" name="Oval 79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4" name="Oval 79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5" name="Oval 79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6" name="Oval 79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7" name="Oval 79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8" name="Oval 79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9" name="Oval 79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0" name="Oval 79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1" name="Oval 80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2" name="Oval 80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3" name="Oval 80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4" name="Oval 80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5" name="Oval 80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6" name="Oval 80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7" name="Oval 80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8" name="Oval 80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9" name="Oval 80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0" name="Oval 80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1" name="Oval 81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2" name="Oval 81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3" name="Oval 81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4" name="Oval 81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5" name="Oval 81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6" name="Oval 81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7" name="Oval 81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8" name="Oval 81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9" name="Oval 81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0" name="Oval 81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1" name="Oval 82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2" name="Oval 82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3" name="Oval 82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4" name="Oval 82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5" name="Oval 82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6" name="Oval 82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7" name="Oval 82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8" name="Oval 82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9" name="Oval 82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0" name="Oval 82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1" name="Oval 83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2" name="Oval 83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3" name="Oval 83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4" name="Oval 83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5" name="Oval 83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6" name="Oval 83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7" name="Oval 83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8" name="Oval 83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9" name="Oval 83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0" name="Oval 83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1" name="Oval 84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2" name="Oval 84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3" name="Oval 84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4" name="Oval 84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5" name="Oval 84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6" name="Oval 84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7" name="Oval 84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8" name="Oval 84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9" name="Oval 84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0" name="Oval 84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1" name="Oval 85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2" name="Oval 85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3" name="Oval 85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4" name="Oval 85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5" name="Oval 85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6" name="Oval 85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7" name="Oval 85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8" name="Oval 85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9" name="Oval 85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0" name="Oval 85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1" name="Oval 86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2" name="Oval 86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3" name="Oval 86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4" name="Oval 86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5" name="Oval 86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6" name="Oval 86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7" name="Oval 86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68" name="Group 867"/>
            <p:cNvGrpSpPr/>
            <p:nvPr/>
          </p:nvGrpSpPr>
          <p:grpSpPr>
            <a:xfrm>
              <a:off x="1336286" y="3423341"/>
              <a:ext cx="766364" cy="962699"/>
              <a:chOff x="1130137" y="3875728"/>
              <a:chExt cx="1021906" cy="1592177"/>
            </a:xfrm>
          </p:grpSpPr>
          <p:sp>
            <p:nvSpPr>
              <p:cNvPr id="869"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871" name="Rounded Rectangle 94"/>
            <p:cNvSpPr/>
            <p:nvPr/>
          </p:nvSpPr>
          <p:spPr bwMode="auto">
            <a:xfrm>
              <a:off x="1638404" y="3274575"/>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171" name="Group 170"/>
            <p:cNvGrpSpPr/>
            <p:nvPr/>
          </p:nvGrpSpPr>
          <p:grpSpPr>
            <a:xfrm>
              <a:off x="693005" y="3766169"/>
              <a:ext cx="766364" cy="962699"/>
              <a:chOff x="1130137" y="3875728"/>
              <a:chExt cx="1021906" cy="1592177"/>
            </a:xfrm>
          </p:grpSpPr>
          <p:sp>
            <p:nvSpPr>
              <p:cNvPr id="168"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698" name="Rounded Rectangle 94"/>
            <p:cNvSpPr/>
            <p:nvPr/>
          </p:nvSpPr>
          <p:spPr bwMode="auto">
            <a:xfrm>
              <a:off x="1008184" y="3617402"/>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sp>
        <p:nvSpPr>
          <p:cNvPr id="28" name="TextBox 27"/>
          <p:cNvSpPr txBox="1"/>
          <p:nvPr/>
        </p:nvSpPr>
        <p:spPr>
          <a:xfrm>
            <a:off x="274638" y="4259262"/>
            <a:ext cx="7062574" cy="1618905"/>
          </a:xfrm>
          <a:prstGeom prst="rect">
            <a:avLst/>
          </a:prstGeom>
          <a:noFill/>
        </p:spPr>
        <p:txBody>
          <a:bodyPr wrap="none" lIns="182880" tIns="146304" rIns="182880" bIns="146304" rtlCol="0">
            <a:spAutoFit/>
          </a:bodyPr>
          <a:lstStyle/>
          <a:p>
            <a:pPr marL="0" lvl="1">
              <a:spcAft>
                <a:spcPts val="600"/>
              </a:spcAft>
            </a:pPr>
            <a:r>
              <a:rPr lang="en-US" altLang="zh-CN" sz="2000" dirty="0" smtClean="0">
                <a:solidFill>
                  <a:schemeClr val="tx2"/>
                </a:solidFill>
              </a:rPr>
              <a:t>Why FPGAs?</a:t>
            </a:r>
          </a:p>
          <a:p>
            <a:pPr marL="342900" lvl="1" indent="-342900">
              <a:spcAft>
                <a:spcPts val="600"/>
              </a:spcAft>
              <a:buFont typeface="Arial" panose="020B0604020202020204" pitchFamily="34" charset="0"/>
              <a:buChar char="•"/>
            </a:pPr>
            <a:r>
              <a:rPr lang="en-US" altLang="zh-CN" sz="2000" dirty="0" smtClean="0">
                <a:gradFill>
                  <a:gsLst>
                    <a:gs pos="2917">
                      <a:schemeClr val="tx1"/>
                    </a:gs>
                    <a:gs pos="30000">
                      <a:schemeClr val="tx1"/>
                    </a:gs>
                  </a:gsLst>
                  <a:lin ang="5400000" scaled="0"/>
                </a:gradFill>
              </a:rPr>
              <a:t>Fast due to massive parallelism and flexible interconnect</a:t>
            </a:r>
            <a:endParaRPr lang="en-US" altLang="zh-CN" sz="2000" dirty="0">
              <a:gradFill>
                <a:gsLst>
                  <a:gs pos="2917">
                    <a:schemeClr val="tx1"/>
                  </a:gs>
                  <a:gs pos="30000">
                    <a:schemeClr val="tx1"/>
                  </a:gs>
                </a:gsLst>
                <a:lin ang="5400000" scaled="0"/>
              </a:gradFill>
            </a:endParaRPr>
          </a:p>
          <a:p>
            <a:pPr lvl="1"/>
            <a:r>
              <a:rPr lang="en-US" altLang="zh-CN" sz="1600" dirty="0">
                <a:gradFill>
                  <a:gsLst>
                    <a:gs pos="2917">
                      <a:schemeClr val="tx1"/>
                    </a:gs>
                    <a:gs pos="30000">
                      <a:schemeClr val="tx1"/>
                    </a:gs>
                  </a:gsLst>
                  <a:lin ang="5400000" scaled="0"/>
                </a:gradFill>
              </a:rPr>
              <a:t>     - Millions of logic elements      </a:t>
            </a:r>
            <a:r>
              <a:rPr lang="en-US" altLang="zh-CN" sz="1600" dirty="0" smtClean="0">
                <a:gradFill>
                  <a:gsLst>
                    <a:gs pos="2917">
                      <a:schemeClr val="tx1"/>
                    </a:gs>
                    <a:gs pos="30000">
                      <a:schemeClr val="tx1"/>
                    </a:gs>
                  </a:gsLst>
                  <a:lin ang="5400000" scaled="0"/>
                </a:gradFill>
              </a:rPr>
              <a:t>    Thousands </a:t>
            </a:r>
            <a:r>
              <a:rPr lang="en-US" altLang="zh-CN" sz="1600" dirty="0">
                <a:gradFill>
                  <a:gsLst>
                    <a:gs pos="2917">
                      <a:schemeClr val="tx1"/>
                    </a:gs>
                    <a:gs pos="30000">
                      <a:schemeClr val="tx1"/>
                    </a:gs>
                  </a:gsLst>
                  <a:lin ang="5400000" scaled="0"/>
                </a:gradFill>
              </a:rPr>
              <a:t>of “cores” in parallel</a:t>
            </a:r>
          </a:p>
          <a:p>
            <a:pPr lvl="1"/>
            <a:r>
              <a:rPr lang="en-US" altLang="zh-CN" sz="2000" dirty="0">
                <a:gradFill>
                  <a:gsLst>
                    <a:gs pos="2917">
                      <a:schemeClr val="tx1"/>
                    </a:gs>
                    <a:gs pos="30000">
                      <a:schemeClr val="tx1"/>
                    </a:gs>
                  </a:gsLst>
                  <a:lin ang="5400000" scaled="0"/>
                </a:gradFill>
              </a:rPr>
              <a:t>    - </a:t>
            </a:r>
            <a:r>
              <a:rPr lang="en-US" altLang="zh-CN" sz="1600" dirty="0">
                <a:gradFill>
                  <a:gsLst>
                    <a:gs pos="2917">
                      <a:schemeClr val="tx1"/>
                    </a:gs>
                    <a:gs pos="30000">
                      <a:schemeClr val="tx1"/>
                    </a:gs>
                  </a:gsLst>
                  <a:lin ang="5400000" scaled="0"/>
                </a:gradFill>
              </a:rPr>
              <a:t>Thousands of memory blocks       </a:t>
            </a:r>
            <a:r>
              <a:rPr lang="en-US" altLang="zh-CN" sz="1600" dirty="0" smtClean="0">
                <a:gradFill>
                  <a:gsLst>
                    <a:gs pos="2917">
                      <a:schemeClr val="tx1"/>
                    </a:gs>
                    <a:gs pos="30000">
                      <a:schemeClr val="tx1"/>
                    </a:gs>
                  </a:gsLst>
                  <a:lin ang="5400000" scaled="0"/>
                </a:gradFill>
              </a:rPr>
              <a:t>    TB/s </a:t>
            </a:r>
            <a:r>
              <a:rPr lang="en-US" altLang="zh-CN" sz="1600" dirty="0">
                <a:gradFill>
                  <a:gsLst>
                    <a:gs pos="2917">
                      <a:schemeClr val="tx1"/>
                    </a:gs>
                    <a:gs pos="30000">
                      <a:schemeClr val="tx1"/>
                    </a:gs>
                  </a:gsLst>
                  <a:lin ang="5400000" scaled="0"/>
                </a:gradFill>
              </a:rPr>
              <a:t>memory </a:t>
            </a:r>
            <a:r>
              <a:rPr lang="en-US" altLang="zh-CN" sz="1600" dirty="0" smtClean="0">
                <a:gradFill>
                  <a:gsLst>
                    <a:gs pos="2917">
                      <a:schemeClr val="tx1"/>
                    </a:gs>
                    <a:gs pos="30000">
                      <a:schemeClr val="tx1"/>
                    </a:gs>
                  </a:gsLst>
                  <a:lin ang="5400000" scaled="0"/>
                </a:gradFill>
              </a:rPr>
              <a:t>bandwidth</a:t>
            </a:r>
            <a:endParaRPr lang="en-US" altLang="zh-CN" sz="1600" dirty="0">
              <a:gradFill>
                <a:gsLst>
                  <a:gs pos="2917">
                    <a:schemeClr val="tx1"/>
                  </a:gs>
                  <a:gs pos="30000">
                    <a:schemeClr val="tx1"/>
                  </a:gs>
                </a:gsLst>
                <a:lin ang="5400000" scaled="0"/>
              </a:gradFill>
            </a:endParaRPr>
          </a:p>
        </p:txBody>
      </p:sp>
      <p:sp>
        <p:nvSpPr>
          <p:cNvPr id="882" name="Right Arrow 881"/>
          <p:cNvSpPr/>
          <p:nvPr/>
        </p:nvSpPr>
        <p:spPr bwMode="auto">
          <a:xfrm>
            <a:off x="4181434" y="5478462"/>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83" name="Right Arrow 882"/>
          <p:cNvSpPr/>
          <p:nvPr/>
        </p:nvSpPr>
        <p:spPr bwMode="auto">
          <a:xfrm>
            <a:off x="3782266" y="5173662"/>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20521013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Vector-Type Operations</a:t>
            </a:r>
            <a:endParaRPr lang="en-US" dirty="0"/>
          </a:p>
        </p:txBody>
      </p:sp>
      <p:sp>
        <p:nvSpPr>
          <p:cNvPr id="4" name="TextBox 3"/>
          <p:cNvSpPr txBox="1"/>
          <p:nvPr/>
        </p:nvSpPr>
        <p:spPr>
          <a:xfrm>
            <a:off x="258278" y="906462"/>
            <a:ext cx="5058308" cy="39026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Example: key[0] += a, key[1] += b</a:t>
            </a:r>
          </a:p>
          <a:p>
            <a:pPr>
              <a:lnSpc>
                <a:spcPct val="90000"/>
              </a:lnSpc>
              <a:spcAft>
                <a:spcPts val="600"/>
              </a:spcAft>
            </a:pPr>
            <a:r>
              <a:rPr lang="en-US" sz="2400" dirty="0" smtClean="0">
                <a:solidFill>
                  <a:srgbClr val="0078D7"/>
                </a:solidFill>
              </a:rPr>
              <a:t>Approach 1: Each element as a key</a:t>
            </a: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endParaRPr lang="en-US" sz="2400" dirty="0">
              <a:solidFill>
                <a:srgbClr val="0078D7"/>
              </a:solidFill>
            </a:endParaRPr>
          </a:p>
          <a:p>
            <a:pPr>
              <a:lnSpc>
                <a:spcPct val="90000"/>
              </a:lnSpc>
              <a:spcAft>
                <a:spcPts val="600"/>
              </a:spcAft>
            </a:pPr>
            <a:endParaRPr lang="en-US" sz="2400" dirty="0" smtClean="0">
              <a:solidFill>
                <a:srgbClr val="0078D7"/>
              </a:solidFill>
            </a:endParaRPr>
          </a:p>
          <a:p>
            <a:pPr>
              <a:lnSpc>
                <a:spcPct val="90000"/>
              </a:lnSpc>
              <a:spcAft>
                <a:spcPts val="600"/>
              </a:spcAft>
            </a:pPr>
            <a:r>
              <a:rPr lang="en-US" sz="2400" dirty="0" smtClean="0">
                <a:solidFill>
                  <a:srgbClr val="0078D7"/>
                </a:solidFill>
              </a:rPr>
              <a:t>Approach 2: Compute at client</a:t>
            </a:r>
            <a:endParaRPr lang="en-US" sz="2400" dirty="0">
              <a:solidFill>
                <a:srgbClr val="0078D7"/>
              </a:solidFill>
            </a:endParaRPr>
          </a:p>
        </p:txBody>
      </p:sp>
      <p:cxnSp>
        <p:nvCxnSpPr>
          <p:cNvPr id="7" name="Straight Connector 6"/>
          <p:cNvCxnSpPr/>
          <p:nvPr/>
        </p:nvCxnSpPr>
        <p:spPr>
          <a:xfrm>
            <a:off x="1234281" y="2176173"/>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9283"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9" name="TextBox 8"/>
          <p:cNvSpPr txBox="1"/>
          <p:nvPr/>
        </p:nvSpPr>
        <p:spPr>
          <a:xfrm>
            <a:off x="2556070"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10" name="Straight Connector 9"/>
          <p:cNvCxnSpPr/>
          <p:nvPr/>
        </p:nvCxnSpPr>
        <p:spPr>
          <a:xfrm>
            <a:off x="3135629" y="2176173"/>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2"/>
          </p:cNvCxnSpPr>
          <p:nvPr/>
        </p:nvCxnSpPr>
        <p:spPr>
          <a:xfrm>
            <a:off x="1234281"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5629" y="2530761"/>
            <a:ext cx="31852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rPr>
              <a:t>a</a:t>
            </a:r>
            <a:r>
              <a:rPr lang="en-US" sz="2400" dirty="0" err="1" smtClean="0">
                <a:gradFill>
                  <a:gsLst>
                    <a:gs pos="2917">
                      <a:schemeClr val="tx1"/>
                    </a:gs>
                    <a:gs pos="30000">
                      <a:schemeClr val="tx1"/>
                    </a:gs>
                  </a:gsLst>
                  <a:lin ang="5400000" scaled="0"/>
                </a:gradFill>
              </a:rPr>
              <a:t>tomic_add</a:t>
            </a:r>
            <a:r>
              <a:rPr lang="en-US" sz="2400" dirty="0" smtClean="0">
                <a:gradFill>
                  <a:gsLst>
                    <a:gs pos="2917">
                      <a:schemeClr val="tx1"/>
                    </a:gs>
                    <a:gs pos="30000">
                      <a:schemeClr val="tx1"/>
                    </a:gs>
                  </a:gsLst>
                  <a:lin ang="5400000" scaled="0"/>
                </a:gradFill>
              </a:rPr>
              <a:t>(key_0, a)</a:t>
            </a:r>
          </a:p>
        </p:txBody>
      </p:sp>
      <p:cxnSp>
        <p:nvCxnSpPr>
          <p:cNvPr id="15" name="Straight Arrow Connector 14"/>
          <p:cNvCxnSpPr/>
          <p:nvPr/>
        </p:nvCxnSpPr>
        <p:spPr>
          <a:xfrm>
            <a:off x="1234281" y="2752505"/>
            <a:ext cx="1901348" cy="5307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32386" y="2953935"/>
            <a:ext cx="3209276"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atomic_add</a:t>
            </a:r>
            <a:r>
              <a:rPr lang="en-US" sz="2400" dirty="0" smtClean="0">
                <a:gradFill>
                  <a:gsLst>
                    <a:gs pos="2917">
                      <a:schemeClr val="tx1"/>
                    </a:gs>
                    <a:gs pos="30000">
                      <a:schemeClr val="tx1"/>
                    </a:gs>
                  </a:gsLst>
                  <a:lin ang="5400000" scaled="0"/>
                </a:gradFill>
              </a:rPr>
              <a:t>(key_1, </a:t>
            </a:r>
            <a:r>
              <a:rPr lang="en-US" sz="2400" dirty="0">
                <a:gradFill>
                  <a:gsLst>
                    <a:gs pos="2917">
                      <a:schemeClr val="tx1"/>
                    </a:gs>
                    <a:gs pos="30000">
                      <a:schemeClr val="tx1"/>
                    </a:gs>
                  </a:gsLst>
                  <a:lin ang="5400000" scaled="0"/>
                </a:gradFill>
              </a:rPr>
              <a:t>b</a:t>
            </a:r>
            <a:r>
              <a:rPr lang="en-US" sz="2400" dirty="0" smtClean="0">
                <a:gradFill>
                  <a:gsLst>
                    <a:gs pos="2917">
                      <a:schemeClr val="tx1"/>
                    </a:gs>
                    <a:gs pos="30000">
                      <a:schemeClr val="tx1"/>
                    </a:gs>
                  </a:gsLst>
                  <a:lin ang="5400000" scaled="0"/>
                </a:gradFill>
              </a:rPr>
              <a:t>)</a:t>
            </a:r>
          </a:p>
        </p:txBody>
      </p:sp>
      <p:cxnSp>
        <p:nvCxnSpPr>
          <p:cNvPr id="19" name="Straight Arrow Connector 18"/>
          <p:cNvCxnSpPr/>
          <p:nvPr/>
        </p:nvCxnSpPr>
        <p:spPr>
          <a:xfrm flipH="1">
            <a:off x="1257508"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244273" y="334115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3479" y="4945062"/>
            <a:ext cx="0" cy="19050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38481" y="4469598"/>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29" name="TextBox 28"/>
          <p:cNvSpPr txBox="1"/>
          <p:nvPr/>
        </p:nvSpPr>
        <p:spPr>
          <a:xfrm>
            <a:off x="2535268" y="4469598"/>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30" name="Straight Connector 29"/>
          <p:cNvCxnSpPr/>
          <p:nvPr/>
        </p:nvCxnSpPr>
        <p:spPr>
          <a:xfrm>
            <a:off x="3114827" y="4945062"/>
            <a:ext cx="0" cy="182880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2"/>
          </p:cNvCxnSpPr>
          <p:nvPr/>
        </p:nvCxnSpPr>
        <p:spPr>
          <a:xfrm>
            <a:off x="1213479" y="5097462"/>
            <a:ext cx="1878122" cy="3343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118031" y="5048351"/>
            <a:ext cx="145642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get(key)</a:t>
            </a:r>
          </a:p>
        </p:txBody>
      </p:sp>
      <p:cxnSp>
        <p:nvCxnSpPr>
          <p:cNvPr id="33" name="Straight Arrow Connector 32"/>
          <p:cNvCxnSpPr/>
          <p:nvPr/>
        </p:nvCxnSpPr>
        <p:spPr>
          <a:xfrm>
            <a:off x="1222669" y="6036756"/>
            <a:ext cx="1888915" cy="313932"/>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21575" y="6015806"/>
            <a:ext cx="313284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p</a:t>
            </a:r>
            <a:r>
              <a:rPr lang="en-US" sz="2400" dirty="0" smtClean="0">
                <a:gradFill>
                  <a:gsLst>
                    <a:gs pos="2917">
                      <a:schemeClr val="tx1"/>
                    </a:gs>
                    <a:gs pos="30000">
                      <a:schemeClr val="tx1"/>
                    </a:gs>
                  </a:gsLst>
                  <a:lin ang="5400000" scaled="0"/>
                </a:gradFill>
              </a:rPr>
              <a:t>ut(key, </a:t>
            </a:r>
            <a:r>
              <a:rPr lang="en-US" sz="2400" dirty="0" err="1" smtClean="0">
                <a:gradFill>
                  <a:gsLst>
                    <a:gs pos="2917">
                      <a:schemeClr val="tx1"/>
                    </a:gs>
                    <a:gs pos="30000">
                      <a:schemeClr val="tx1"/>
                    </a:gs>
                  </a:gsLst>
                  <a:lin ang="5400000" scaled="0"/>
                </a:gradFill>
              </a:rPr>
              <a:t>new_vector</a:t>
            </a:r>
            <a:r>
              <a:rPr lang="en-US" sz="2400" dirty="0" smtClean="0">
                <a:gradFill>
                  <a:gsLst>
                    <a:gs pos="2917">
                      <a:schemeClr val="tx1"/>
                    </a:gs>
                    <a:gs pos="30000">
                      <a:schemeClr val="tx1"/>
                    </a:gs>
                  </a:gsLst>
                  <a:lin ang="5400000" scaled="0"/>
                </a:gradFill>
              </a:rPr>
              <a:t>)</a:t>
            </a:r>
          </a:p>
        </p:txBody>
      </p:sp>
      <p:cxnSp>
        <p:nvCxnSpPr>
          <p:cNvPr id="35" name="Straight Arrow Connector 34"/>
          <p:cNvCxnSpPr/>
          <p:nvPr/>
        </p:nvCxnSpPr>
        <p:spPr>
          <a:xfrm flipH="1">
            <a:off x="1203488" y="5442768"/>
            <a:ext cx="1894559" cy="256146"/>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1223471" y="6413071"/>
            <a:ext cx="1868130" cy="298407"/>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9374" y="5570841"/>
            <a:ext cx="2723502" cy="572464"/>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gradFill>
                  <a:gsLst>
                    <a:gs pos="2917">
                      <a:schemeClr val="tx1"/>
                    </a:gs>
                    <a:gs pos="30000">
                      <a:schemeClr val="tx1"/>
                    </a:gs>
                  </a:gsLst>
                  <a:lin ang="5400000" scaled="0"/>
                </a:gradFill>
              </a:rPr>
              <a:t>Compute new vector</a:t>
            </a:r>
          </a:p>
        </p:txBody>
      </p:sp>
      <p:cxnSp>
        <p:nvCxnSpPr>
          <p:cNvPr id="42" name="Straight Connector 41"/>
          <p:cNvCxnSpPr/>
          <p:nvPr/>
        </p:nvCxnSpPr>
        <p:spPr>
          <a:xfrm flipH="1">
            <a:off x="6642499" y="2176173"/>
            <a:ext cx="1" cy="1478914"/>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067502" y="1668462"/>
            <a:ext cx="11499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Client</a:t>
            </a:r>
          </a:p>
        </p:txBody>
      </p:sp>
      <p:sp>
        <p:nvSpPr>
          <p:cNvPr id="44" name="TextBox 43"/>
          <p:cNvSpPr txBox="1"/>
          <p:nvPr/>
        </p:nvSpPr>
        <p:spPr>
          <a:xfrm>
            <a:off x="7964289" y="1668462"/>
            <a:ext cx="12262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Server</a:t>
            </a:r>
          </a:p>
        </p:txBody>
      </p:sp>
      <p:cxnSp>
        <p:nvCxnSpPr>
          <p:cNvPr id="45" name="Straight Connector 44"/>
          <p:cNvCxnSpPr/>
          <p:nvPr/>
        </p:nvCxnSpPr>
        <p:spPr>
          <a:xfrm>
            <a:off x="8543848" y="2176173"/>
            <a:ext cx="3243" cy="1478914"/>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2"/>
          </p:cNvCxnSpPr>
          <p:nvPr/>
        </p:nvCxnSpPr>
        <p:spPr>
          <a:xfrm>
            <a:off x="6642500" y="2296326"/>
            <a:ext cx="1878124" cy="58865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254420" y="3577263"/>
            <a:ext cx="2906630" cy="960263"/>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gradFill>
                  <a:gsLst>
                    <a:gs pos="2917">
                      <a:schemeClr val="tx1"/>
                    </a:gs>
                    <a:gs pos="30000">
                      <a:schemeClr val="tx1"/>
                    </a:gs>
                  </a:gsLst>
                  <a:lin ang="5400000" scaled="0"/>
                </a:gradFill>
              </a:rPr>
              <a:t>vector_atomic_add</a:t>
            </a:r>
            <a:r>
              <a:rPr lang="en-US" sz="2400" dirty="0" smtClean="0">
                <a:gradFill>
                  <a:gsLst>
                    <a:gs pos="2917">
                      <a:schemeClr val="tx1"/>
                    </a:gs>
                    <a:gs pos="30000">
                      <a:schemeClr val="tx1"/>
                    </a:gs>
                  </a:gsLst>
                  <a:lin ang="5400000" scaled="0"/>
                </a:gradFill>
              </a:rPr>
              <a:t/>
            </a:r>
            <a:br>
              <a:rPr lang="en-US" sz="2400" dirty="0" smtClean="0">
                <a:gradFill>
                  <a:gsLst>
                    <a:gs pos="2917">
                      <a:schemeClr val="tx1"/>
                    </a:gs>
                    <a:gs pos="30000">
                      <a:schemeClr val="tx1"/>
                    </a:gs>
                  </a:gsLst>
                  <a:lin ang="5400000" scaled="0"/>
                </a:gradFill>
              </a:rPr>
            </a:br>
            <a:r>
              <a:rPr lang="en-US" sz="2400" dirty="0" smtClean="0">
                <a:gradFill>
                  <a:gsLst>
                    <a:gs pos="2917">
                      <a:schemeClr val="tx1"/>
                    </a:gs>
                    <a:gs pos="30000">
                      <a:schemeClr val="tx1"/>
                    </a:gs>
                  </a:gsLst>
                  <a:lin ang="5400000" scaled="0"/>
                </a:gradFill>
              </a:rPr>
              <a:t>(key, [</a:t>
            </a:r>
            <a:r>
              <a:rPr lang="en-US" sz="2400" dirty="0" err="1" smtClean="0">
                <a:gradFill>
                  <a:gsLst>
                    <a:gs pos="2917">
                      <a:schemeClr val="tx1"/>
                    </a:gs>
                    <a:gs pos="30000">
                      <a:schemeClr val="tx1"/>
                    </a:gs>
                  </a:gsLst>
                  <a:lin ang="5400000" scaled="0"/>
                </a:gradFill>
              </a:rPr>
              <a:t>a,b</a:t>
            </a:r>
            <a:r>
              <a:rPr lang="en-US" sz="2400" dirty="0" smtClean="0">
                <a:gradFill>
                  <a:gsLst>
                    <a:gs pos="2917">
                      <a:schemeClr val="tx1"/>
                    </a:gs>
                    <a:gs pos="30000">
                      <a:schemeClr val="tx1"/>
                    </a:gs>
                  </a:gsLst>
                  <a:lin ang="5400000" scaled="0"/>
                </a:gradFill>
              </a:rPr>
              <a:t>])</a:t>
            </a:r>
          </a:p>
        </p:txBody>
      </p:sp>
      <p:cxnSp>
        <p:nvCxnSpPr>
          <p:cNvPr id="50" name="Straight Arrow Connector 49"/>
          <p:cNvCxnSpPr/>
          <p:nvPr/>
        </p:nvCxnSpPr>
        <p:spPr>
          <a:xfrm flipH="1">
            <a:off x="6665727" y="2953935"/>
            <a:ext cx="1881364" cy="627864"/>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062928" y="918886"/>
            <a:ext cx="2771271"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Our approach:</a:t>
            </a:r>
            <a:br>
              <a:rPr lang="en-US" sz="2400" dirty="0" smtClean="0">
                <a:solidFill>
                  <a:srgbClr val="0078D7"/>
                </a:solidFill>
              </a:rPr>
            </a:br>
            <a:r>
              <a:rPr lang="en-US" sz="2400" dirty="0" smtClean="0">
                <a:solidFill>
                  <a:srgbClr val="0078D7"/>
                </a:solidFill>
              </a:rPr>
              <a:t>Vector operations</a:t>
            </a:r>
          </a:p>
        </p:txBody>
      </p:sp>
      <p:sp>
        <p:nvSpPr>
          <p:cNvPr id="55" name="TextBox 54"/>
          <p:cNvSpPr txBox="1"/>
          <p:nvPr/>
        </p:nvSpPr>
        <p:spPr>
          <a:xfrm>
            <a:off x="6254421" y="4391251"/>
            <a:ext cx="3209460" cy="1292662"/>
          </a:xfrm>
          <a:prstGeom prst="rect">
            <a:avLst/>
          </a:prstGeom>
          <a:noFill/>
        </p:spPr>
        <p:txBody>
          <a:bodyPr wrap="square" lIns="182880" tIns="146304" rIns="182880" bIns="146304" rtlCol="0">
            <a:spAutoFit/>
          </a:bodyPr>
          <a:lstStyle/>
          <a:p>
            <a:pPr>
              <a:lnSpc>
                <a:spcPct val="90000"/>
              </a:lnSpc>
              <a:spcAft>
                <a:spcPts val="600"/>
              </a:spcAft>
            </a:pPr>
            <a:r>
              <a:rPr lang="en-US" sz="2400" i="1" dirty="0" smtClean="0">
                <a:gradFill>
                  <a:gsLst>
                    <a:gs pos="2917">
                      <a:schemeClr val="tx1"/>
                    </a:gs>
                    <a:gs pos="30000">
                      <a:schemeClr val="tx1"/>
                    </a:gs>
                  </a:gsLst>
                  <a:lin ang="5400000" scaled="0"/>
                </a:gradFill>
              </a:rPr>
              <a:t>Actually the “atomic add” function can be user-defined.</a:t>
            </a:r>
          </a:p>
        </p:txBody>
      </p:sp>
    </p:spTree>
    <p:extLst>
      <p:ext uri="{BB962C8B-B14F-4D97-AF65-F5344CB8AC3E}">
        <p14:creationId xmlns:p14="http://schemas.microsoft.com/office/powerpoint/2010/main" val="277985756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683264"/>
          </a:xfrm>
        </p:spPr>
        <p:txBody>
          <a:bodyPr/>
          <a:lstStyle/>
          <a:p>
            <a:r>
              <a:rPr lang="en-US" dirty="0" smtClean="0"/>
              <a:t>Amortize packet header overhead</a:t>
            </a:r>
            <a:endParaRPr lang="en-US" dirty="0"/>
          </a:p>
        </p:txBody>
      </p:sp>
      <p:sp>
        <p:nvSpPr>
          <p:cNvPr id="3" name="标题 2"/>
          <p:cNvSpPr>
            <a:spLocks noGrp="1"/>
          </p:cNvSpPr>
          <p:nvPr>
            <p:ph type="title"/>
          </p:nvPr>
        </p:nvSpPr>
        <p:spPr/>
        <p:txBody>
          <a:bodyPr/>
          <a:lstStyle/>
          <a:p>
            <a:r>
              <a:rPr lang="en-US" dirty="0" smtClean="0"/>
              <a:t>Client-side Network Batching</a:t>
            </a:r>
            <a:endParaRPr lang="en-US" dirty="0"/>
          </a:p>
        </p:txBody>
      </p:sp>
      <p:pic>
        <p:nvPicPr>
          <p:cNvPr id="4" name="图片 3"/>
          <p:cNvPicPr>
            <a:picLocks noChangeAspect="1"/>
          </p:cNvPicPr>
          <p:nvPr/>
        </p:nvPicPr>
        <p:blipFill>
          <a:blip r:embed="rId3"/>
          <a:stretch>
            <a:fillRect/>
          </a:stretch>
        </p:blipFill>
        <p:spPr>
          <a:xfrm>
            <a:off x="274638" y="1888176"/>
            <a:ext cx="8671766" cy="3124200"/>
          </a:xfrm>
          <a:prstGeom prst="rect">
            <a:avLst/>
          </a:prstGeom>
        </p:spPr>
      </p:pic>
      <p:sp>
        <p:nvSpPr>
          <p:cNvPr id="7" name="TextBox 6"/>
          <p:cNvSpPr txBox="1"/>
          <p:nvPr/>
        </p:nvSpPr>
        <p:spPr>
          <a:xfrm>
            <a:off x="1081881" y="5021262"/>
            <a:ext cx="35977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3.6x throughput</a:t>
            </a:r>
          </a:p>
          <a:p>
            <a:pPr>
              <a:lnSpc>
                <a:spcPct val="90000"/>
              </a:lnSpc>
              <a:spcAft>
                <a:spcPts val="600"/>
              </a:spcAft>
            </a:pPr>
            <a:r>
              <a:rPr lang="en-US" sz="2400" dirty="0" smtClean="0">
                <a:gradFill>
                  <a:gsLst>
                    <a:gs pos="2917">
                      <a:schemeClr val="tx1"/>
                    </a:gs>
                    <a:gs pos="30000">
                      <a:schemeClr val="tx1"/>
                    </a:gs>
                  </a:gsLst>
                  <a:lin ang="5400000" scaled="0"/>
                </a:gradFill>
              </a:rPr>
              <a:t>(50 Mops -&gt; 180 Mops)</a:t>
            </a:r>
          </a:p>
        </p:txBody>
      </p:sp>
      <p:sp>
        <p:nvSpPr>
          <p:cNvPr id="8" name="TextBox 7"/>
          <p:cNvSpPr txBox="1"/>
          <p:nvPr/>
        </p:nvSpPr>
        <p:spPr>
          <a:xfrm>
            <a:off x="5653881" y="5001112"/>
            <a:ext cx="2639184"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+1 us latency</a:t>
            </a:r>
          </a:p>
          <a:p>
            <a:pPr>
              <a:lnSpc>
                <a:spcPct val="90000"/>
              </a:lnSpc>
              <a:spcAft>
                <a:spcPts val="600"/>
              </a:spcAft>
            </a:pPr>
            <a:r>
              <a:rPr lang="en-US" sz="2400" dirty="0" smtClean="0">
                <a:gradFill>
                  <a:gsLst>
                    <a:gs pos="2917">
                      <a:schemeClr val="tx1"/>
                    </a:gs>
                    <a:gs pos="30000">
                      <a:schemeClr val="tx1"/>
                    </a:gs>
                  </a:gsLst>
                  <a:lin ang="5400000" scaled="0"/>
                </a:gradFill>
              </a:rPr>
              <a:t>(2.2 us -&gt; 3.3 us)</a:t>
            </a:r>
          </a:p>
        </p:txBody>
      </p:sp>
    </p:spTree>
    <p:extLst>
      <p:ext uri="{BB962C8B-B14F-4D97-AF65-F5344CB8AC3E}">
        <p14:creationId xmlns:p14="http://schemas.microsoft.com/office/powerpoint/2010/main" val="45102232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KV-Direct System Performance</a:t>
            </a:r>
            <a:endParaRPr lang="en-US" dirty="0"/>
          </a:p>
        </p:txBody>
      </p:sp>
      <p:pic>
        <p:nvPicPr>
          <p:cNvPr id="4" name="图片 3"/>
          <p:cNvPicPr>
            <a:picLocks noChangeAspect="1"/>
          </p:cNvPicPr>
          <p:nvPr/>
        </p:nvPicPr>
        <p:blipFill>
          <a:blip r:embed="rId3"/>
          <a:stretch>
            <a:fillRect/>
          </a:stretch>
        </p:blipFill>
        <p:spPr>
          <a:xfrm>
            <a:off x="274637" y="1240580"/>
            <a:ext cx="8807683" cy="3704482"/>
          </a:xfrm>
          <a:prstGeom prst="rect">
            <a:avLst/>
          </a:prstGeom>
        </p:spPr>
      </p:pic>
      <p:sp>
        <p:nvSpPr>
          <p:cNvPr id="6" name="文本框 5"/>
          <p:cNvSpPr txBox="1"/>
          <p:nvPr/>
        </p:nvSpPr>
        <p:spPr>
          <a:xfrm>
            <a:off x="3901281" y="5097462"/>
            <a:ext cx="1981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Throughput</a:t>
            </a:r>
          </a:p>
        </p:txBody>
      </p:sp>
      <p:sp>
        <p:nvSpPr>
          <p:cNvPr id="5" name="Rectangle 4"/>
          <p:cNvSpPr/>
          <p:nvPr/>
        </p:nvSpPr>
        <p:spPr bwMode="auto">
          <a:xfrm>
            <a:off x="4663281" y="1212850"/>
            <a:ext cx="4663282" cy="3884612"/>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483295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KV-Direct System Performance</a:t>
            </a:r>
            <a:endParaRPr lang="en-US" dirty="0"/>
          </a:p>
        </p:txBody>
      </p:sp>
      <p:pic>
        <p:nvPicPr>
          <p:cNvPr id="4" name="图片 3"/>
          <p:cNvPicPr>
            <a:picLocks noChangeAspect="1"/>
          </p:cNvPicPr>
          <p:nvPr/>
        </p:nvPicPr>
        <p:blipFill>
          <a:blip r:embed="rId3"/>
          <a:stretch>
            <a:fillRect/>
          </a:stretch>
        </p:blipFill>
        <p:spPr>
          <a:xfrm>
            <a:off x="274637" y="1240580"/>
            <a:ext cx="8807683" cy="3704482"/>
          </a:xfrm>
          <a:prstGeom prst="rect">
            <a:avLst/>
          </a:prstGeom>
        </p:spPr>
      </p:pic>
      <p:sp>
        <p:nvSpPr>
          <p:cNvPr id="6" name="文本框 5"/>
          <p:cNvSpPr txBox="1"/>
          <p:nvPr/>
        </p:nvSpPr>
        <p:spPr>
          <a:xfrm>
            <a:off x="3901281" y="5097462"/>
            <a:ext cx="19811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Throughput</a:t>
            </a:r>
          </a:p>
        </p:txBody>
      </p:sp>
    </p:spTree>
    <p:extLst>
      <p:ext uri="{BB962C8B-B14F-4D97-AF65-F5344CB8AC3E}">
        <p14:creationId xmlns:p14="http://schemas.microsoft.com/office/powerpoint/2010/main" val="67863091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KV-Direct System Performance</a:t>
            </a:r>
            <a:endParaRPr lang="en-US" dirty="0"/>
          </a:p>
        </p:txBody>
      </p:sp>
      <p:graphicFrame>
        <p:nvGraphicFramePr>
          <p:cNvPr id="10" name="图表 9"/>
          <p:cNvGraphicFramePr/>
          <p:nvPr>
            <p:extLst>
              <p:ext uri="{D42A27DB-BD31-4B8C-83A1-F6EECF244321}">
                <p14:modId xmlns:p14="http://schemas.microsoft.com/office/powerpoint/2010/main" val="338359854"/>
              </p:ext>
            </p:extLst>
          </p:nvPr>
        </p:nvGraphicFramePr>
        <p:xfrm>
          <a:off x="1081881" y="1135062"/>
          <a:ext cx="71628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4801348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a:t>Little Impact on CPU Performance</a:t>
            </a:r>
          </a:p>
        </p:txBody>
      </p:sp>
      <p:sp>
        <p:nvSpPr>
          <p:cNvPr id="7" name="Rectangle 6"/>
          <p:cNvSpPr/>
          <p:nvPr/>
        </p:nvSpPr>
        <p:spPr bwMode="auto">
          <a:xfrm>
            <a:off x="3881966" y="3104626"/>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8" name="Rectangle 7"/>
          <p:cNvSpPr/>
          <p:nvPr/>
        </p:nvSpPr>
        <p:spPr bwMode="auto">
          <a:xfrm>
            <a:off x="6795822" y="1836870"/>
            <a:ext cx="2000505" cy="606558"/>
          </a:xfrm>
          <a:prstGeom prst="rect">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err="1" smtClean="0">
                <a:solidFill>
                  <a:srgbClr val="000000"/>
                </a:solidFill>
                <a:ea typeface="Segoe UI" pitchFamily="34" charset="0"/>
                <a:cs typeface="Segoe UI" pitchFamily="34" charset="0"/>
              </a:rPr>
              <a:t>ToR</a:t>
            </a:r>
            <a:r>
              <a:rPr lang="en-US" sz="2400" dirty="0" smtClean="0">
                <a:solidFill>
                  <a:srgbClr val="000000"/>
                </a:solidFill>
                <a:ea typeface="Segoe UI" pitchFamily="34" charset="0"/>
                <a:cs typeface="Segoe UI" pitchFamily="34" charset="0"/>
              </a:rPr>
              <a:t> switch</a:t>
            </a:r>
          </a:p>
        </p:txBody>
      </p:sp>
      <p:sp>
        <p:nvSpPr>
          <p:cNvPr id="9" name="Rectangle 8"/>
          <p:cNvSpPr/>
          <p:nvPr/>
        </p:nvSpPr>
        <p:spPr bwMode="auto">
          <a:xfrm>
            <a:off x="3881967" y="5410121"/>
            <a:ext cx="2000505" cy="1138425"/>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solidFill>
                  <a:srgbClr val="000000"/>
                </a:solidFill>
                <a:ea typeface="Segoe UI" pitchFamily="34" charset="0"/>
                <a:cs typeface="Segoe UI" pitchFamily="34" charset="0"/>
              </a:rPr>
              <a:t>Host DRAM </a:t>
            </a:r>
            <a:r>
              <a:rPr lang="en-US" sz="2000" dirty="0" smtClean="0">
                <a:solidFill>
                  <a:srgbClr val="000000"/>
                </a:solidFill>
                <a:ea typeface="Segoe UI" pitchFamily="34" charset="0"/>
                <a:cs typeface="Segoe UI" pitchFamily="34" charset="0"/>
              </a:rPr>
              <a:t>(</a:t>
            </a:r>
            <a:r>
              <a:rPr lang="en-US" sz="2000" dirty="0" smtClean="0">
                <a:solidFill>
                  <a:srgbClr val="C00000"/>
                </a:solidFill>
                <a:ea typeface="Segoe UI" pitchFamily="34" charset="0"/>
                <a:cs typeface="Segoe UI" pitchFamily="34" charset="0"/>
              </a:rPr>
              <a:t>64 GB KVS,</a:t>
            </a:r>
          </a:p>
          <a:p>
            <a:pPr algn="ctr" defTabSz="932472" fontAlgn="base">
              <a:lnSpc>
                <a:spcPct val="90000"/>
              </a:lnSpc>
              <a:spcBef>
                <a:spcPct val="0"/>
              </a:spcBef>
              <a:spcAft>
                <a:spcPct val="0"/>
              </a:spcAft>
            </a:pPr>
            <a:r>
              <a:rPr lang="en-US" sz="2000" dirty="0" smtClean="0">
                <a:solidFill>
                  <a:srgbClr val="C00000"/>
                </a:solidFill>
                <a:ea typeface="Segoe UI" pitchFamily="34" charset="0"/>
                <a:cs typeface="Segoe UI" pitchFamily="34" charset="0"/>
              </a:rPr>
              <a:t>192 GB other</a:t>
            </a:r>
            <a:r>
              <a:rPr lang="en-US" sz="2000" dirty="0" smtClean="0">
                <a:solidFill>
                  <a:srgbClr val="000000"/>
                </a:solidFill>
                <a:ea typeface="Segoe UI" pitchFamily="34" charset="0"/>
                <a:cs typeface="Segoe UI" pitchFamily="34" charset="0"/>
              </a:rPr>
              <a:t>)</a:t>
            </a:r>
          </a:p>
        </p:txBody>
      </p:sp>
      <p:cxnSp>
        <p:nvCxnSpPr>
          <p:cNvPr id="10" name="Straight Connector 9"/>
          <p:cNvCxnSpPr/>
          <p:nvPr/>
        </p:nvCxnSpPr>
        <p:spPr>
          <a:xfrm>
            <a:off x="775933" y="5106912"/>
            <a:ext cx="8003279" cy="0"/>
          </a:xfrm>
          <a:prstGeom prst="line">
            <a:avLst/>
          </a:prstGeom>
          <a:ln w="381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auto">
          <a:xfrm>
            <a:off x="6708912" y="5410122"/>
            <a:ext cx="2000505" cy="914400"/>
          </a:xfrm>
          <a:prstGeom prst="rect">
            <a:avLst/>
          </a:prstGeom>
          <a:solidFill>
            <a:schemeClr val="bg1"/>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cxnSp>
        <p:nvCxnSpPr>
          <p:cNvPr id="12" name="Straight Arrow Connector 11"/>
          <p:cNvCxnSpPr>
            <a:endCxn id="9" idx="0"/>
          </p:cNvCxnSpPr>
          <p:nvPr/>
        </p:nvCxnSpPr>
        <p:spPr>
          <a:xfrm>
            <a:off x="4882220" y="4019026"/>
            <a:ext cx="0" cy="139109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32489" y="4234442"/>
            <a:ext cx="1773562" cy="960263"/>
          </a:xfrm>
          <a:prstGeom prst="rect">
            <a:avLst/>
          </a:prstGeom>
          <a:noFill/>
        </p:spPr>
        <p:txBody>
          <a:bodyPr wrap="none" lIns="182880" tIns="146304" rIns="182880" bIns="146304" rtlCol="0">
            <a:spAutoFit/>
          </a:bodyPr>
          <a:lstStyle/>
          <a:p>
            <a:pPr algn="r">
              <a:lnSpc>
                <a:spcPct val="90000"/>
              </a:lnSpc>
              <a:spcAft>
                <a:spcPts val="600"/>
              </a:spcAft>
            </a:pPr>
            <a:r>
              <a:rPr lang="en-US" sz="2400" dirty="0" err="1" smtClean="0">
                <a:solidFill>
                  <a:srgbClr val="000000"/>
                </a:solidFill>
              </a:rPr>
              <a:t>PCIe</a:t>
            </a:r>
            <a:r>
              <a:rPr lang="en-US" sz="2400" dirty="0" smtClean="0">
                <a:solidFill>
                  <a:srgbClr val="000000"/>
                </a:solidFill>
              </a:rPr>
              <a:t> Gen3</a:t>
            </a:r>
            <a:br>
              <a:rPr lang="en-US" sz="2400" dirty="0" smtClean="0">
                <a:solidFill>
                  <a:srgbClr val="000000"/>
                </a:solidFill>
              </a:rPr>
            </a:br>
            <a:r>
              <a:rPr lang="en-US" sz="2400" dirty="0" smtClean="0">
                <a:solidFill>
                  <a:srgbClr val="000000"/>
                </a:solidFill>
              </a:rPr>
              <a:t>x16 DMA</a:t>
            </a:r>
          </a:p>
        </p:txBody>
      </p:sp>
      <p:cxnSp>
        <p:nvCxnSpPr>
          <p:cNvPr id="16" name="Straight Arrow Connector 15"/>
          <p:cNvCxnSpPr>
            <a:stCxn id="11" idx="1"/>
          </p:cNvCxnSpPr>
          <p:nvPr/>
        </p:nvCxnSpPr>
        <p:spPr>
          <a:xfrm flipH="1">
            <a:off x="5882473" y="5867322"/>
            <a:ext cx="826439" cy="0"/>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21" idx="2"/>
          </p:cNvCxnSpPr>
          <p:nvPr/>
        </p:nvCxnSpPr>
        <p:spPr>
          <a:xfrm flipV="1">
            <a:off x="4882219" y="2595013"/>
            <a:ext cx="0" cy="509613"/>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7128102" y="1364972"/>
            <a:ext cx="133594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0000"/>
                </a:solidFill>
              </a:rPr>
              <a:t>40 </a:t>
            </a:r>
            <a:r>
              <a:rPr lang="en-US" sz="2400" dirty="0" err="1" smtClean="0">
                <a:solidFill>
                  <a:srgbClr val="000000"/>
                </a:solidFill>
              </a:rPr>
              <a:t>GbE</a:t>
            </a:r>
            <a:endParaRPr lang="en-US" sz="2400" dirty="0" smtClean="0">
              <a:solidFill>
                <a:srgbClr val="000000"/>
              </a:solidFill>
            </a:endParaRPr>
          </a:p>
        </p:txBody>
      </p:sp>
      <p:sp>
        <p:nvSpPr>
          <p:cNvPr id="19" name="TextBox 18"/>
          <p:cNvSpPr txBox="1"/>
          <p:nvPr/>
        </p:nvSpPr>
        <p:spPr>
          <a:xfrm>
            <a:off x="4158327" y="3257199"/>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solidFill>
                  <a:srgbClr val="000000"/>
                </a:solidFill>
              </a:rPr>
              <a:t>FPGA</a:t>
            </a:r>
          </a:p>
        </p:txBody>
      </p:sp>
      <p:sp>
        <p:nvSpPr>
          <p:cNvPr id="20" name="TextBox 19"/>
          <p:cNvSpPr txBox="1"/>
          <p:nvPr/>
        </p:nvSpPr>
        <p:spPr>
          <a:xfrm>
            <a:off x="6985264" y="5571200"/>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CPU</a:t>
            </a:r>
            <a:endParaRPr lang="en-US" sz="2400" dirty="0" smtClean="0">
              <a:solidFill>
                <a:srgbClr val="000000"/>
              </a:solidFill>
            </a:endParaRPr>
          </a:p>
        </p:txBody>
      </p:sp>
      <p:sp>
        <p:nvSpPr>
          <p:cNvPr id="21" name="Rectangle 20"/>
          <p:cNvSpPr/>
          <p:nvPr/>
        </p:nvSpPr>
        <p:spPr bwMode="auto">
          <a:xfrm>
            <a:off x="3881966" y="1680613"/>
            <a:ext cx="2000505"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solidFill>
                <a:srgbClr val="000000"/>
              </a:solidFill>
              <a:ea typeface="Segoe UI" pitchFamily="34" charset="0"/>
              <a:cs typeface="Segoe UI" pitchFamily="34" charset="0"/>
            </a:endParaRPr>
          </a:p>
        </p:txBody>
      </p:sp>
      <p:sp>
        <p:nvSpPr>
          <p:cNvPr id="22" name="TextBox 21"/>
          <p:cNvSpPr txBox="1"/>
          <p:nvPr/>
        </p:nvSpPr>
        <p:spPr>
          <a:xfrm>
            <a:off x="4163489" y="1820092"/>
            <a:ext cx="1447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NIC</a:t>
            </a:r>
            <a:endParaRPr lang="en-US" sz="2400" dirty="0" smtClean="0">
              <a:solidFill>
                <a:srgbClr val="000000"/>
              </a:solidFill>
            </a:endParaRPr>
          </a:p>
        </p:txBody>
      </p:sp>
      <p:cxnSp>
        <p:nvCxnSpPr>
          <p:cNvPr id="23" name="Straight Arrow Connector 22"/>
          <p:cNvCxnSpPr>
            <a:stCxn id="21" idx="3"/>
            <a:endCxn id="8" idx="1"/>
          </p:cNvCxnSpPr>
          <p:nvPr/>
        </p:nvCxnSpPr>
        <p:spPr>
          <a:xfrm>
            <a:off x="5882471" y="2137813"/>
            <a:ext cx="913351" cy="2336"/>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705678" y="1452013"/>
            <a:ext cx="5337313" cy="2782429"/>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31065" y="1744662"/>
            <a:ext cx="3272074" cy="683264"/>
          </a:xfrm>
          <a:prstGeom prst="rect">
            <a:avLst/>
          </a:prstGeom>
          <a:noFill/>
        </p:spPr>
        <p:txBody>
          <a:bodyPr wrap="square" lIns="182880" tIns="146304" rIns="182880" bIns="146304" rtlCol="0">
            <a:spAutoFit/>
          </a:bodyPr>
          <a:lstStyle/>
          <a:p>
            <a:pPr algn="ctr">
              <a:lnSpc>
                <a:spcPct val="90000"/>
              </a:lnSpc>
              <a:spcAft>
                <a:spcPts val="600"/>
              </a:spcAft>
            </a:pPr>
            <a:r>
              <a:rPr lang="en-US" altLang="zh-CN" sz="2800" dirty="0" smtClean="0">
                <a:gradFill>
                  <a:gsLst>
                    <a:gs pos="2917">
                      <a:schemeClr val="tx1"/>
                    </a:gs>
                    <a:gs pos="30000">
                      <a:schemeClr val="tx1"/>
                    </a:gs>
                  </a:gsLst>
                  <a:lin ang="5400000" scaled="0"/>
                </a:gradFill>
              </a:rPr>
              <a:t> Reconfigurable </a:t>
            </a:r>
            <a:r>
              <a:rPr lang="en-US" sz="2800" dirty="0" smtClean="0">
                <a:gradFill>
                  <a:gsLst>
                    <a:gs pos="2917">
                      <a:schemeClr val="tx1"/>
                    </a:gs>
                    <a:gs pos="30000">
                      <a:schemeClr val="tx1"/>
                    </a:gs>
                  </a:gsLst>
                  <a:lin ang="5400000" scaled="0"/>
                </a:gradFill>
              </a:rPr>
              <a:t>NIC</a:t>
            </a:r>
            <a:endParaRPr lang="en-US" sz="2800" dirty="0" smtClean="0">
              <a:solidFill>
                <a:srgbClr val="000000"/>
              </a:solidFill>
            </a:endParaRPr>
          </a:p>
        </p:txBody>
      </p:sp>
      <p:sp>
        <p:nvSpPr>
          <p:cNvPr id="26" name="Rectangle 25"/>
          <p:cNvSpPr/>
          <p:nvPr/>
        </p:nvSpPr>
        <p:spPr bwMode="auto">
          <a:xfrm>
            <a:off x="1087766" y="3104625"/>
            <a:ext cx="2000514" cy="914400"/>
          </a:xfrm>
          <a:prstGeom prst="rect">
            <a:avLst/>
          </a:prstGeom>
          <a:solidFill>
            <a:schemeClr val="bg1"/>
          </a:solidFill>
          <a:ln w="19050">
            <a:solidFill>
              <a:srgbClr val="00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solidFill>
                  <a:srgbClr val="000000"/>
                </a:solidFill>
                <a:ea typeface="Segoe UI" pitchFamily="34" charset="0"/>
                <a:cs typeface="Segoe UI" pitchFamily="34" charset="0"/>
              </a:rPr>
              <a:t>On-board DRAM (4 GB)</a:t>
            </a:r>
          </a:p>
        </p:txBody>
      </p:sp>
      <p:cxnSp>
        <p:nvCxnSpPr>
          <p:cNvPr id="27" name="Straight Arrow Connector 26"/>
          <p:cNvCxnSpPr>
            <a:stCxn id="7" idx="1"/>
            <a:endCxn id="26" idx="3"/>
          </p:cNvCxnSpPr>
          <p:nvPr/>
        </p:nvCxnSpPr>
        <p:spPr>
          <a:xfrm flipH="1" flipV="1">
            <a:off x="3088280" y="3561825"/>
            <a:ext cx="793686" cy="1"/>
          </a:xfrm>
          <a:prstGeom prst="straightConnector1">
            <a:avLst/>
          </a:prstGeom>
          <a:ln w="57150">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4882218" y="424115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13 GB/s</a:t>
            </a:r>
          </a:p>
          <a:p>
            <a:pPr>
              <a:lnSpc>
                <a:spcPct val="90000"/>
              </a:lnSpc>
              <a:spcAft>
                <a:spcPts val="600"/>
              </a:spcAft>
            </a:pPr>
            <a:r>
              <a:rPr lang="en-US" sz="2000" dirty="0" smtClean="0">
                <a:solidFill>
                  <a:srgbClr val="C00000"/>
                </a:solidFill>
              </a:rPr>
              <a:t>120 Mops</a:t>
            </a:r>
          </a:p>
        </p:txBody>
      </p:sp>
      <p:sp>
        <p:nvSpPr>
          <p:cNvPr id="29" name="TextBox 28"/>
          <p:cNvSpPr txBox="1"/>
          <p:nvPr/>
        </p:nvSpPr>
        <p:spPr>
          <a:xfrm>
            <a:off x="5742466" y="5814787"/>
            <a:ext cx="1494640" cy="926407"/>
          </a:xfrm>
          <a:prstGeom prst="rect">
            <a:avLst/>
          </a:prstGeom>
          <a:noFill/>
        </p:spPr>
        <p:txBody>
          <a:bodyPr wrap="none" lIns="182880" tIns="146304" rIns="182880" bIns="146304" rtlCol="0">
            <a:spAutoFit/>
          </a:bodyPr>
          <a:lstStyle/>
          <a:p>
            <a:pPr>
              <a:lnSpc>
                <a:spcPct val="90000"/>
              </a:lnSpc>
              <a:spcAft>
                <a:spcPts val="600"/>
              </a:spcAft>
            </a:pPr>
            <a:r>
              <a:rPr lang="en-US" sz="2000" dirty="0" smtClean="0">
                <a:solidFill>
                  <a:srgbClr val="C00000"/>
                </a:solidFill>
              </a:rPr>
              <a:t>100 GB/s</a:t>
            </a:r>
          </a:p>
          <a:p>
            <a:pPr>
              <a:lnSpc>
                <a:spcPct val="90000"/>
              </a:lnSpc>
              <a:spcAft>
                <a:spcPts val="600"/>
              </a:spcAft>
            </a:pPr>
            <a:r>
              <a:rPr lang="en-US" sz="2000" dirty="0" smtClean="0">
                <a:solidFill>
                  <a:srgbClr val="C00000"/>
                </a:solidFill>
              </a:rPr>
              <a:t>600 Mops</a:t>
            </a:r>
          </a:p>
        </p:txBody>
      </p:sp>
      <p:sp>
        <p:nvSpPr>
          <p:cNvPr id="2" name="TextBox 1"/>
          <p:cNvSpPr txBox="1"/>
          <p:nvPr/>
        </p:nvSpPr>
        <p:spPr>
          <a:xfrm>
            <a:off x="6508518" y="4225836"/>
            <a:ext cx="2474075" cy="96026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0078D7"/>
                </a:solidFill>
              </a:rPr>
              <a:t>Run other tasks</a:t>
            </a:r>
            <a:br>
              <a:rPr lang="en-US" sz="2400" dirty="0" smtClean="0">
                <a:solidFill>
                  <a:srgbClr val="0078D7"/>
                </a:solidFill>
              </a:rPr>
            </a:br>
            <a:r>
              <a:rPr lang="en-US" sz="2400" dirty="0" smtClean="0">
                <a:solidFill>
                  <a:srgbClr val="0078D7"/>
                </a:solidFill>
              </a:rPr>
              <a:t>on CPU</a:t>
            </a:r>
          </a:p>
        </p:txBody>
      </p:sp>
      <p:graphicFrame>
        <p:nvGraphicFramePr>
          <p:cNvPr id="5" name="表格 4"/>
          <p:cNvGraphicFramePr>
            <a:graphicFrameLocks noGrp="1"/>
          </p:cNvGraphicFramePr>
          <p:nvPr>
            <p:extLst>
              <p:ext uri="{D42A27DB-BD31-4B8C-83A1-F6EECF244321}">
                <p14:modId xmlns:p14="http://schemas.microsoft.com/office/powerpoint/2010/main" val="2926391086"/>
              </p:ext>
            </p:extLst>
          </p:nvPr>
        </p:nvGraphicFramePr>
        <p:xfrm>
          <a:off x="1386682" y="1424693"/>
          <a:ext cx="6385455" cy="283464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128485"/>
                <a:gridCol w="2128485"/>
                <a:gridCol w="2128485"/>
              </a:tblGrid>
              <a:tr h="370840">
                <a:tc>
                  <a:txBody>
                    <a:bodyPr/>
                    <a:lstStyle/>
                    <a:p>
                      <a:r>
                        <a:rPr lang="en-US" sz="2400" dirty="0" smtClean="0"/>
                        <a:t>CPU performance</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Random</a:t>
                      </a:r>
                      <a:r>
                        <a:rPr lang="en-US" sz="2400" baseline="0" dirty="0" smtClean="0"/>
                        <a:t> memory access</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r>
                        <a:rPr lang="en-US" sz="2400" dirty="0" smtClean="0"/>
                        <a:t>Sequential memory access</a:t>
                      </a:r>
                      <a:endParaRPr lang="en-US" sz="2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r>
              <a:tr h="370840">
                <a:tc>
                  <a:txBody>
                    <a:bodyPr/>
                    <a:lstStyle/>
                    <a:p>
                      <a:r>
                        <a:rPr lang="en-US" sz="2400" dirty="0" smtClean="0">
                          <a:solidFill>
                            <a:schemeClr val="tx1"/>
                          </a:solidFill>
                        </a:rPr>
                        <a:t>KV-Direct NIC</a:t>
                      </a:r>
                      <a:r>
                        <a:rPr lang="en-US" sz="2400" baseline="0" dirty="0" smtClean="0">
                          <a:solidFill>
                            <a:schemeClr val="tx1"/>
                          </a:solidFill>
                        </a:rPr>
                        <a:t/>
                      </a:r>
                      <a:br>
                        <a:rPr lang="en-US" sz="2400" baseline="0" dirty="0" smtClean="0">
                          <a:solidFill>
                            <a:schemeClr val="tx1"/>
                          </a:solidFill>
                        </a:rPr>
                      </a:br>
                      <a:r>
                        <a:rPr lang="en-US" sz="2400" baseline="0" dirty="0" smtClean="0">
                          <a:solidFill>
                            <a:schemeClr val="tx1"/>
                          </a:solidFill>
                        </a:rPr>
                        <a:t>i</a:t>
                      </a:r>
                      <a:r>
                        <a:rPr lang="en-US" sz="2400" dirty="0" smtClean="0">
                          <a:solidFill>
                            <a:schemeClr val="tx1"/>
                          </a:solidFill>
                        </a:rPr>
                        <a:t>dle</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14.4</a:t>
                      </a:r>
                      <a:r>
                        <a:rPr lang="en-US" sz="2400" baseline="0" dirty="0" smtClean="0">
                          <a:solidFill>
                            <a:schemeClr val="tx1"/>
                          </a:solidFill>
                        </a:rPr>
                        <a:t> GB/s</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60.3 GB/s</a:t>
                      </a:r>
                      <a:endParaRPr lang="en-US" sz="24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n-US" sz="2400" dirty="0" smtClean="0">
                          <a:solidFill>
                            <a:schemeClr val="tx1"/>
                          </a:solidFill>
                        </a:rPr>
                        <a:t>KV-Direct NIC</a:t>
                      </a:r>
                      <a:r>
                        <a:rPr lang="en-US" sz="2400" baseline="0" dirty="0" smtClean="0">
                          <a:solidFill>
                            <a:schemeClr val="tx1"/>
                          </a:solidFill>
                        </a:rPr>
                        <a:t> busy</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14.4 GB/s</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400" dirty="0" smtClean="0">
                          <a:solidFill>
                            <a:schemeClr val="tx1"/>
                          </a:solidFill>
                        </a:rPr>
                        <a:t>55.8 GB/s</a:t>
                      </a:r>
                      <a:endParaRPr lang="en-US" sz="24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048587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a:t>Scalability with Multiple NICs</a:t>
            </a:r>
          </a:p>
        </p:txBody>
      </p:sp>
      <p:pic>
        <p:nvPicPr>
          <p:cNvPr id="4" name="Picture 3"/>
          <p:cNvPicPr>
            <a:picLocks noChangeAspect="1"/>
          </p:cNvPicPr>
          <p:nvPr/>
        </p:nvPicPr>
        <p:blipFill>
          <a:blip r:embed="rId3"/>
          <a:stretch>
            <a:fillRect/>
          </a:stretch>
        </p:blipFill>
        <p:spPr>
          <a:xfrm>
            <a:off x="977106" y="1212850"/>
            <a:ext cx="7372350" cy="4333875"/>
          </a:xfrm>
          <a:prstGeom prst="rect">
            <a:avLst/>
          </a:prstGeom>
        </p:spPr>
      </p:pic>
    </p:spTree>
    <p:extLst>
      <p:ext uri="{BB962C8B-B14F-4D97-AF65-F5344CB8AC3E}">
        <p14:creationId xmlns:p14="http://schemas.microsoft.com/office/powerpoint/2010/main" val="84562370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Scalability with Multiple NICs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87462"/>
            <a:ext cx="9326563" cy="5246192"/>
          </a:xfrm>
          <a:prstGeom prst="rect">
            <a:avLst/>
          </a:prstGeom>
        </p:spPr>
      </p:pic>
      <p:sp>
        <p:nvSpPr>
          <p:cNvPr id="6" name="Rectangle 5"/>
          <p:cNvSpPr/>
          <p:nvPr/>
        </p:nvSpPr>
        <p:spPr bwMode="auto">
          <a:xfrm>
            <a:off x="2224881" y="1744662"/>
            <a:ext cx="5105401" cy="1066800"/>
          </a:xfrm>
          <a:prstGeom prst="rect">
            <a:avLst/>
          </a:prstGeom>
          <a:solidFill>
            <a:schemeClr val="lt1">
              <a:alpha val="80000"/>
            </a:schemeClr>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800" dirty="0" smtClean="0">
                <a:solidFill>
                  <a:schemeClr val="tx1">
                    <a:lumMod val="50000"/>
                  </a:schemeClr>
                </a:solidFill>
                <a:ea typeface="Segoe UI" pitchFamily="34" charset="0"/>
                <a:cs typeface="Segoe UI" pitchFamily="34" charset="0"/>
              </a:rPr>
              <a:t>1.22 billion KV op/s</a:t>
            </a:r>
          </a:p>
          <a:p>
            <a:pPr algn="ctr" defTabSz="932472" fontAlgn="base">
              <a:lnSpc>
                <a:spcPct val="90000"/>
              </a:lnSpc>
              <a:spcBef>
                <a:spcPct val="0"/>
              </a:spcBef>
              <a:spcAft>
                <a:spcPct val="0"/>
              </a:spcAft>
            </a:pPr>
            <a:r>
              <a:rPr lang="en-US" sz="2800" dirty="0" smtClean="0">
                <a:solidFill>
                  <a:schemeClr val="tx1">
                    <a:lumMod val="50000"/>
                  </a:schemeClr>
                </a:solidFill>
                <a:ea typeface="Segoe UI" pitchFamily="34" charset="0"/>
                <a:cs typeface="Segoe UI" pitchFamily="34" charset="0"/>
              </a:rPr>
              <a:t>357 watts power</a:t>
            </a:r>
          </a:p>
        </p:txBody>
      </p:sp>
    </p:spTree>
    <p:extLst>
      <p:ext uri="{BB962C8B-B14F-4D97-AF65-F5344CB8AC3E}">
        <p14:creationId xmlns:p14="http://schemas.microsoft.com/office/powerpoint/2010/main" val="3113138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4"/>
                    </a:ext>
                  </a:extLst>
                </a:gridCol>
                <a:gridCol w="1828800">
                  <a:extLst>
                    <a:ext uri="{9D8B030D-6E8A-4147-A177-3AD203B41FA5}">
                      <a16:colId xmlns="" xmlns:a16="http://schemas.microsoft.com/office/drawing/2014/main" val="20002"/>
                    </a:ext>
                  </a:extLst>
                </a:gridCol>
                <a:gridCol w="1569243">
                  <a:extLst>
                    <a:ext uri="{9D8B030D-6E8A-4147-A177-3AD203B41FA5}">
                      <a16:colId xmlns=""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9" name="Rounded Rectangle 8"/>
          <p:cNvSpPr/>
          <p:nvPr/>
        </p:nvSpPr>
        <p:spPr bwMode="auto">
          <a:xfrm>
            <a:off x="5653881" y="1171064"/>
            <a:ext cx="1828800" cy="5234738"/>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703559"/>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4"/>
                    </a:ext>
                  </a:extLst>
                </a:gridCol>
                <a:gridCol w="1828800">
                  <a:extLst>
                    <a:ext uri="{9D8B030D-6E8A-4147-A177-3AD203B41FA5}">
                      <a16:colId xmlns="" xmlns:a16="http://schemas.microsoft.com/office/drawing/2014/main" val="20002"/>
                    </a:ext>
                  </a:extLst>
                </a:gridCol>
                <a:gridCol w="1569243">
                  <a:extLst>
                    <a:ext uri="{9D8B030D-6E8A-4147-A177-3AD203B41FA5}">
                      <a16:colId xmlns=""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8" name="Rounded Rectangle 7"/>
          <p:cNvSpPr/>
          <p:nvPr/>
        </p:nvSpPr>
        <p:spPr bwMode="auto">
          <a:xfrm>
            <a:off x="2453480" y="1165542"/>
            <a:ext cx="1600199" cy="5249030"/>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06812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274638" y="295277"/>
            <a:ext cx="8960643" cy="917575"/>
          </a:xfrm>
        </p:spPr>
        <p:txBody>
          <a:bodyPr/>
          <a:lstStyle/>
          <a:p>
            <a:r>
              <a:rPr lang="en-US" sz="4000" dirty="0" smtClean="0"/>
              <a:t>Why FPGA is fast: logic &amp; mem parallelism</a:t>
            </a:r>
            <a:endParaRPr lang="en-US" sz="4000" dirty="0"/>
          </a:p>
        </p:txBody>
      </p:sp>
      <p:pic>
        <p:nvPicPr>
          <p:cNvPr id="1026" name="Picture 2" descr="https://i.imgur.com/ab1W0x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119" y="1535112"/>
            <a:ext cx="9525000" cy="501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05216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r>
              <a:rPr lang="en-US" dirty="0" smtClean="0"/>
              <a:t>KVS Performance </a:t>
            </a:r>
            <a:r>
              <a:rPr lang="en-US" dirty="0"/>
              <a:t>C</a:t>
            </a:r>
            <a:r>
              <a:rPr lang="en-US" dirty="0" smtClean="0"/>
              <a:t>omparison</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214618983"/>
              </p:ext>
            </p:extLst>
          </p:nvPr>
        </p:nvGraphicFramePr>
        <p:xfrm>
          <a:off x="274637" y="1165542"/>
          <a:ext cx="8777287" cy="5257800"/>
        </p:xfrm>
        <a:graphic>
          <a:graphicData uri="http://schemas.openxmlformats.org/drawingml/2006/table">
            <a:tbl>
              <a:tblPr firstRow="1" bandRow="1">
                <a:tableStyleId>{5C22544A-7EE6-4342-B048-85BDC9FD1C3A}</a:tableStyleId>
              </a:tblPr>
              <a:tblGrid>
                <a:gridCol w="2178844">
                  <a:extLst>
                    <a:ext uri="{9D8B030D-6E8A-4147-A177-3AD203B41FA5}">
                      <a16:colId xmlns="" xmlns:a16="http://schemas.microsoft.com/office/drawing/2014/main" val="20000"/>
                    </a:ext>
                  </a:extLst>
                </a:gridCol>
                <a:gridCol w="16002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4"/>
                    </a:ext>
                  </a:extLst>
                </a:gridCol>
                <a:gridCol w="1828800">
                  <a:extLst>
                    <a:ext uri="{9D8B030D-6E8A-4147-A177-3AD203B41FA5}">
                      <a16:colId xmlns="" xmlns:a16="http://schemas.microsoft.com/office/drawing/2014/main" val="20002"/>
                    </a:ext>
                  </a:extLst>
                </a:gridCol>
                <a:gridCol w="1569243">
                  <a:extLst>
                    <a:ext uri="{9D8B030D-6E8A-4147-A177-3AD203B41FA5}">
                      <a16:colId xmlns="" xmlns:a16="http://schemas.microsoft.com/office/drawing/2014/main" val="20003"/>
                    </a:ext>
                  </a:extLst>
                </a:gridCol>
              </a:tblGrid>
              <a:tr h="370840">
                <a:tc>
                  <a:txBody>
                    <a:bodyPr/>
                    <a:lstStyle/>
                    <a:p>
                      <a:endParaRPr lang="en-US" sz="1800" dirty="0"/>
                    </a:p>
                  </a:txBody>
                  <a:tcPr/>
                </a:tc>
                <a:tc>
                  <a:txBody>
                    <a:bodyPr/>
                    <a:lstStyle/>
                    <a:p>
                      <a:r>
                        <a:rPr lang="en-US" sz="1800" dirty="0" err="1" smtClean="0"/>
                        <a:t>Tput</a:t>
                      </a:r>
                      <a:r>
                        <a:rPr lang="en-US" sz="1800" dirty="0" smtClean="0"/>
                        <a:t> (Mops)</a:t>
                      </a:r>
                      <a:br>
                        <a:rPr lang="en-US" sz="1800" dirty="0" smtClean="0"/>
                      </a:br>
                      <a:r>
                        <a:rPr lang="en-US" sz="1800" dirty="0" smtClean="0"/>
                        <a:t>(GET / PUT)</a:t>
                      </a:r>
                      <a:endParaRPr lang="en-US" sz="1800" dirty="0"/>
                    </a:p>
                  </a:txBody>
                  <a:tcPr/>
                </a:tc>
                <a:tc>
                  <a:txBody>
                    <a:bodyPr/>
                    <a:lstStyle/>
                    <a:p>
                      <a:r>
                        <a:rPr lang="en-US" sz="1800" dirty="0" smtClean="0"/>
                        <a:t>Power (Kops/W)</a:t>
                      </a:r>
                      <a:endParaRPr lang="en-US" sz="1800" dirty="0"/>
                    </a:p>
                  </a:txBody>
                  <a:tcPr/>
                </a:tc>
                <a:tc>
                  <a:txBody>
                    <a:bodyPr/>
                    <a:lstStyle/>
                    <a:p>
                      <a:r>
                        <a:rPr lang="en-US" sz="1800" dirty="0" smtClean="0"/>
                        <a:t>Comment</a:t>
                      </a:r>
                      <a:endParaRPr lang="en-US" sz="1800" dirty="0"/>
                    </a:p>
                  </a:txBody>
                  <a:tcPr/>
                </a:tc>
                <a:tc>
                  <a:txBody>
                    <a:bodyPr/>
                    <a:lstStyle/>
                    <a:p>
                      <a:r>
                        <a:rPr lang="en-US" sz="1800" dirty="0" smtClean="0"/>
                        <a:t>Latency (us)</a:t>
                      </a:r>
                      <a:br>
                        <a:rPr lang="en-US" sz="1800" dirty="0" smtClean="0"/>
                      </a:br>
                      <a:r>
                        <a:rPr lang="en-US" sz="1800" dirty="0" smtClean="0"/>
                        <a:t>(GET / PUT)</a:t>
                      </a:r>
                      <a:endParaRPr lang="en-US" sz="1800" dirty="0"/>
                    </a:p>
                  </a:txBody>
                  <a:tcPr/>
                </a:tc>
                <a:extLst>
                  <a:ext uri="{0D108BD9-81ED-4DB2-BD59-A6C34878D82A}">
                    <a16:rowId xmlns="" xmlns:a16="http://schemas.microsoft.com/office/drawing/2014/main" val="10000"/>
                  </a:ext>
                </a:extLst>
              </a:tr>
              <a:tr h="370840">
                <a:tc>
                  <a:txBody>
                    <a:bodyPr/>
                    <a:lstStyle/>
                    <a:p>
                      <a:r>
                        <a:rPr lang="en-US" sz="1800" dirty="0" err="1" smtClean="0"/>
                        <a:t>Memcached</a:t>
                      </a:r>
                      <a:endParaRPr lang="en-US" sz="1800" dirty="0"/>
                    </a:p>
                  </a:txBody>
                  <a:tcPr/>
                </a:tc>
                <a:tc>
                  <a:txBody>
                    <a:bodyPr/>
                    <a:lstStyle/>
                    <a:p>
                      <a:r>
                        <a:rPr lang="en-US" sz="1800" dirty="0" smtClean="0"/>
                        <a:t>1.5</a:t>
                      </a:r>
                      <a:r>
                        <a:rPr lang="en-US" sz="1800" baseline="0" dirty="0" smtClean="0"/>
                        <a:t> / 1.5</a:t>
                      </a:r>
                      <a:endParaRPr lang="en-US" sz="1800" dirty="0"/>
                    </a:p>
                  </a:txBody>
                  <a:tcPr/>
                </a:tc>
                <a:tc>
                  <a:txBody>
                    <a:bodyPr/>
                    <a:lstStyle/>
                    <a:p>
                      <a:r>
                        <a:rPr lang="en-US" sz="1800" dirty="0" smtClean="0"/>
                        <a:t>5 / 5</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1"/>
                  </a:ext>
                </a:extLst>
              </a:tr>
              <a:tr h="370840">
                <a:tc>
                  <a:txBody>
                    <a:bodyPr/>
                    <a:lstStyle/>
                    <a:p>
                      <a:r>
                        <a:rPr lang="en-US" sz="1800" dirty="0" smtClean="0"/>
                        <a:t>MemC3</a:t>
                      </a:r>
                      <a:endParaRPr lang="en-US" sz="1800" dirty="0"/>
                    </a:p>
                  </a:txBody>
                  <a:tcPr/>
                </a:tc>
                <a:tc>
                  <a:txBody>
                    <a:bodyPr/>
                    <a:lstStyle/>
                    <a:p>
                      <a:r>
                        <a:rPr lang="en-US" sz="1800" dirty="0" smtClean="0"/>
                        <a:t>4.3</a:t>
                      </a:r>
                      <a:r>
                        <a:rPr lang="en-US" sz="1800" baseline="0" dirty="0" smtClean="0"/>
                        <a:t> / 4.3</a:t>
                      </a:r>
                      <a:endParaRPr lang="en-US" sz="1800" dirty="0"/>
                    </a:p>
                  </a:txBody>
                  <a:tcPr/>
                </a:tc>
                <a:tc>
                  <a:txBody>
                    <a:bodyPr/>
                    <a:lstStyle/>
                    <a:p>
                      <a:r>
                        <a:rPr lang="en-US" sz="1800" dirty="0" smtClean="0"/>
                        <a:t>14</a:t>
                      </a:r>
                      <a:r>
                        <a:rPr lang="en-US" sz="1800" baseline="0" dirty="0" smtClean="0"/>
                        <a:t> / 14</a:t>
                      </a:r>
                      <a:endParaRPr lang="en-US" sz="1800" dirty="0"/>
                    </a:p>
                  </a:txBody>
                  <a:tcPr/>
                </a:tc>
                <a:tc>
                  <a:txBody>
                    <a:bodyPr/>
                    <a:lstStyle/>
                    <a:p>
                      <a:r>
                        <a:rPr lang="en-US" sz="1800" dirty="0" smtClean="0"/>
                        <a:t>TCP/IP</a:t>
                      </a:r>
                      <a:endParaRPr lang="en-US" sz="1800" dirty="0"/>
                    </a:p>
                  </a:txBody>
                  <a:tcPr/>
                </a:tc>
                <a:tc>
                  <a:txBody>
                    <a:bodyPr/>
                    <a:lstStyle/>
                    <a:p>
                      <a:r>
                        <a:rPr lang="en-US" sz="1800" dirty="0" smtClean="0"/>
                        <a:t>50</a:t>
                      </a:r>
                      <a:r>
                        <a:rPr lang="en-US" sz="1800" baseline="0" dirty="0" smtClean="0"/>
                        <a:t> / 50</a:t>
                      </a:r>
                      <a:endParaRPr lang="en-US" sz="1800" dirty="0"/>
                    </a:p>
                  </a:txBody>
                  <a:tcPr/>
                </a:tc>
                <a:extLst>
                  <a:ext uri="{0D108BD9-81ED-4DB2-BD59-A6C34878D82A}">
                    <a16:rowId xmlns="" xmlns:a16="http://schemas.microsoft.com/office/drawing/2014/main" val="10002"/>
                  </a:ext>
                </a:extLst>
              </a:tr>
              <a:tr h="370840">
                <a:tc>
                  <a:txBody>
                    <a:bodyPr/>
                    <a:lstStyle/>
                    <a:p>
                      <a:r>
                        <a:rPr lang="en-US" sz="1800" dirty="0" err="1" smtClean="0"/>
                        <a:t>RAMCloud</a:t>
                      </a:r>
                      <a:endParaRPr lang="en-US" sz="1800" dirty="0"/>
                    </a:p>
                  </a:txBody>
                  <a:tcPr/>
                </a:tc>
                <a:tc>
                  <a:txBody>
                    <a:bodyPr/>
                    <a:lstStyle/>
                    <a:p>
                      <a:r>
                        <a:rPr lang="en-US" sz="1800" dirty="0" smtClean="0"/>
                        <a:t>6</a:t>
                      </a:r>
                      <a:r>
                        <a:rPr lang="en-US" sz="1800" baseline="0" dirty="0" smtClean="0"/>
                        <a:t> / 1</a:t>
                      </a:r>
                      <a:endParaRPr lang="en-US" sz="1800" dirty="0"/>
                    </a:p>
                  </a:txBody>
                  <a:tcPr/>
                </a:tc>
                <a:tc>
                  <a:txBody>
                    <a:bodyPr/>
                    <a:lstStyle/>
                    <a:p>
                      <a:r>
                        <a:rPr lang="en-US" sz="1800" dirty="0" smtClean="0"/>
                        <a:t>20</a:t>
                      </a:r>
                      <a:r>
                        <a:rPr lang="en-US" sz="1800" baseline="0" dirty="0" smtClean="0"/>
                        <a:t> / 3.3</a:t>
                      </a:r>
                      <a:endParaRPr lang="en-US" sz="1800" dirty="0"/>
                    </a:p>
                  </a:txBody>
                  <a:tcPr/>
                </a:tc>
                <a:tc>
                  <a:txBody>
                    <a:bodyPr/>
                    <a:lstStyle/>
                    <a:p>
                      <a:r>
                        <a:rPr lang="en-US" sz="1800" dirty="0" smtClean="0"/>
                        <a:t>Kernel bypass</a:t>
                      </a:r>
                      <a:endParaRPr lang="en-US" sz="1800" dirty="0"/>
                    </a:p>
                  </a:txBody>
                  <a:tcPr/>
                </a:tc>
                <a:tc>
                  <a:txBody>
                    <a:bodyPr/>
                    <a:lstStyle/>
                    <a:p>
                      <a:r>
                        <a:rPr lang="en-US" sz="1800" dirty="0" smtClean="0"/>
                        <a:t>5 / 14</a:t>
                      </a:r>
                      <a:endParaRPr lang="en-US" sz="1800" dirty="0"/>
                    </a:p>
                  </a:txBody>
                  <a:tcPr/>
                </a:tc>
                <a:extLst>
                  <a:ext uri="{0D108BD9-81ED-4DB2-BD59-A6C34878D82A}">
                    <a16:rowId xmlns="" xmlns:a16="http://schemas.microsoft.com/office/drawing/2014/main" val="10003"/>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MICA (12 NICs)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137 / 135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342 / 337</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Kernel</a:t>
                      </a:r>
                      <a:r>
                        <a:rPr lang="en-US" sz="1800" kern="1200" baseline="0" dirty="0" smtClean="0">
                          <a:solidFill>
                            <a:schemeClr val="dk1"/>
                          </a:solidFill>
                          <a:latin typeface="+mn-lt"/>
                          <a:ea typeface="+mn-ea"/>
                          <a:cs typeface="+mn-cs"/>
                        </a:rPr>
                        <a:t> bypass</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81 / 81</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FARM</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6 / 3</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30</a:t>
                      </a:r>
                      <a:r>
                        <a:rPr lang="en-US" sz="1800" kern="1200" baseline="0" dirty="0" smtClean="0">
                          <a:solidFill>
                            <a:schemeClr val="dk1"/>
                          </a:solidFill>
                          <a:latin typeface="+mn-lt"/>
                          <a:ea typeface="+mn-ea"/>
                          <a:cs typeface="+mn-cs"/>
                        </a:rPr>
                        <a:t> (261)</a:t>
                      </a:r>
                      <a:r>
                        <a:rPr lang="en-US" sz="1800" kern="1200" dirty="0" smtClean="0">
                          <a:solidFill>
                            <a:schemeClr val="dk1"/>
                          </a:solidFill>
                          <a:latin typeface="+mn-lt"/>
                          <a:ea typeface="+mn-ea"/>
                          <a:cs typeface="+mn-cs"/>
                        </a:rPr>
                        <a:t> / 15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a:t>
                      </a:r>
                      <a:r>
                        <a:rPr lang="en-US" sz="1800" kern="1200" baseline="0" dirty="0" smtClean="0">
                          <a:solidFill>
                            <a:schemeClr val="dk1"/>
                          </a:solidFill>
                          <a:latin typeface="+mn-lt"/>
                          <a:ea typeface="+mn-ea"/>
                          <a:cs typeface="+mn-cs"/>
                        </a:rPr>
                        <a:t> </a:t>
                      </a:r>
                      <a:r>
                        <a:rPr lang="en-US" sz="1800" kern="1200" dirty="0" smtClean="0">
                          <a:solidFill>
                            <a:schemeClr val="dk1"/>
                          </a:solidFill>
                          <a:latin typeface="+mn-lt"/>
                          <a:ea typeface="+mn-ea"/>
                          <a:cs typeface="+mn-cs"/>
                        </a:rPr>
                        <a:t>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4.5 / 10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3755543557"/>
                  </a:ext>
                </a:extLst>
              </a:tr>
              <a:tr h="370840">
                <a:tc>
                  <a:txBody>
                    <a:bodyPr/>
                    <a:lstStyle/>
                    <a:p>
                      <a:pPr marL="0" algn="l" defTabSz="699463" rtl="0" eaLnBrk="1" latinLnBrk="0" hangingPunct="1"/>
                      <a:r>
                        <a:rPr lang="en-US" sz="1800" kern="1200" dirty="0" err="1" smtClean="0">
                          <a:solidFill>
                            <a:schemeClr val="dk1"/>
                          </a:solidFill>
                          <a:latin typeface="+mn-lt"/>
                          <a:ea typeface="+mn-ea"/>
                          <a:cs typeface="+mn-cs"/>
                        </a:rPr>
                        <a:t>DrTM</a:t>
                      </a:r>
                      <a:r>
                        <a:rPr lang="en-US" sz="1800" kern="1200" dirty="0" smtClean="0">
                          <a:solidFill>
                            <a:schemeClr val="dk1"/>
                          </a:solidFill>
                          <a:latin typeface="+mn-lt"/>
                          <a:ea typeface="+mn-ea"/>
                          <a:cs typeface="+mn-cs"/>
                        </a:rPr>
                        <a:t>-KV</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115</a:t>
                      </a:r>
                      <a:r>
                        <a:rPr lang="en-US" sz="1800" kern="1200" baseline="0" dirty="0" smtClean="0">
                          <a:solidFill>
                            <a:schemeClr val="dk1"/>
                          </a:solidFill>
                          <a:latin typeface="+mn-lt"/>
                          <a:ea typeface="+mn-ea"/>
                          <a:cs typeface="+mn-cs"/>
                        </a:rPr>
                        <a:t>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600" kern="1200" dirty="0" smtClean="0">
                          <a:solidFill>
                            <a:schemeClr val="dk1"/>
                          </a:solidFill>
                          <a:latin typeface="+mn-lt"/>
                          <a:ea typeface="+mn-ea"/>
                          <a:cs typeface="+mn-cs"/>
                        </a:rPr>
                        <a:t>500 (3972)</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 60</a:t>
                      </a:r>
                      <a:endParaRPr lang="en-US" sz="16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One-side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3.4 / 6.3</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50468064"/>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HERD</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35 / 25</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490 / 300</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Two-side</a:t>
                      </a:r>
                      <a:r>
                        <a:rPr lang="en-US" sz="1800" kern="1200" baseline="0" dirty="0" smtClean="0">
                          <a:solidFill>
                            <a:schemeClr val="dk1"/>
                          </a:solidFill>
                          <a:latin typeface="+mn-lt"/>
                          <a:ea typeface="+mn-ea"/>
                          <a:cs typeface="+mn-cs"/>
                        </a:rPr>
                        <a:t> RDMA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4 / 4</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7"/>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FPGA-Xilinx</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14 / 14</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106 / 106</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FPGA</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altLang="zh-CN" sz="1800" kern="1200" dirty="0" smtClean="0">
                          <a:solidFill>
                            <a:schemeClr val="dk1"/>
                          </a:solidFill>
                          <a:latin typeface="+mn-lt"/>
                          <a:ea typeface="+mn-ea"/>
                          <a:cs typeface="+mn-cs"/>
                        </a:rPr>
                        <a:t>3.5 / 4.5</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8"/>
                  </a:ext>
                </a:extLst>
              </a:tr>
              <a:tr h="370840">
                <a:tc>
                  <a:txBody>
                    <a:bodyPr/>
                    <a:lstStyle/>
                    <a:p>
                      <a:pPr marL="0" algn="l" defTabSz="699463" rtl="0" eaLnBrk="1" latinLnBrk="0" hangingPunct="1"/>
                      <a:r>
                        <a:rPr lang="en-US" sz="1800" kern="1200" dirty="0" smtClean="0">
                          <a:solidFill>
                            <a:schemeClr val="dk1"/>
                          </a:solidFill>
                          <a:latin typeface="+mn-lt"/>
                          <a:ea typeface="+mn-ea"/>
                          <a:cs typeface="+mn-cs"/>
                        </a:rPr>
                        <a:t>Mega-KV</a:t>
                      </a:r>
                      <a:endParaRPr lang="en-US" sz="1800" kern="1200" dirty="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16</a:t>
                      </a:r>
                      <a:r>
                        <a:rPr lang="en-US" altLang="zh-CN" sz="1800" kern="1200" dirty="0" smtClean="0">
                          <a:solidFill>
                            <a:schemeClr val="dk1"/>
                          </a:solidFill>
                          <a:latin typeface="+mn-lt"/>
                          <a:ea typeface="+mn-ea"/>
                          <a:cs typeface="+mn-cs"/>
                        </a:rPr>
                        <a:t>6</a:t>
                      </a:r>
                      <a:r>
                        <a:rPr lang="en-US" sz="1800" kern="1200" dirty="0" smtClean="0">
                          <a:solidFill>
                            <a:schemeClr val="dk1"/>
                          </a:solidFill>
                          <a:latin typeface="+mn-lt"/>
                          <a:ea typeface="+mn-ea"/>
                          <a:cs typeface="+mn-cs"/>
                        </a:rPr>
                        <a:t> / </a:t>
                      </a:r>
                      <a:r>
                        <a:rPr lang="en-US" altLang="zh-CN" sz="1800" kern="1200" dirty="0" smtClean="0">
                          <a:solidFill>
                            <a:schemeClr val="dk1"/>
                          </a:solidFill>
                          <a:latin typeface="+mn-lt"/>
                          <a:ea typeface="+mn-ea"/>
                          <a:cs typeface="+mn-cs"/>
                        </a:rPr>
                        <a:t>80</a:t>
                      </a:r>
                      <a:endParaRPr lang="en-US" sz="1800" kern="1200" dirty="0" smtClean="0">
                        <a:solidFill>
                          <a:schemeClr val="dk1"/>
                        </a:solidFill>
                        <a:latin typeface="+mn-lt"/>
                        <a:ea typeface="+mn-ea"/>
                        <a:cs typeface="+mn-cs"/>
                      </a:endParaRPr>
                    </a:p>
                  </a:txBody>
                  <a:tcPr/>
                </a:tc>
                <a:tc>
                  <a:txBody>
                    <a:bodyPr/>
                    <a:lstStyle/>
                    <a:p>
                      <a:pPr marL="0" marR="0" indent="0" algn="l" defTabSz="699463"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330 / 160</a:t>
                      </a:r>
                    </a:p>
                  </a:txBody>
                  <a:tcPr/>
                </a:tc>
                <a:tc>
                  <a:txBody>
                    <a:bodyPr/>
                    <a:lstStyle/>
                    <a:p>
                      <a:pPr marL="0" algn="l" defTabSz="699463" rtl="0" eaLnBrk="1" latinLnBrk="0" hangingPunct="1"/>
                      <a:r>
                        <a:rPr lang="en-US" sz="1800" kern="1200" dirty="0" smtClean="0">
                          <a:solidFill>
                            <a:schemeClr val="dk1"/>
                          </a:solidFill>
                          <a:latin typeface="+mn-lt"/>
                          <a:ea typeface="+mn-ea"/>
                          <a:cs typeface="+mn-cs"/>
                        </a:rPr>
                        <a:t>GPU</a:t>
                      </a:r>
                      <a:endParaRPr lang="en-US" sz="1800" kern="1200" dirty="0">
                        <a:solidFill>
                          <a:schemeClr val="dk1"/>
                        </a:solidFill>
                        <a:latin typeface="+mn-lt"/>
                        <a:ea typeface="+mn-ea"/>
                        <a:cs typeface="+mn-cs"/>
                      </a:endParaRPr>
                    </a:p>
                  </a:txBody>
                  <a:tcPr/>
                </a:tc>
                <a:tc>
                  <a:txBody>
                    <a:bodyPr/>
                    <a:lstStyle/>
                    <a:p>
                      <a:pPr marL="0" algn="l" defTabSz="699463" rtl="0" eaLnBrk="1" latinLnBrk="0" hangingPunct="1"/>
                      <a:r>
                        <a:rPr lang="en-US" sz="1800" kern="1200" dirty="0" smtClean="0">
                          <a:solidFill>
                            <a:schemeClr val="dk1"/>
                          </a:solidFill>
                          <a:latin typeface="+mn-lt"/>
                          <a:ea typeface="+mn-ea"/>
                          <a:cs typeface="+mn-cs"/>
                        </a:rPr>
                        <a:t>280 / </a:t>
                      </a:r>
                      <a:r>
                        <a:rPr lang="en-US" altLang="zh-CN" sz="1800" kern="1200" dirty="0" smtClean="0">
                          <a:solidFill>
                            <a:schemeClr val="dk1"/>
                          </a:solidFill>
                          <a:latin typeface="+mn-lt"/>
                          <a:ea typeface="+mn-ea"/>
                          <a:cs typeface="+mn-cs"/>
                        </a:rPr>
                        <a:t>280</a:t>
                      </a:r>
                      <a:endParaRPr lang="en-US" sz="1800" kern="1200" dirty="0">
                        <a:solidFill>
                          <a:schemeClr val="dk1"/>
                        </a:solidFill>
                        <a:latin typeface="+mn-lt"/>
                        <a:ea typeface="+mn-ea"/>
                        <a:cs typeface="+mn-cs"/>
                      </a:endParaRPr>
                    </a:p>
                  </a:txBody>
                  <a:tcPr/>
                </a:tc>
                <a:extLst>
                  <a:ext uri="{0D108BD9-81ED-4DB2-BD59-A6C34878D82A}">
                    <a16:rowId xmlns="" xmlns:a16="http://schemas.microsoft.com/office/drawing/2014/main" val="10009"/>
                  </a:ext>
                </a:extLst>
              </a:tr>
              <a:tr h="370840">
                <a:tc>
                  <a:txBody>
                    <a:bodyPr/>
                    <a:lstStyle/>
                    <a:p>
                      <a:r>
                        <a:rPr lang="en-US" sz="1800" dirty="0" smtClean="0">
                          <a:solidFill>
                            <a:srgbClr val="FF0000"/>
                          </a:solidFill>
                        </a:rPr>
                        <a:t>KV-Direct (1 NIC)</a:t>
                      </a:r>
                      <a:endParaRPr lang="en-US" sz="1800" dirty="0">
                        <a:solidFill>
                          <a:srgbClr val="FF0000"/>
                        </a:solidFill>
                      </a:endParaRPr>
                    </a:p>
                  </a:txBody>
                  <a:tcPr/>
                </a:tc>
                <a:tc>
                  <a:txBody>
                    <a:bodyPr/>
                    <a:lstStyle/>
                    <a:p>
                      <a:r>
                        <a:rPr lang="en-US" altLang="zh-CN" sz="1800" baseline="0" dirty="0" smtClean="0">
                          <a:solidFill>
                            <a:srgbClr val="FF0000"/>
                          </a:solidFill>
                        </a:rPr>
                        <a:t>180</a:t>
                      </a:r>
                      <a:r>
                        <a:rPr lang="en-US" sz="1800" baseline="0" dirty="0" smtClean="0">
                          <a:solidFill>
                            <a:srgbClr val="FF0000"/>
                          </a:solidFill>
                        </a:rPr>
                        <a:t> / 1</a:t>
                      </a:r>
                      <a:r>
                        <a:rPr lang="en-US" altLang="zh-CN" sz="1800" baseline="0" dirty="0" smtClean="0">
                          <a:solidFill>
                            <a:srgbClr val="FF0000"/>
                          </a:solidFill>
                        </a:rPr>
                        <a:t>14</a:t>
                      </a:r>
                      <a:endParaRPr lang="en-US" sz="1800" dirty="0">
                        <a:solidFill>
                          <a:srgbClr val="FF0000"/>
                        </a:solidFill>
                      </a:endParaRPr>
                    </a:p>
                  </a:txBody>
                  <a:tcPr/>
                </a:tc>
                <a:tc>
                  <a:txBody>
                    <a:bodyPr/>
                    <a:lstStyle/>
                    <a:p>
                      <a:r>
                        <a:rPr lang="en-US" sz="1800" dirty="0" smtClean="0">
                          <a:solidFill>
                            <a:srgbClr val="FF0000"/>
                          </a:solidFill>
                        </a:rPr>
                        <a:t>1487 (5454)</a:t>
                      </a:r>
                      <a:r>
                        <a:rPr lang="en-US" sz="1800" baseline="0" dirty="0" smtClean="0">
                          <a:solidFill>
                            <a:srgbClr val="FF0000"/>
                          </a:solidFill>
                        </a:rPr>
                        <a:t> / 942 (3454)</a:t>
                      </a:r>
                      <a:endParaRPr lang="en-US" sz="1800" dirty="0">
                        <a:solidFill>
                          <a:srgbClr val="FF0000"/>
                        </a:solidFill>
                      </a:endParaRPr>
                    </a:p>
                  </a:txBody>
                  <a:tcPr/>
                </a:tc>
                <a:tc>
                  <a:txBody>
                    <a:bodyPr/>
                    <a:lstStyle/>
                    <a:p>
                      <a:r>
                        <a:rPr lang="en-US" sz="1800" dirty="0" smtClean="0">
                          <a:solidFill>
                            <a:srgbClr val="FF0000"/>
                          </a:solidFill>
                        </a:rPr>
                        <a:t>Programmable</a:t>
                      </a:r>
                      <a:r>
                        <a:rPr lang="en-US" sz="1800" baseline="0" dirty="0" smtClean="0">
                          <a:solidFill>
                            <a:srgbClr val="FF0000"/>
                          </a:solidFill>
                        </a:rPr>
                        <a:t> </a:t>
                      </a:r>
                      <a:r>
                        <a:rPr lang="en-US" sz="1800" dirty="0" smtClean="0">
                          <a:solidFill>
                            <a:srgbClr val="FF0000"/>
                          </a:solidFill>
                        </a:rPr>
                        <a:t>NIC</a:t>
                      </a:r>
                    </a:p>
                  </a:txBody>
                  <a:tcPr/>
                </a:tc>
                <a:tc>
                  <a:txBody>
                    <a:bodyPr/>
                    <a:lstStyle/>
                    <a:p>
                      <a:r>
                        <a:rPr lang="en-US" altLang="zh-CN" sz="1800" dirty="0" smtClean="0">
                          <a:solidFill>
                            <a:srgbClr val="FF0000"/>
                          </a:solidFill>
                        </a:rPr>
                        <a:t>4.3</a:t>
                      </a:r>
                      <a:r>
                        <a:rPr lang="en-US" sz="1800" dirty="0" smtClean="0">
                          <a:solidFill>
                            <a:srgbClr val="FF0000"/>
                          </a:solidFill>
                        </a:rPr>
                        <a:t> / </a:t>
                      </a:r>
                      <a:r>
                        <a:rPr lang="en-US" altLang="zh-CN" sz="1800" dirty="0" smtClean="0">
                          <a:solidFill>
                            <a:srgbClr val="FF0000"/>
                          </a:solidFill>
                        </a:rPr>
                        <a:t>5.</a:t>
                      </a:r>
                      <a:r>
                        <a:rPr lang="en-US" sz="1800" dirty="0" smtClean="0">
                          <a:solidFill>
                            <a:srgbClr val="FF0000"/>
                          </a:solidFill>
                        </a:rPr>
                        <a:t>4</a:t>
                      </a:r>
                      <a:endParaRPr lang="en-US" sz="1800" dirty="0">
                        <a:solidFill>
                          <a:srgbClr val="FF0000"/>
                        </a:solidFill>
                      </a:endParaRPr>
                    </a:p>
                  </a:txBody>
                  <a:tcPr/>
                </a:tc>
                <a:extLst>
                  <a:ext uri="{0D108BD9-81ED-4DB2-BD59-A6C34878D82A}">
                    <a16:rowId xmlns="" xmlns:a16="http://schemas.microsoft.com/office/drawing/2014/main" val="10010"/>
                  </a:ext>
                </a:extLst>
              </a:tr>
              <a:tr h="370840">
                <a:tc>
                  <a:txBody>
                    <a:bodyPr/>
                    <a:lstStyle/>
                    <a:p>
                      <a:r>
                        <a:rPr lang="en-US" sz="1800" dirty="0" smtClean="0">
                          <a:solidFill>
                            <a:srgbClr val="FF0000"/>
                          </a:solidFill>
                        </a:rPr>
                        <a:t>KV-Direct (10 NICs)</a:t>
                      </a:r>
                      <a:endParaRPr lang="en-US" sz="1800" dirty="0">
                        <a:solidFill>
                          <a:srgbClr val="FF0000"/>
                        </a:solidFill>
                      </a:endParaRPr>
                    </a:p>
                  </a:txBody>
                  <a:tcPr/>
                </a:tc>
                <a:tc>
                  <a:txBody>
                    <a:bodyPr/>
                    <a:lstStyle/>
                    <a:p>
                      <a:r>
                        <a:rPr lang="en-US" sz="1800" dirty="0" smtClean="0">
                          <a:solidFill>
                            <a:srgbClr val="FF0000"/>
                          </a:solidFill>
                        </a:rPr>
                        <a:t>1220 / 610</a:t>
                      </a:r>
                      <a:endParaRPr lang="en-US" sz="1800" dirty="0">
                        <a:solidFill>
                          <a:srgbClr val="FF0000"/>
                        </a:solidFill>
                      </a:endParaRPr>
                    </a:p>
                  </a:txBody>
                  <a:tcPr/>
                </a:tc>
                <a:tc>
                  <a:txBody>
                    <a:bodyPr/>
                    <a:lstStyle/>
                    <a:p>
                      <a:r>
                        <a:rPr lang="en-US" sz="1800" dirty="0" smtClean="0">
                          <a:solidFill>
                            <a:srgbClr val="FF0000"/>
                          </a:solidFill>
                        </a:rPr>
                        <a:t>3417 (4518) / 1708 (2259)</a:t>
                      </a:r>
                      <a:endParaRPr lang="en-US" sz="1800" dirty="0">
                        <a:solidFill>
                          <a:srgbClr val="FF0000"/>
                        </a:solidFill>
                      </a:endParaRPr>
                    </a:p>
                  </a:txBody>
                  <a:tcPr/>
                </a:tc>
                <a:tc>
                  <a:txBody>
                    <a:bodyPr/>
                    <a:lstStyle/>
                    <a:p>
                      <a:r>
                        <a:rPr lang="en-US" sz="1800" dirty="0" smtClean="0">
                          <a:solidFill>
                            <a:srgbClr val="FF0000"/>
                          </a:solidFill>
                        </a:rPr>
                        <a:t>Programmable NIC</a:t>
                      </a:r>
                    </a:p>
                  </a:txBody>
                  <a:tcPr/>
                </a:tc>
                <a:tc>
                  <a:txBody>
                    <a:bodyPr/>
                    <a:lstStyle/>
                    <a:p>
                      <a:r>
                        <a:rPr lang="en-US" sz="1800" dirty="0" smtClean="0">
                          <a:solidFill>
                            <a:srgbClr val="FF0000"/>
                          </a:solidFill>
                        </a:rPr>
                        <a:t>4.3 / 5.4</a:t>
                      </a:r>
                      <a:endParaRPr lang="en-US" sz="1800" dirty="0">
                        <a:solidFill>
                          <a:srgbClr val="FF0000"/>
                        </a:solidFill>
                      </a:endParaRPr>
                    </a:p>
                  </a:txBody>
                  <a:tcPr/>
                </a:tc>
                <a:extLst>
                  <a:ext uri="{0D108BD9-81ED-4DB2-BD59-A6C34878D82A}">
                    <a16:rowId xmlns="" xmlns:a16="http://schemas.microsoft.com/office/drawing/2014/main" val="134401672"/>
                  </a:ext>
                </a:extLst>
              </a:tr>
            </a:tbl>
          </a:graphicData>
        </a:graphic>
      </p:graphicFrame>
      <p:sp>
        <p:nvSpPr>
          <p:cNvPr id="5" name="TextBox 4"/>
          <p:cNvSpPr txBox="1"/>
          <p:nvPr/>
        </p:nvSpPr>
        <p:spPr>
          <a:xfrm>
            <a:off x="259156" y="6414572"/>
            <a:ext cx="8792767" cy="276999"/>
          </a:xfrm>
          <a:prstGeom prst="rect">
            <a:avLst/>
          </a:prstGeom>
          <a:noFill/>
        </p:spPr>
        <p:txBody>
          <a:bodyPr wrap="square" rtlCol="0">
            <a:spAutoFit/>
          </a:bodyPr>
          <a:lstStyle/>
          <a:p>
            <a:r>
              <a:rPr lang="en-US" sz="1200" dirty="0" smtClean="0"/>
              <a:t>* Number in parenthesis indicates power efficiency based on power consumption of NIC only, for server-bypass systems.</a:t>
            </a:r>
          </a:p>
        </p:txBody>
      </p:sp>
      <p:sp>
        <p:nvSpPr>
          <p:cNvPr id="9" name="Rounded Rectangle 8"/>
          <p:cNvSpPr/>
          <p:nvPr/>
        </p:nvSpPr>
        <p:spPr bwMode="auto">
          <a:xfrm>
            <a:off x="4053681" y="1171064"/>
            <a:ext cx="1600200" cy="5234738"/>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ounded Rectangle 9"/>
          <p:cNvSpPr/>
          <p:nvPr/>
        </p:nvSpPr>
        <p:spPr bwMode="auto">
          <a:xfrm>
            <a:off x="7451725" y="1173955"/>
            <a:ext cx="1600200" cy="5231847"/>
          </a:xfrm>
          <a:prstGeom prst="roundRect">
            <a:avLst/>
          </a:prstGeom>
          <a:noFill/>
          <a:ln w="38100">
            <a:solidFill>
              <a:srgbClr val="FF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53965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Extend RDMA to Key-Value operation with </a:t>
            </a:r>
            <a:r>
              <a:rPr lang="en-US" dirty="0"/>
              <a:t>Programmable NIC</a:t>
            </a:r>
            <a:endParaRPr lang="en-US" dirty="0"/>
          </a:p>
        </p:txBody>
      </p:sp>
      <p:grpSp>
        <p:nvGrpSpPr>
          <p:cNvPr id="4" name="Group 3"/>
          <p:cNvGrpSpPr/>
          <p:nvPr/>
        </p:nvGrpSpPr>
        <p:grpSpPr>
          <a:xfrm>
            <a:off x="1996281" y="1973262"/>
            <a:ext cx="5562600" cy="4268148"/>
            <a:chOff x="5230414" y="1363662"/>
            <a:chExt cx="3878347" cy="3257284"/>
          </a:xfrm>
        </p:grpSpPr>
        <p:sp>
          <p:nvSpPr>
            <p:cNvPr id="5" name="Rectangle 4"/>
            <p:cNvSpPr/>
            <p:nvPr/>
          </p:nvSpPr>
          <p:spPr bwMode="auto">
            <a:xfrm>
              <a:off x="5230414" y="1363662"/>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Rectangle 5"/>
            <p:cNvSpPr/>
            <p:nvPr/>
          </p:nvSpPr>
          <p:spPr bwMode="auto">
            <a:xfrm>
              <a:off x="6223255" y="2392860"/>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 name="Rectangle: Rounded Corners 701"/>
            <p:cNvSpPr/>
            <p:nvPr/>
          </p:nvSpPr>
          <p:spPr bwMode="auto">
            <a:xfrm>
              <a:off x="5480260"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8" name="Rectangle: Rounded Corners 702"/>
            <p:cNvSpPr/>
            <p:nvPr/>
          </p:nvSpPr>
          <p:spPr bwMode="auto">
            <a:xfrm>
              <a:off x="7306134" y="1662756"/>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9" name="Rectangle 8"/>
            <p:cNvSpPr/>
            <p:nvPr/>
          </p:nvSpPr>
          <p:spPr bwMode="auto">
            <a:xfrm>
              <a:off x="5762083" y="195752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Rectangle 9"/>
            <p:cNvSpPr/>
            <p:nvPr/>
          </p:nvSpPr>
          <p:spPr bwMode="auto">
            <a:xfrm>
              <a:off x="7584874" y="1957522"/>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1" name="Group 10"/>
            <p:cNvGrpSpPr/>
            <p:nvPr/>
          </p:nvGrpSpPr>
          <p:grpSpPr>
            <a:xfrm>
              <a:off x="5474805" y="3339545"/>
              <a:ext cx="1007424" cy="382629"/>
              <a:chOff x="332945" y="2365067"/>
              <a:chExt cx="953623" cy="395653"/>
            </a:xfrm>
            <a:solidFill>
              <a:schemeClr val="bg1">
                <a:lumMod val="50000"/>
              </a:schemeClr>
            </a:solidFill>
          </p:grpSpPr>
          <p:sp>
            <p:nvSpPr>
              <p:cNvPr id="54" name="Rectangle 53"/>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5" name="Rectangle 54"/>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56" name="Rectangle 55"/>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12" name="Rectangle 11"/>
            <p:cNvSpPr/>
            <p:nvPr/>
          </p:nvSpPr>
          <p:spPr bwMode="auto">
            <a:xfrm>
              <a:off x="5751544" y="2804846"/>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Freeform 73"/>
            <p:cNvSpPr>
              <a:spLocks noChangeAspect="1" noEditPoints="1"/>
            </p:cNvSpPr>
            <p:nvPr/>
          </p:nvSpPr>
          <p:spPr bwMode="black">
            <a:xfrm>
              <a:off x="5604287"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sp>
          <p:nvSpPr>
            <p:cNvPr id="14" name="Freeform: Shape 753"/>
            <p:cNvSpPr/>
            <p:nvPr/>
          </p:nvSpPr>
          <p:spPr bwMode="auto">
            <a:xfrm>
              <a:off x="5874120" y="3647111"/>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15" name="TextBox 14"/>
            <p:cNvSpPr txBox="1"/>
            <p:nvPr/>
          </p:nvSpPr>
          <p:spPr>
            <a:xfrm>
              <a:off x="5764662"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16" name="TextBox 15"/>
            <p:cNvSpPr txBox="1"/>
            <p:nvPr/>
          </p:nvSpPr>
          <p:spPr>
            <a:xfrm>
              <a:off x="6279352" y="4285082"/>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17" name="Freeform: Shape 755"/>
            <p:cNvSpPr/>
            <p:nvPr/>
          </p:nvSpPr>
          <p:spPr bwMode="auto">
            <a:xfrm>
              <a:off x="7804035" y="3647111"/>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18" name="Rounded Rectangle 94"/>
            <p:cNvSpPr/>
            <p:nvPr/>
          </p:nvSpPr>
          <p:spPr bwMode="auto">
            <a:xfrm>
              <a:off x="8706726" y="4324563"/>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19" name="TextBox 18"/>
            <p:cNvSpPr txBox="1"/>
            <p:nvPr/>
          </p:nvSpPr>
          <p:spPr>
            <a:xfrm>
              <a:off x="5495158" y="2913620"/>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20" name="Rectangle 19"/>
            <p:cNvSpPr/>
            <p:nvPr/>
          </p:nvSpPr>
          <p:spPr bwMode="auto">
            <a:xfrm>
              <a:off x="7582933" y="2800037"/>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TextBox 20"/>
            <p:cNvSpPr txBox="1"/>
            <p:nvPr/>
          </p:nvSpPr>
          <p:spPr>
            <a:xfrm>
              <a:off x="7326547" y="290881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22" name="Group 21"/>
            <p:cNvGrpSpPr/>
            <p:nvPr/>
          </p:nvGrpSpPr>
          <p:grpSpPr>
            <a:xfrm>
              <a:off x="7137430" y="3198305"/>
              <a:ext cx="1371484" cy="801630"/>
              <a:chOff x="9723437" y="4953059"/>
              <a:chExt cx="1828800" cy="1068931"/>
            </a:xfrm>
          </p:grpSpPr>
          <p:sp>
            <p:nvSpPr>
              <p:cNvPr id="27" name="Rectangle 26"/>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 name="Rectangle 27"/>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9" name="Group 28"/>
              <p:cNvGrpSpPr/>
              <p:nvPr/>
            </p:nvGrpSpPr>
            <p:grpSpPr>
              <a:xfrm>
                <a:off x="9903591" y="5121199"/>
                <a:ext cx="810446" cy="792926"/>
                <a:chOff x="10157218" y="5167111"/>
                <a:chExt cx="793750" cy="776592"/>
              </a:xfrm>
            </p:grpSpPr>
            <p:grpSp>
              <p:nvGrpSpPr>
                <p:cNvPr id="31" name="Group 30"/>
                <p:cNvGrpSpPr/>
                <p:nvPr/>
              </p:nvGrpSpPr>
              <p:grpSpPr>
                <a:xfrm>
                  <a:off x="10157218" y="5167111"/>
                  <a:ext cx="793750" cy="776592"/>
                  <a:chOff x="6061147" y="1903843"/>
                  <a:chExt cx="1459325" cy="1427779"/>
                </a:xfrm>
                <a:solidFill>
                  <a:schemeClr val="tx2">
                    <a:lumMod val="75000"/>
                  </a:schemeClr>
                </a:solidFill>
              </p:grpSpPr>
              <p:sp>
                <p:nvSpPr>
                  <p:cNvPr id="33" name="Rectangle 32"/>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34" name="Picture 198" descr="Azure automation.png"/>
                  <p:cNvPicPr>
                    <a:picLocks noChangeAspect="1"/>
                  </p:cNvPicPr>
                  <p:nvPr/>
                </p:nvPicPr>
                <p:blipFill>
                  <a:blip r:embed="rId3"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 name="Rectangle 35"/>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Rectangle 36"/>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Rectangle 37"/>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9" name="Group 38"/>
                  <p:cNvGrpSpPr/>
                  <p:nvPr/>
                </p:nvGrpSpPr>
                <p:grpSpPr>
                  <a:xfrm>
                    <a:off x="6405900" y="3172387"/>
                    <a:ext cx="767675" cy="159235"/>
                    <a:chOff x="6558300" y="2056243"/>
                    <a:chExt cx="767675" cy="159235"/>
                  </a:xfrm>
                  <a:grpFill/>
                </p:grpSpPr>
                <p:sp>
                  <p:nvSpPr>
                    <p:cNvPr id="50" name="Rectangle 49"/>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Rectangle 50"/>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 name="Rectangle 51"/>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Rectangle 52"/>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 name="Group 39"/>
                  <p:cNvGrpSpPr/>
                  <p:nvPr/>
                </p:nvGrpSpPr>
                <p:grpSpPr>
                  <a:xfrm rot="5400000">
                    <a:off x="7057017" y="2555039"/>
                    <a:ext cx="767675" cy="159235"/>
                    <a:chOff x="6558300" y="2056243"/>
                    <a:chExt cx="767675" cy="159235"/>
                  </a:xfrm>
                  <a:grpFill/>
                </p:grpSpPr>
                <p:sp>
                  <p:nvSpPr>
                    <p:cNvPr id="46" name="Rectangle 45"/>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Rectangle 46"/>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Rectangle 47"/>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Rectangle 48"/>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1" name="Group 40"/>
                  <p:cNvGrpSpPr/>
                  <p:nvPr/>
                </p:nvGrpSpPr>
                <p:grpSpPr>
                  <a:xfrm rot="5400000">
                    <a:off x="5756927" y="2549314"/>
                    <a:ext cx="767675" cy="159235"/>
                    <a:chOff x="6558300" y="2056243"/>
                    <a:chExt cx="767675" cy="159235"/>
                  </a:xfrm>
                  <a:grpFill/>
                </p:grpSpPr>
                <p:sp>
                  <p:nvSpPr>
                    <p:cNvPr id="42" name="Rectangle 41"/>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Rectangle 42"/>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 name="Rectangle 43"/>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Rectangle 44"/>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32" name="TextBox 31"/>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30"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23" name="Freeform 73"/>
            <p:cNvSpPr>
              <a:spLocks noChangeAspect="1" noEditPoints="1"/>
            </p:cNvSpPr>
            <p:nvPr/>
          </p:nvSpPr>
          <p:spPr bwMode="black">
            <a:xfrm>
              <a:off x="7430161" y="2193705"/>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24" name="TextBox 23"/>
            <p:cNvSpPr txBox="1"/>
            <p:nvPr/>
          </p:nvSpPr>
          <p:spPr>
            <a:xfrm>
              <a:off x="7940316" y="428510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25" name="TextBox 24"/>
            <p:cNvSpPr txBox="1"/>
            <p:nvPr/>
          </p:nvSpPr>
          <p:spPr>
            <a:xfrm>
              <a:off x="7194113"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26" name="TextBox 25"/>
            <p:cNvSpPr txBox="1"/>
            <p:nvPr/>
          </p:nvSpPr>
          <p:spPr>
            <a:xfrm>
              <a:off x="7702681" y="4115145"/>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grpSp>
    </p:spTree>
    <p:extLst>
      <p:ext uri="{BB962C8B-B14F-4D97-AF65-F5344CB8AC3E}">
        <p14:creationId xmlns:p14="http://schemas.microsoft.com/office/powerpoint/2010/main" val="320953510"/>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4638" y="2488803"/>
            <a:ext cx="8777288" cy="1846659"/>
          </a:xfrm>
        </p:spPr>
        <p:txBody>
          <a:bodyPr/>
          <a:lstStyle/>
          <a:p>
            <a:r>
              <a:rPr lang="en-US" dirty="0" smtClean="0"/>
              <a:t>How did we develop</a:t>
            </a:r>
            <a:br>
              <a:rPr lang="en-US" dirty="0" smtClean="0"/>
            </a:br>
            <a:r>
              <a:rPr lang="en-US" dirty="0" smtClean="0"/>
              <a:t>KV-Direct on FPGA?</a:t>
            </a:r>
            <a:endParaRPr lang="en-US" dirty="0"/>
          </a:p>
        </p:txBody>
      </p:sp>
    </p:spTree>
    <p:extLst>
      <p:ext uri="{BB962C8B-B14F-4D97-AF65-F5344CB8AC3E}">
        <p14:creationId xmlns:p14="http://schemas.microsoft.com/office/powerpoint/2010/main" val="167360551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3420182" y="2316250"/>
            <a:ext cx="5602041" cy="2033299"/>
          </a:xfrm>
          <a:prstGeom prst="rect">
            <a:avLst/>
          </a:prstGeom>
        </p:spPr>
      </p:pic>
      <p:sp>
        <p:nvSpPr>
          <p:cNvPr id="2" name="Title 1"/>
          <p:cNvSpPr>
            <a:spLocks noGrp="1"/>
          </p:cNvSpPr>
          <p:nvPr>
            <p:ph type="title"/>
          </p:nvPr>
        </p:nvSpPr>
        <p:spPr/>
        <p:txBody>
          <a:bodyPr/>
          <a:lstStyle/>
          <a:p>
            <a:r>
              <a:rPr lang="en-US" altLang="zh-CN" dirty="0"/>
              <a:t>FPGA challenge: </a:t>
            </a:r>
            <a:r>
              <a:rPr lang="en-US" altLang="zh-CN" i="1" dirty="0"/>
              <a:t>Programmability</a:t>
            </a:r>
            <a:endParaRPr lang="zh-CN" altLang="en-US" i="1" dirty="0"/>
          </a:p>
        </p:txBody>
      </p:sp>
      <p:sp>
        <p:nvSpPr>
          <p:cNvPr id="17" name="Text Placeholder 16"/>
          <p:cNvSpPr>
            <a:spLocks noGrp="1"/>
          </p:cNvSpPr>
          <p:nvPr>
            <p:ph type="body" sz="quarter" idx="10"/>
          </p:nvPr>
        </p:nvSpPr>
        <p:spPr>
          <a:xfrm>
            <a:off x="274638" y="1096200"/>
            <a:ext cx="8777288" cy="1181862"/>
          </a:xfrm>
        </p:spPr>
        <p:txBody>
          <a:bodyPr/>
          <a:lstStyle/>
          <a:p>
            <a:r>
              <a:rPr lang="en-US" altLang="zh-CN" dirty="0"/>
              <a:t>Hardware description language (HDL): push many software developers away</a:t>
            </a:r>
          </a:p>
        </p:txBody>
      </p:sp>
      <p:grpSp>
        <p:nvGrpSpPr>
          <p:cNvPr id="19" name="Group 18"/>
          <p:cNvGrpSpPr/>
          <p:nvPr/>
        </p:nvGrpSpPr>
        <p:grpSpPr>
          <a:xfrm>
            <a:off x="512482" y="2662508"/>
            <a:ext cx="1101777" cy="968724"/>
            <a:chOff x="404734" y="2557786"/>
            <a:chExt cx="1101777" cy="968724"/>
          </a:xfrm>
        </p:grpSpPr>
        <p:sp>
          <p:nvSpPr>
            <p:cNvPr id="7" name="Rectangle 6"/>
            <p:cNvSpPr/>
            <p:nvPr/>
          </p:nvSpPr>
          <p:spPr bwMode="auto">
            <a:xfrm>
              <a:off x="404734" y="2557786"/>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8" name="TextBox 7"/>
            <p:cNvSpPr txBox="1"/>
            <p:nvPr/>
          </p:nvSpPr>
          <p:spPr>
            <a:xfrm>
              <a:off x="404734" y="2566247"/>
              <a:ext cx="1101777" cy="960263"/>
            </a:xfrm>
            <a:prstGeom prst="rect">
              <a:avLst/>
            </a:prstGeom>
            <a:solidFill>
              <a:schemeClr val="accent4">
                <a:lumMod val="20000"/>
                <a:lumOff val="80000"/>
              </a:schemeClr>
            </a:solidFill>
          </p:spPr>
          <p:txBody>
            <a:bodyPr wrap="square" lIns="182880" tIns="146304" rIns="182880" bIns="146304" rtlCol="0">
              <a:spAutoFit/>
            </a:bodyPr>
            <a:lstStyle/>
            <a:p>
              <a:pPr>
                <a:lnSpc>
                  <a:spcPct val="90000"/>
                </a:lnSpc>
                <a:spcAft>
                  <a:spcPts val="600"/>
                </a:spcAft>
              </a:pPr>
              <a:r>
                <a:rPr lang="en-US" sz="24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PCIe</a:t>
              </a: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Core</a:t>
              </a:r>
            </a:p>
          </p:txBody>
        </p:sp>
      </p:grpSp>
      <p:grpSp>
        <p:nvGrpSpPr>
          <p:cNvPr id="20" name="Group 19"/>
          <p:cNvGrpSpPr/>
          <p:nvPr/>
        </p:nvGrpSpPr>
        <p:grpSpPr>
          <a:xfrm>
            <a:off x="1977654" y="2645660"/>
            <a:ext cx="1407054" cy="967758"/>
            <a:chOff x="1869906" y="2540938"/>
            <a:chExt cx="1407054" cy="967758"/>
          </a:xfrm>
        </p:grpSpPr>
        <p:sp>
          <p:nvSpPr>
            <p:cNvPr id="9" name="Rectangle 8"/>
            <p:cNvSpPr/>
            <p:nvPr/>
          </p:nvSpPr>
          <p:spPr bwMode="auto">
            <a:xfrm>
              <a:off x="2002259" y="2540938"/>
              <a:ext cx="1101777" cy="951876"/>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latin typeface="Consolas" panose="020B0609020204030204" pitchFamily="49" charset="0"/>
                <a:cs typeface="Consolas" panose="020B0609020204030204" pitchFamily="49" charset="0"/>
              </a:endParaRPr>
            </a:p>
          </p:txBody>
        </p:sp>
        <p:sp>
          <p:nvSpPr>
            <p:cNvPr id="10" name="TextBox 9"/>
            <p:cNvSpPr txBox="1"/>
            <p:nvPr/>
          </p:nvSpPr>
          <p:spPr>
            <a:xfrm>
              <a:off x="1869906" y="2548433"/>
              <a:ext cx="1407054"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 Engine</a:t>
              </a:r>
            </a:p>
          </p:txBody>
        </p:sp>
      </p:grpSp>
      <p:sp>
        <p:nvSpPr>
          <p:cNvPr id="11" name="Freeform 10"/>
          <p:cNvSpPr/>
          <p:nvPr/>
        </p:nvSpPr>
        <p:spPr bwMode="auto">
          <a:xfrm>
            <a:off x="609796" y="3179669"/>
            <a:ext cx="3087670" cy="1101777"/>
          </a:xfrm>
          <a:custGeom>
            <a:avLst/>
            <a:gdLst>
              <a:gd name="connsiteX0" fmla="*/ 389867 w 3087670"/>
              <a:gd name="connsiteY0" fmla="*/ 1101777 h 1101777"/>
              <a:gd name="connsiteX1" fmla="*/ 209985 w 3087670"/>
              <a:gd name="connsiteY1" fmla="*/ 854439 h 1101777"/>
              <a:gd name="connsiteX2" fmla="*/ 2938195 w 3087670"/>
              <a:gd name="connsiteY2" fmla="*/ 554636 h 1101777"/>
              <a:gd name="connsiteX3" fmla="*/ 2750818 w 3087670"/>
              <a:gd name="connsiteY3" fmla="*/ 0 h 1101777"/>
              <a:gd name="connsiteX4" fmla="*/ 2750818 w 3087670"/>
              <a:gd name="connsiteY4" fmla="*/ 0 h 1101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7670" h="1101777">
                <a:moveTo>
                  <a:pt x="389867" y="1101777"/>
                </a:moveTo>
                <a:cubicBezTo>
                  <a:pt x="87565" y="1023703"/>
                  <a:pt x="-214736" y="945629"/>
                  <a:pt x="209985" y="854439"/>
                </a:cubicBezTo>
                <a:cubicBezTo>
                  <a:pt x="634706" y="763249"/>
                  <a:pt x="2514723" y="697042"/>
                  <a:pt x="2938195" y="554636"/>
                </a:cubicBezTo>
                <a:cubicBezTo>
                  <a:pt x="3361667" y="412229"/>
                  <a:pt x="2750818" y="0"/>
                  <a:pt x="2750818" y="0"/>
                </a:cubicBezTo>
                <a:lnTo>
                  <a:pt x="2750818" y="0"/>
                </a:ln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nsolas" panose="020B0609020204030204" pitchFamily="49" charset="0"/>
              <a:cs typeface="Consolas" panose="020B0609020204030204" pitchFamily="49" charset="0"/>
            </a:endParaRPr>
          </a:p>
        </p:txBody>
      </p:sp>
      <p:cxnSp>
        <p:nvCxnSpPr>
          <p:cNvPr id="13" name="Straight Arrow Connector 12"/>
          <p:cNvCxnSpPr>
            <a:endCxn id="7" idx="3"/>
          </p:cNvCxnSpPr>
          <p:nvPr/>
        </p:nvCxnSpPr>
        <p:spPr>
          <a:xfrm flipH="1">
            <a:off x="1614259" y="3127203"/>
            <a:ext cx="524656" cy="1124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bwMode="auto">
          <a:xfrm>
            <a:off x="1876587" y="2394713"/>
            <a:ext cx="2020118" cy="668685"/>
          </a:xfrm>
          <a:custGeom>
            <a:avLst/>
            <a:gdLst>
              <a:gd name="connsiteX0" fmla="*/ 131357 w 2020118"/>
              <a:gd name="connsiteY0" fmla="*/ 668685 h 668685"/>
              <a:gd name="connsiteX1" fmla="*/ 198813 w 2020118"/>
              <a:gd name="connsiteY1" fmla="*/ 91563 h 668685"/>
              <a:gd name="connsiteX2" fmla="*/ 2020118 w 2020118"/>
              <a:gd name="connsiteY2" fmla="*/ 1622 h 668685"/>
              <a:gd name="connsiteX3" fmla="*/ 2020118 w 2020118"/>
              <a:gd name="connsiteY3" fmla="*/ 1622 h 668685"/>
            </a:gdLst>
            <a:ahLst/>
            <a:cxnLst>
              <a:cxn ang="0">
                <a:pos x="connsiteX0" y="connsiteY0"/>
              </a:cxn>
              <a:cxn ang="0">
                <a:pos x="connsiteX1" y="connsiteY1"/>
              </a:cxn>
              <a:cxn ang="0">
                <a:pos x="connsiteX2" y="connsiteY2"/>
              </a:cxn>
              <a:cxn ang="0">
                <a:pos x="connsiteX3" y="connsiteY3"/>
              </a:cxn>
            </a:cxnLst>
            <a:rect l="l" t="t" r="r" b="b"/>
            <a:pathLst>
              <a:path w="2020118" h="668685">
                <a:moveTo>
                  <a:pt x="131357" y="668685"/>
                </a:moveTo>
                <a:cubicBezTo>
                  <a:pt x="7688" y="435712"/>
                  <a:pt x="-115981" y="202740"/>
                  <a:pt x="198813" y="91563"/>
                </a:cubicBezTo>
                <a:cubicBezTo>
                  <a:pt x="513607" y="-19614"/>
                  <a:pt x="2020118" y="1622"/>
                  <a:pt x="2020118" y="1622"/>
                </a:cubicBezTo>
                <a:lnTo>
                  <a:pt x="2020118" y="1622"/>
                </a:lnTo>
              </a:path>
            </a:pathLst>
          </a:custGeom>
          <a:noFill/>
          <a:ln w="38100">
            <a:solidFill>
              <a:schemeClr val="accent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838670" y="4454042"/>
            <a:ext cx="3125450" cy="683264"/>
          </a:xfrm>
          <a:prstGeom prst="rect">
            <a:avLst/>
          </a:prstGeom>
          <a:noFill/>
        </p:spPr>
        <p:txBody>
          <a:bodyPr wrap="square" lIns="182880" tIns="146304" rIns="182880" bIns="146304" rtlCol="0">
            <a:spAutoFit/>
          </a:bodyPr>
          <a:lstStyle/>
          <a:p>
            <a:pPr>
              <a:lnSpc>
                <a:spcPct val="90000"/>
              </a:lnSpc>
              <a:spcAft>
                <a:spcPts val="600"/>
              </a:spcAft>
            </a:pPr>
            <a:r>
              <a:rPr lang="en-US" sz="2800" dirty="0" err="1">
                <a:solidFill>
                  <a:srgbClr val="FF0000"/>
                </a:solidFill>
              </a:rPr>
              <a:t>Ahhhhhhhhhhhh</a:t>
            </a:r>
            <a:r>
              <a:rPr lang="en-US" sz="2800" dirty="0">
                <a:solidFill>
                  <a:srgbClr val="FF0000"/>
                </a:solidFill>
              </a:rPr>
              <a:t>!</a:t>
            </a:r>
          </a:p>
        </p:txBody>
      </p:sp>
      <p:grpSp>
        <p:nvGrpSpPr>
          <p:cNvPr id="21" name="Group 20"/>
          <p:cNvGrpSpPr/>
          <p:nvPr/>
        </p:nvGrpSpPr>
        <p:grpSpPr>
          <a:xfrm>
            <a:off x="197689" y="4207601"/>
            <a:ext cx="5450837" cy="2875420"/>
            <a:chOff x="89941" y="4149543"/>
            <a:chExt cx="5450837" cy="3040832"/>
          </a:xfrm>
        </p:grpSpPr>
        <p:sp>
          <p:nvSpPr>
            <p:cNvPr id="5" name="Rectangle 4"/>
            <p:cNvSpPr/>
            <p:nvPr/>
          </p:nvSpPr>
          <p:spPr bwMode="auto">
            <a:xfrm>
              <a:off x="89941" y="4176724"/>
              <a:ext cx="5366479" cy="2700000"/>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224085" y="4149543"/>
              <a:ext cx="5316693" cy="3040832"/>
            </a:xfrm>
            <a:prstGeom prst="rect">
              <a:avLst/>
            </a:prstGeom>
            <a:noFill/>
          </p:spPr>
          <p:txBody>
            <a:bodyPr wrap="square" lIns="182880" tIns="146304" rIns="182880" bIns="146304" numCol="2" rtlCol="0">
              <a:spAutoFit/>
            </a:bodyPr>
            <a:lstStyle/>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 or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negedge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if(!RST_B)</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8'hff;</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DMA_TX_DATA &lt;= `UD DMA_TX_DATA_N;</a:t>
              </a:r>
            </a:p>
            <a:p>
              <a:pPr>
                <a:lnSpc>
                  <a:spcPct val="90000"/>
                </a:lnSpc>
                <a:spcAft>
                  <a:spcPts val="600"/>
                </a:spcAft>
              </a:pPr>
              <a:r>
                <a:rPr lang="en-US" sz="8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endParaRPr lang="en-US" sz="8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smtClean="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send</a:t>
              </a:r>
              <a:r>
                <a:rPr lang="en-US" altLang="zh-CN"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hello world !"</a:t>
              </a:r>
              <a:endParaRPr lang="zh-CN" alt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always @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posedge</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SYSCLK)</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rst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else</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if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dma_start</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a:t>
              </a:r>
              <a:r>
                <a:rPr lang="en-US" sz="1200" dirty="0">
                  <a:solidFill>
                    <a:srgbClr val="FF0000"/>
                  </a:solidFill>
                  <a:latin typeface="Consolas" panose="020B0609020204030204" pitchFamily="49" charset="0"/>
                  <a:cs typeface="Consolas" panose="020B0609020204030204" pitchFamily="49" charset="0"/>
                </a:rPr>
                <a:t>88’h68656C6C6F20776F726C64</a:t>
              </a:r>
              <a:r>
                <a:rPr lang="en-US" sz="12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endPar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endParaRP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1’b1;</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else begin</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dma_data</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88’h0;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a:t>
              </a:r>
              <a:r>
                <a:rPr lang="en-US" sz="800" dirty="0" err="1">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dma_valid</a:t>
              </a: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 &lt;= 1’b0;</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a:p>
              <a:pPr>
                <a:lnSpc>
                  <a:spcPct val="90000"/>
                </a:lnSpc>
                <a:spcAft>
                  <a:spcPts val="600"/>
                </a:spcAft>
              </a:pPr>
              <a:r>
                <a:rPr lang="en-US" sz="800" dirty="0">
                  <a:gradFill>
                    <a:gsLst>
                      <a:gs pos="2917">
                        <a:schemeClr val="tx1"/>
                      </a:gs>
                      <a:gs pos="30000">
                        <a:schemeClr val="tx1"/>
                      </a:gs>
                    </a:gsLst>
                    <a:lin ang="5400000" scaled="0"/>
                  </a:gradFill>
                  <a:latin typeface="Consolas" panose="020B0609020204030204" pitchFamily="49" charset="0"/>
                  <a:cs typeface="Consolas" panose="020B0609020204030204" pitchFamily="49" charset="0"/>
                </a:rPr>
                <a:t>end</a:t>
              </a:r>
            </a:p>
          </p:txBody>
        </p:sp>
        <p:sp>
          <p:nvSpPr>
            <p:cNvPr id="16" name="Rectangle 15"/>
            <p:cNvSpPr/>
            <p:nvPr/>
          </p:nvSpPr>
          <p:spPr bwMode="auto">
            <a:xfrm>
              <a:off x="2818173" y="4830302"/>
              <a:ext cx="2391146" cy="241486"/>
            </a:xfrm>
            <a:prstGeom prst="rect">
              <a:avLst/>
            </a:prstGeom>
            <a:noFill/>
            <a:ln w="127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grpSp>
      <p:pic>
        <p:nvPicPr>
          <p:cNvPr id="18" name="Picture 17"/>
          <p:cNvPicPr>
            <a:picLocks noChangeAspect="1"/>
          </p:cNvPicPr>
          <p:nvPr/>
        </p:nvPicPr>
        <p:blipFill>
          <a:blip r:embed="rId5"/>
          <a:stretch>
            <a:fillRect/>
          </a:stretch>
        </p:blipFill>
        <p:spPr>
          <a:xfrm>
            <a:off x="6639314" y="5079678"/>
            <a:ext cx="1671939" cy="1723649"/>
          </a:xfrm>
          <a:prstGeom prst="rect">
            <a:avLst/>
          </a:prstGeom>
        </p:spPr>
      </p:pic>
      <p:sp>
        <p:nvSpPr>
          <p:cNvPr id="3" name="Slide Number Placeholder 2"/>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53</a:t>
            </a:fld>
            <a:endParaRPr lang="en-US"/>
          </a:p>
        </p:txBody>
      </p:sp>
    </p:spTree>
    <p:custDataLst>
      <p:tags r:id="rId1"/>
    </p:custDataLst>
    <p:extLst>
      <p:ext uri="{BB962C8B-B14F-4D97-AF65-F5344CB8AC3E}">
        <p14:creationId xmlns:p14="http://schemas.microsoft.com/office/powerpoint/2010/main" val="2114360251"/>
      </p:ext>
    </p:extLst>
  </p:cSld>
  <p:clrMapOvr>
    <a:masterClrMapping/>
  </p:clrMapOvr>
  <p:transition advTm="32763">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err="1" smtClean="0"/>
              <a:t>ClickNP</a:t>
            </a:r>
            <a:r>
              <a:rPr lang="en-US" dirty="0" smtClean="0"/>
              <a:t> </a:t>
            </a:r>
            <a:r>
              <a:rPr lang="en-US" sz="2000" dirty="0" smtClean="0"/>
              <a:t>[SIGCOMM’16]</a:t>
            </a:r>
            <a:endParaRPr lang="en-US" sz="2000" dirty="0"/>
          </a:p>
        </p:txBody>
      </p:sp>
      <p:sp>
        <p:nvSpPr>
          <p:cNvPr id="3" name="Text Placeholder 2"/>
          <p:cNvSpPr>
            <a:spLocks noGrp="1"/>
          </p:cNvSpPr>
          <p:nvPr>
            <p:ph type="body" sz="quarter" idx="10"/>
          </p:nvPr>
        </p:nvSpPr>
        <p:spPr>
          <a:xfrm>
            <a:off x="274637" y="1212851"/>
            <a:ext cx="8977977" cy="5680016"/>
          </a:xfrm>
        </p:spPr>
        <p:txBody>
          <a:bodyPr/>
          <a:lstStyle/>
          <a:p>
            <a:r>
              <a:rPr lang="en-US" dirty="0" smtClean="0"/>
              <a:t>Making FPGA accessible to software developers</a:t>
            </a:r>
          </a:p>
          <a:p>
            <a:pPr marL="571500" indent="-571500">
              <a:buFont typeface="Arial" panose="020B0604020202020204" pitchFamily="34" charset="0"/>
              <a:buChar char="•"/>
            </a:pPr>
            <a:r>
              <a:rPr lang="en-US" sz="3200" dirty="0" smtClean="0"/>
              <a:t>Flexibility</a:t>
            </a:r>
            <a:r>
              <a:rPr lang="en-US" sz="3200" dirty="0"/>
              <a:t>: </a:t>
            </a:r>
            <a:r>
              <a:rPr lang="en-US" sz="3200" i="1" dirty="0">
                <a:solidFill>
                  <a:schemeClr val="tx1"/>
                </a:solidFill>
              </a:rPr>
              <a:t>fully programmable using high-level language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Modularized: </a:t>
            </a:r>
            <a:r>
              <a:rPr lang="en-US" sz="3200" i="1" dirty="0">
                <a:solidFill>
                  <a:schemeClr val="tx1"/>
                </a:solidFill>
              </a:rPr>
              <a:t>Click abstractions familiar to software developers; easy code reuse</a:t>
            </a:r>
          </a:p>
          <a:p>
            <a:pPr marL="571500" indent="-571500">
              <a:buFont typeface="Arial" panose="020B0604020202020204" pitchFamily="34" charset="0"/>
              <a:buChar char="•"/>
            </a:pPr>
            <a:endParaRPr lang="en-US" sz="1100" i="1" dirty="0">
              <a:solidFill>
                <a:schemeClr val="tx1"/>
              </a:solidFill>
            </a:endParaRPr>
          </a:p>
          <a:p>
            <a:pPr marL="571500" indent="-571500">
              <a:buFont typeface="Arial" panose="020B0604020202020204" pitchFamily="34" charset="0"/>
              <a:buChar char="•"/>
            </a:pPr>
            <a:r>
              <a:rPr lang="en-US" sz="3200" dirty="0"/>
              <a:t>High performance: </a:t>
            </a:r>
            <a:r>
              <a:rPr lang="en-US" sz="3200" i="1" dirty="0">
                <a:solidFill>
                  <a:schemeClr val="tx1"/>
                </a:solidFill>
              </a:rPr>
              <a:t>high throughput; microsecond-scale latency</a:t>
            </a:r>
          </a:p>
          <a:p>
            <a:pPr marL="571500" indent="-571500">
              <a:buFont typeface="Arial" panose="020B0604020202020204" pitchFamily="34" charset="0"/>
              <a:buChar char="•"/>
            </a:pPr>
            <a:endParaRPr lang="en-US" sz="1100" dirty="0"/>
          </a:p>
          <a:p>
            <a:pPr marL="571500" indent="-571500">
              <a:buFont typeface="Arial" panose="020B0604020202020204" pitchFamily="34" charset="0"/>
              <a:buChar char="•"/>
            </a:pPr>
            <a:r>
              <a:rPr lang="en-US" sz="3200" dirty="0"/>
              <a:t>Joint CPU/FPGA packet processing: </a:t>
            </a:r>
            <a:r>
              <a:rPr lang="en-US" sz="3200" i="1" dirty="0">
                <a:solidFill>
                  <a:schemeClr val="tx1"/>
                </a:solidFill>
              </a:rPr>
              <a:t>FPGA is no panacea; fine-grained processing separation</a:t>
            </a:r>
            <a:endParaRPr lang="en-US" i="1" dirty="0">
              <a:solidFill>
                <a:schemeClr val="tx1"/>
              </a:solidFill>
            </a:endParaRPr>
          </a:p>
        </p:txBody>
      </p:sp>
      <p:pic>
        <p:nvPicPr>
          <p:cNvPr id="4" name="Picture 3"/>
          <p:cNvPicPr>
            <a:picLocks noChangeAspect="1"/>
          </p:cNvPicPr>
          <p:nvPr/>
        </p:nvPicPr>
        <p:blipFill>
          <a:blip r:embed="rId3"/>
          <a:stretch>
            <a:fillRect/>
          </a:stretch>
        </p:blipFill>
        <p:spPr>
          <a:xfrm>
            <a:off x="7609550" y="171451"/>
            <a:ext cx="1643065" cy="1657350"/>
          </a:xfrm>
          <a:prstGeom prst="rect">
            <a:avLst/>
          </a:prstGeom>
        </p:spPr>
      </p:pic>
    </p:spTree>
    <p:extLst>
      <p:ext uri="{BB962C8B-B14F-4D97-AF65-F5344CB8AC3E}">
        <p14:creationId xmlns:p14="http://schemas.microsoft.com/office/powerpoint/2010/main" val="1682849385"/>
      </p:ext>
    </p:extLst>
  </p:cSld>
  <p:clrMapOvr>
    <a:masterClrMapping/>
  </p:clrMapOvr>
  <p:transition advTm="56627">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Programming model</a:t>
            </a:r>
          </a:p>
        </p:txBody>
      </p:sp>
      <p:sp>
        <p:nvSpPr>
          <p:cNvPr id="3" name="Text Placeholder 2"/>
          <p:cNvSpPr>
            <a:spLocks noGrp="1"/>
          </p:cNvSpPr>
          <p:nvPr>
            <p:ph type="body" sz="quarter" idx="10"/>
          </p:nvPr>
        </p:nvSpPr>
        <p:spPr>
          <a:xfrm>
            <a:off x="274637" y="1212851"/>
            <a:ext cx="8937095" cy="1181862"/>
          </a:xfrm>
        </p:spPr>
        <p:txBody>
          <a:bodyPr/>
          <a:lstStyle/>
          <a:p>
            <a:r>
              <a:rPr lang="en-US" altLang="zh-CN" i="1" dirty="0"/>
              <a:t>as if</a:t>
            </a:r>
            <a:r>
              <a:rPr lang="en-US" altLang="zh-CN" dirty="0"/>
              <a:t> programming on a </a:t>
            </a:r>
            <a:r>
              <a:rPr lang="en-US" altLang="zh-CN" i="1" dirty="0"/>
              <a:t>multi-core</a:t>
            </a:r>
            <a:r>
              <a:rPr lang="en-US" altLang="zh-CN" dirty="0"/>
              <a:t> processor</a:t>
            </a:r>
            <a:endParaRPr lang="zh-CN" altLang="en-US" dirty="0"/>
          </a:p>
        </p:txBody>
      </p:sp>
      <p:sp>
        <p:nvSpPr>
          <p:cNvPr id="4" name="AutoShape 5"/>
          <p:cNvSpPr>
            <a:spLocks noChangeArrowheads="1"/>
          </p:cNvSpPr>
          <p:nvPr/>
        </p:nvSpPr>
        <p:spPr bwMode="auto">
          <a:xfrm>
            <a:off x="613603"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5" name="TextBox 4"/>
          <p:cNvSpPr txBox="1"/>
          <p:nvPr/>
        </p:nvSpPr>
        <p:spPr>
          <a:xfrm>
            <a:off x="647116" y="3182326"/>
            <a:ext cx="1523998" cy="276999"/>
          </a:xfrm>
          <a:prstGeom prst="rect">
            <a:avLst/>
          </a:prstGeom>
          <a:noFill/>
        </p:spPr>
        <p:txBody>
          <a:bodyPr wrap="square" rtlCol="0">
            <a:spAutoFit/>
          </a:bodyPr>
          <a:lstStyle/>
          <a:p>
            <a:r>
              <a:rPr lang="en-US" sz="1200" dirty="0">
                <a:solidFill>
                  <a:srgbClr val="061922"/>
                </a:solidFill>
              </a:rPr>
              <a:t> A</a:t>
            </a:r>
          </a:p>
        </p:txBody>
      </p:sp>
      <p:grpSp>
        <p:nvGrpSpPr>
          <p:cNvPr id="6" name="Group 5"/>
          <p:cNvGrpSpPr/>
          <p:nvPr/>
        </p:nvGrpSpPr>
        <p:grpSpPr>
          <a:xfrm>
            <a:off x="932000" y="3586680"/>
            <a:ext cx="572421" cy="576071"/>
            <a:chOff x="7143492" y="3343896"/>
            <a:chExt cx="572421" cy="576071"/>
          </a:xfrm>
        </p:grpSpPr>
        <p:sp>
          <p:nvSpPr>
            <p:cNvPr id="7" name="Oval 6"/>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 name="Oval 7"/>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9" name="Oval 8"/>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10" name="Oval 9"/>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11" name="Curved Connector 10"/>
            <p:cNvCxnSpPr>
              <a:stCxn id="8" idx="2"/>
              <a:endCxn id="10"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8" idx="6"/>
              <a:endCxn id="9"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0" idx="4"/>
              <a:endCxn id="9"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1031176" y="3306921"/>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31176" y="3459325"/>
            <a:ext cx="879680" cy="0"/>
          </a:xfrm>
          <a:prstGeom prst="line">
            <a:avLst/>
          </a:prstGeom>
          <a:ln w="38100">
            <a:solidFill>
              <a:schemeClr val="tx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6" idx="3"/>
            <a:endCxn id="80" idx="1"/>
          </p:cNvCxnSpPr>
          <p:nvPr/>
        </p:nvCxnSpPr>
        <p:spPr>
          <a:xfrm>
            <a:off x="5427777"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bwMode="auto">
          <a:xfrm>
            <a:off x="1719952"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63" name="TextBox 62"/>
          <p:cNvSpPr txBox="1"/>
          <p:nvPr/>
        </p:nvSpPr>
        <p:spPr>
          <a:xfrm>
            <a:off x="1560389"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66" name="AutoShape 5"/>
          <p:cNvSpPr>
            <a:spLocks noChangeArrowheads="1"/>
          </p:cNvSpPr>
          <p:nvPr/>
        </p:nvSpPr>
        <p:spPr bwMode="auto">
          <a:xfrm>
            <a:off x="3375007"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67" name="TextBox 66"/>
          <p:cNvSpPr txBox="1"/>
          <p:nvPr/>
        </p:nvSpPr>
        <p:spPr>
          <a:xfrm>
            <a:off x="3408520" y="3182326"/>
            <a:ext cx="1523998" cy="276999"/>
          </a:xfrm>
          <a:prstGeom prst="rect">
            <a:avLst/>
          </a:prstGeom>
          <a:noFill/>
        </p:spPr>
        <p:txBody>
          <a:bodyPr wrap="square" rtlCol="0">
            <a:spAutoFit/>
          </a:bodyPr>
          <a:lstStyle/>
          <a:p>
            <a:r>
              <a:rPr lang="en-US" sz="1200" dirty="0">
                <a:solidFill>
                  <a:srgbClr val="061922"/>
                </a:solidFill>
              </a:rPr>
              <a:t> B</a:t>
            </a:r>
          </a:p>
        </p:txBody>
      </p:sp>
      <p:grpSp>
        <p:nvGrpSpPr>
          <p:cNvPr id="68" name="Group 67"/>
          <p:cNvGrpSpPr/>
          <p:nvPr/>
        </p:nvGrpSpPr>
        <p:grpSpPr>
          <a:xfrm>
            <a:off x="3693404" y="3586680"/>
            <a:ext cx="572421" cy="576071"/>
            <a:chOff x="7143492" y="3343896"/>
            <a:chExt cx="572421" cy="576071"/>
          </a:xfrm>
        </p:grpSpPr>
        <p:sp>
          <p:nvSpPr>
            <p:cNvPr id="69" name="Oval 68"/>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0" name="Oval 69"/>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1" name="Oval 70"/>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72" name="Oval 71"/>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73" name="Curved Connector 72"/>
            <p:cNvCxnSpPr>
              <a:stCxn id="70" idx="2"/>
              <a:endCxn id="72"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70" idx="6"/>
              <a:endCxn id="71"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5" name="Curved Connector 74"/>
            <p:cNvCxnSpPr>
              <a:stCxn id="72" idx="4"/>
              <a:endCxn id="71"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6" name="Straight Connector 75"/>
          <p:cNvCxnSpPr/>
          <p:nvPr/>
        </p:nvCxnSpPr>
        <p:spPr>
          <a:xfrm>
            <a:off x="3792580" y="3306921"/>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92580" y="3459325"/>
            <a:ext cx="879680" cy="0"/>
          </a:xfrm>
          <a:prstGeom prst="line">
            <a:avLst/>
          </a:prstGeom>
          <a:ln w="38100">
            <a:solidFill>
              <a:schemeClr val="accent5">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4481356"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79" name="TextBox 78"/>
          <p:cNvSpPr txBox="1"/>
          <p:nvPr/>
        </p:nvSpPr>
        <p:spPr>
          <a:xfrm>
            <a:off x="4321793"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sp>
        <p:nvSpPr>
          <p:cNvPr id="80" name="AutoShape 5"/>
          <p:cNvSpPr>
            <a:spLocks noChangeArrowheads="1"/>
          </p:cNvSpPr>
          <p:nvPr/>
        </p:nvSpPr>
        <p:spPr bwMode="auto">
          <a:xfrm>
            <a:off x="6136411" y="3182325"/>
            <a:ext cx="2052770" cy="1069974"/>
          </a:xfrm>
          <a:prstGeom prst="roundRect">
            <a:avLst>
              <a:gd name="adj" fmla="val 16667"/>
            </a:avLst>
          </a:prstGeom>
          <a:solidFill>
            <a:schemeClr val="bg1"/>
          </a:solidFill>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rgbClr val="061922"/>
              </a:solidFill>
            </a:endParaRPr>
          </a:p>
        </p:txBody>
      </p:sp>
      <p:sp>
        <p:nvSpPr>
          <p:cNvPr id="81" name="TextBox 80"/>
          <p:cNvSpPr txBox="1"/>
          <p:nvPr/>
        </p:nvSpPr>
        <p:spPr>
          <a:xfrm>
            <a:off x="6169924" y="3182326"/>
            <a:ext cx="1523998" cy="276999"/>
          </a:xfrm>
          <a:prstGeom prst="rect">
            <a:avLst/>
          </a:prstGeom>
          <a:noFill/>
        </p:spPr>
        <p:txBody>
          <a:bodyPr wrap="square" rtlCol="0">
            <a:spAutoFit/>
          </a:bodyPr>
          <a:lstStyle/>
          <a:p>
            <a:r>
              <a:rPr lang="en-US" sz="1200" dirty="0">
                <a:solidFill>
                  <a:srgbClr val="061922"/>
                </a:solidFill>
              </a:rPr>
              <a:t> C</a:t>
            </a:r>
          </a:p>
        </p:txBody>
      </p:sp>
      <p:grpSp>
        <p:nvGrpSpPr>
          <p:cNvPr id="82" name="Group 81"/>
          <p:cNvGrpSpPr/>
          <p:nvPr/>
        </p:nvGrpSpPr>
        <p:grpSpPr>
          <a:xfrm>
            <a:off x="6454808" y="3586680"/>
            <a:ext cx="572421" cy="576071"/>
            <a:chOff x="7143492" y="3343896"/>
            <a:chExt cx="572421" cy="576071"/>
          </a:xfrm>
        </p:grpSpPr>
        <p:sp>
          <p:nvSpPr>
            <p:cNvPr id="83" name="Oval 82"/>
            <p:cNvSpPr/>
            <p:nvPr/>
          </p:nvSpPr>
          <p:spPr>
            <a:xfrm flipH="1" flipV="1">
              <a:off x="7143492" y="3343896"/>
              <a:ext cx="572421" cy="576071"/>
            </a:xfrm>
            <a:prstGeom prst="ellipse">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4" name="Oval 83"/>
            <p:cNvSpPr/>
            <p:nvPr/>
          </p:nvSpPr>
          <p:spPr>
            <a:xfrm flipH="1" flipV="1">
              <a:off x="7361555" y="3697519"/>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5" name="Oval 84"/>
            <p:cNvSpPr/>
            <p:nvPr/>
          </p:nvSpPr>
          <p:spPr>
            <a:xfrm flipH="1" flipV="1">
              <a:off x="7209436" y="3478746"/>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sp>
          <p:nvSpPr>
            <p:cNvPr id="86" name="Oval 85"/>
            <p:cNvSpPr/>
            <p:nvPr/>
          </p:nvSpPr>
          <p:spPr>
            <a:xfrm flipH="1" flipV="1">
              <a:off x="7471469" y="3470995"/>
              <a:ext cx="173736" cy="173736"/>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61922"/>
                </a:solidFill>
              </a:endParaRPr>
            </a:p>
          </p:txBody>
        </p:sp>
        <p:cxnSp>
          <p:nvCxnSpPr>
            <p:cNvPr id="87" name="Curved Connector 86"/>
            <p:cNvCxnSpPr>
              <a:stCxn id="84" idx="2"/>
              <a:endCxn id="86" idx="1"/>
            </p:cNvCxnSpPr>
            <p:nvPr/>
          </p:nvCxnSpPr>
          <p:spPr>
            <a:xfrm flipV="1">
              <a:off x="7535291" y="3619288"/>
              <a:ext cx="84471" cy="16509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84" idx="6"/>
              <a:endCxn id="85" idx="7"/>
            </p:cNvCxnSpPr>
            <p:nvPr/>
          </p:nvCxnSpPr>
          <p:spPr>
            <a:xfrm rot="10800000">
              <a:off x="7234879" y="3627039"/>
              <a:ext cx="126676" cy="157348"/>
            </a:xfrm>
            <a:prstGeom prst="curvedConnector2">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9" name="Curved Connector 88"/>
            <p:cNvCxnSpPr>
              <a:stCxn id="86" idx="4"/>
              <a:endCxn id="85" idx="4"/>
            </p:cNvCxnSpPr>
            <p:nvPr/>
          </p:nvCxnSpPr>
          <p:spPr>
            <a:xfrm rot="16200000" flipH="1" flipV="1">
              <a:off x="7423445" y="3343853"/>
              <a:ext cx="7751" cy="262033"/>
            </a:xfrm>
            <a:prstGeom prst="curvedConnector3">
              <a:avLst>
                <a:gd name="adj1" fmla="val -92166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0" name="Straight Connector 89"/>
          <p:cNvCxnSpPr/>
          <p:nvPr/>
        </p:nvCxnSpPr>
        <p:spPr>
          <a:xfrm>
            <a:off x="6553984" y="3306921"/>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553984" y="3459325"/>
            <a:ext cx="879680" cy="0"/>
          </a:xfrm>
          <a:prstGeom prst="line">
            <a:avLst/>
          </a:prstGeom>
          <a:ln w="38100">
            <a:solidFill>
              <a:schemeClr val="accent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7242760" y="3713778"/>
            <a:ext cx="687097" cy="400261"/>
          </a:xfrm>
          <a:prstGeom prst="rect">
            <a:avLst/>
          </a:prstGeom>
          <a:solidFill>
            <a:schemeClr val="bg1"/>
          </a:solidFill>
          <a:ln w="190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93" name="TextBox 92"/>
          <p:cNvSpPr txBox="1"/>
          <p:nvPr/>
        </p:nvSpPr>
        <p:spPr>
          <a:xfrm>
            <a:off x="7083197" y="3611728"/>
            <a:ext cx="946413" cy="572464"/>
          </a:xfrm>
          <a:prstGeom prst="rect">
            <a:avLst/>
          </a:prstGeom>
          <a:noFill/>
        </p:spPr>
        <p:txBody>
          <a:bodyPr wrap="none" lIns="182880" tIns="146304" rIns="182880" bIns="146304" rtlCol="0">
            <a:spAutoFit/>
          </a:bodyPr>
          <a:lstStyle/>
          <a:p>
            <a:pPr>
              <a:lnSpc>
                <a:spcPct val="90000"/>
              </a:lnSpc>
              <a:spcAft>
                <a:spcPts val="600"/>
              </a:spcAft>
            </a:pPr>
            <a:r>
              <a:rPr lang="en-US" sz="2000" dirty="0">
                <a:gradFill>
                  <a:gsLst>
                    <a:gs pos="2917">
                      <a:schemeClr val="tx1"/>
                    </a:gs>
                    <a:gs pos="30000">
                      <a:schemeClr val="tx1"/>
                    </a:gs>
                  </a:gsLst>
                  <a:lin ang="5400000" scaled="0"/>
                </a:gradFill>
              </a:rPr>
              <a:t>mem</a:t>
            </a:r>
          </a:p>
        </p:txBody>
      </p:sp>
      <p:cxnSp>
        <p:nvCxnSpPr>
          <p:cNvPr id="96" name="Straight Arrow Connector 95"/>
          <p:cNvCxnSpPr>
            <a:stCxn id="4" idx="3"/>
            <a:endCxn id="66" idx="1"/>
          </p:cNvCxnSpPr>
          <p:nvPr/>
        </p:nvCxnSpPr>
        <p:spPr>
          <a:xfrm>
            <a:off x="2666373" y="3717312"/>
            <a:ext cx="708634"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1" name="Group 50"/>
          <p:cNvGrpSpPr>
            <a:grpSpLocks noChangeAspect="1"/>
          </p:cNvGrpSpPr>
          <p:nvPr/>
        </p:nvGrpSpPr>
        <p:grpSpPr>
          <a:xfrm>
            <a:off x="5297386" y="3482304"/>
            <a:ext cx="597594" cy="454403"/>
            <a:chOff x="152441" y="3690938"/>
            <a:chExt cx="394589" cy="300037"/>
          </a:xfrm>
        </p:grpSpPr>
        <p:sp>
          <p:nvSpPr>
            <p:cNvPr id="52"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53"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54"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55"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56"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57"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58"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9"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grpSp>
        <p:nvGrpSpPr>
          <p:cNvPr id="42" name="Group 41"/>
          <p:cNvGrpSpPr>
            <a:grpSpLocks noChangeAspect="1"/>
          </p:cNvGrpSpPr>
          <p:nvPr/>
        </p:nvGrpSpPr>
        <p:grpSpPr>
          <a:xfrm>
            <a:off x="2494107" y="3476864"/>
            <a:ext cx="597594" cy="454403"/>
            <a:chOff x="152441" y="3690938"/>
            <a:chExt cx="394589" cy="300037"/>
          </a:xfrm>
        </p:grpSpPr>
        <p:sp>
          <p:nvSpPr>
            <p:cNvPr id="43" name="Rectangle 35"/>
            <p:cNvSpPr>
              <a:spLocks noChangeArrowheads="1"/>
            </p:cNvSpPr>
            <p:nvPr/>
          </p:nvSpPr>
          <p:spPr bwMode="auto">
            <a:xfrm>
              <a:off x="152441" y="3690938"/>
              <a:ext cx="394589" cy="300037"/>
            </a:xfrm>
            <a:prstGeom prst="rect">
              <a:avLst/>
            </a:pr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sz="1200" dirty="0">
                <a:solidFill>
                  <a:srgbClr val="061922"/>
                </a:solidFill>
              </a:endParaRPr>
            </a:p>
          </p:txBody>
        </p:sp>
        <p:sp>
          <p:nvSpPr>
            <p:cNvPr id="44" name="Line 67"/>
            <p:cNvSpPr>
              <a:spLocks noChangeShapeType="1"/>
            </p:cNvSpPr>
            <p:nvPr/>
          </p:nvSpPr>
          <p:spPr bwMode="auto">
            <a:xfrm rot="10800000" flipH="1">
              <a:off x="152441" y="3840957"/>
              <a:ext cx="130276" cy="1059"/>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sp>
          <p:nvSpPr>
            <p:cNvPr id="45" name="Line 73"/>
            <p:cNvSpPr>
              <a:spLocks noChangeShapeType="1"/>
            </p:cNvSpPr>
            <p:nvPr/>
          </p:nvSpPr>
          <p:spPr bwMode="auto">
            <a:xfrm rot="10800000" flipH="1" flipV="1">
              <a:off x="389195" y="3842015"/>
              <a:ext cx="157835" cy="0"/>
            </a:xfrm>
            <a:prstGeom prst="line">
              <a:avLst/>
            </a:prstGeom>
            <a:noFill/>
            <a:ln w="25400">
              <a:solidFill>
                <a:schemeClr val="tx1"/>
              </a:solidFill>
              <a:round/>
              <a:headEnd/>
              <a:tailEnd type="triangle" w="med" len="med"/>
            </a:ln>
          </p:spPr>
          <p:txBody>
            <a:bodyPr/>
            <a:lstStyle/>
            <a:p>
              <a:endParaRPr lang="en-US">
                <a:solidFill>
                  <a:srgbClr val="061922"/>
                </a:solidFill>
              </a:endParaRPr>
            </a:p>
          </p:txBody>
        </p:sp>
        <p:grpSp>
          <p:nvGrpSpPr>
            <p:cNvPr id="46" name="Group 202"/>
            <p:cNvGrpSpPr>
              <a:grpSpLocks/>
            </p:cNvGrpSpPr>
            <p:nvPr/>
          </p:nvGrpSpPr>
          <p:grpSpPr bwMode="auto">
            <a:xfrm rot="10800000" flipH="1" flipV="1">
              <a:off x="252455" y="3754895"/>
              <a:ext cx="140634" cy="174948"/>
              <a:chOff x="3067434" y="1790279"/>
              <a:chExt cx="302584" cy="319188"/>
            </a:xfrm>
            <a:solidFill>
              <a:schemeClr val="accent1">
                <a:alpha val="0"/>
              </a:schemeClr>
            </a:solidFill>
          </p:grpSpPr>
          <p:sp>
            <p:nvSpPr>
              <p:cNvPr id="47" name="Rectangle 355"/>
              <p:cNvSpPr>
                <a:spLocks noChangeArrowheads="1"/>
              </p:cNvSpPr>
              <p:nvPr/>
            </p:nvSpPr>
            <p:spPr bwMode="auto">
              <a:xfrm>
                <a:off x="3131389" y="1790291"/>
                <a:ext cx="120769" cy="319176"/>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a:solidFill>
                    <a:srgbClr val="061922"/>
                  </a:solidFill>
                </a:endParaRPr>
              </a:p>
            </p:txBody>
          </p:sp>
          <p:sp>
            <p:nvSpPr>
              <p:cNvPr id="48" name="Rectangle 356"/>
              <p:cNvSpPr>
                <a:spLocks noChangeArrowheads="1"/>
              </p:cNvSpPr>
              <p:nvPr/>
            </p:nvSpPr>
            <p:spPr bwMode="auto">
              <a:xfrm>
                <a:off x="3249250" y="1790281"/>
                <a:ext cx="120768" cy="319175"/>
              </a:xfrm>
              <a:prstGeom prst="rect">
                <a:avLst/>
              </a:prstGeom>
              <a:grpFill/>
              <a:ln w="25400" algn="ctr">
                <a:solidFill>
                  <a:schemeClr val="tx1"/>
                </a:solidFill>
                <a:round/>
                <a:headEnd/>
                <a:tailEnd/>
              </a:ln>
            </p:spPr>
            <p:txBody>
              <a:bodyPr/>
              <a:lstStyle/>
              <a:p>
                <a:pPr>
                  <a:lnSpc>
                    <a:spcPct val="90000"/>
                  </a:lnSpc>
                  <a:spcBef>
                    <a:spcPct val="25000"/>
                  </a:spcBef>
                  <a:buClr>
                    <a:srgbClr val="FFFFFF"/>
                  </a:buClr>
                  <a:buSzPct val="100000"/>
                  <a:buFont typeface="Wingdings" pitchFamily="2" charset="2"/>
                  <a:buChar char="•"/>
                </a:pPr>
                <a:endParaRPr lang="en-US" dirty="0">
                  <a:solidFill>
                    <a:srgbClr val="061922"/>
                  </a:solidFill>
                </a:endParaRPr>
              </a:p>
            </p:txBody>
          </p:sp>
          <p:cxnSp>
            <p:nvCxnSpPr>
              <p:cNvPr id="49" name="Straight Connector 367"/>
              <p:cNvCxnSpPr>
                <a:cxnSpLocks noChangeShapeType="1"/>
              </p:cNvCxnSpPr>
              <p:nvPr/>
            </p:nvCxnSpPr>
            <p:spPr bwMode="auto">
              <a:xfrm rot="16200000" flipV="1">
                <a:off x="3126382" y="1731331"/>
                <a:ext cx="0" cy="117896"/>
              </a:xfrm>
              <a:prstGeom prst="line">
                <a:avLst/>
              </a:prstGeom>
              <a:grpFill/>
              <a:ln w="25400" algn="ctr">
                <a:solidFill>
                  <a:schemeClr val="tx1"/>
                </a:solidFill>
                <a:round/>
                <a:headEnd/>
                <a:tailEnd/>
              </a:ln>
            </p:spPr>
          </p:cxnSp>
          <p:cxnSp>
            <p:nvCxnSpPr>
              <p:cNvPr id="50" name="Straight Connector 368"/>
              <p:cNvCxnSpPr>
                <a:cxnSpLocks noChangeShapeType="1"/>
              </p:cNvCxnSpPr>
              <p:nvPr/>
            </p:nvCxnSpPr>
            <p:spPr bwMode="auto">
              <a:xfrm rot="5400000" flipV="1">
                <a:off x="3131102" y="2050500"/>
                <a:ext cx="0" cy="117897"/>
              </a:xfrm>
              <a:prstGeom prst="line">
                <a:avLst/>
              </a:prstGeom>
              <a:grpFill/>
              <a:ln w="25400" algn="ctr">
                <a:solidFill>
                  <a:schemeClr val="tx1"/>
                </a:solidFill>
                <a:round/>
                <a:headEnd/>
                <a:tailEnd/>
              </a:ln>
            </p:spPr>
          </p:cxnSp>
        </p:grpSp>
      </p:grpSp>
      <p:sp>
        <p:nvSpPr>
          <p:cNvPr id="107" name="TextBox 106"/>
          <p:cNvSpPr txBox="1"/>
          <p:nvPr/>
        </p:nvSpPr>
        <p:spPr>
          <a:xfrm>
            <a:off x="2078312" y="2200536"/>
            <a:ext cx="51878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cores (</a:t>
            </a:r>
            <a:r>
              <a:rPr lang="en-US" sz="2400" i="1" dirty="0">
                <a:gradFill>
                  <a:gsLst>
                    <a:gs pos="2917">
                      <a:schemeClr val="tx1"/>
                    </a:gs>
                    <a:gs pos="30000">
                      <a:schemeClr val="tx1"/>
                    </a:gs>
                  </a:gsLst>
                  <a:lin ang="5400000" scaled="0"/>
                </a:gradFill>
              </a:rPr>
              <a:t>elements</a:t>
            </a:r>
            <a:r>
              <a:rPr lang="en-US" sz="2400" dirty="0">
                <a:gradFill>
                  <a:gsLst>
                    <a:gs pos="2917">
                      <a:schemeClr val="tx1"/>
                    </a:gs>
                    <a:gs pos="30000">
                      <a:schemeClr val="tx1"/>
                    </a:gs>
                  </a:gsLst>
                  <a:lin ang="5400000" scaled="0"/>
                </a:gradFill>
              </a:rPr>
              <a:t>) running in parallel</a:t>
            </a:r>
          </a:p>
        </p:txBody>
      </p:sp>
      <p:cxnSp>
        <p:nvCxnSpPr>
          <p:cNvPr id="110" name="Straight Arrow Connector 109"/>
          <p:cNvCxnSpPr>
            <a:endCxn id="43" idx="2"/>
          </p:cNvCxnSpPr>
          <p:nvPr/>
        </p:nvCxnSpPr>
        <p:spPr>
          <a:xfrm flipH="1" flipV="1">
            <a:off x="2792904" y="3931267"/>
            <a:ext cx="1439516" cy="87275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endCxn id="52" idx="2"/>
          </p:cNvCxnSpPr>
          <p:nvPr/>
        </p:nvCxnSpPr>
        <p:spPr>
          <a:xfrm flipV="1">
            <a:off x="5337313" y="3936707"/>
            <a:ext cx="258870" cy="857659"/>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719952" y="4675246"/>
            <a:ext cx="669420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communicate via </a:t>
            </a:r>
            <a:r>
              <a:rPr lang="en-US" sz="2400" i="1" dirty="0">
                <a:gradFill>
                  <a:gsLst>
                    <a:gs pos="2917">
                      <a:schemeClr val="tx1"/>
                    </a:gs>
                    <a:gs pos="30000">
                      <a:schemeClr val="tx1"/>
                    </a:gs>
                  </a:gsLst>
                  <a:lin ang="5400000" scaled="0"/>
                </a:gradFill>
              </a:rPr>
              <a:t>channels</a:t>
            </a:r>
            <a:r>
              <a:rPr lang="en-US" sz="2400" dirty="0">
                <a:gradFill>
                  <a:gsLst>
                    <a:gs pos="2917">
                      <a:schemeClr val="tx1"/>
                    </a:gs>
                    <a:gs pos="30000">
                      <a:schemeClr val="tx1"/>
                    </a:gs>
                  </a:gsLst>
                  <a:lin ang="5400000" scaled="0"/>
                </a:gradFill>
              </a:rPr>
              <a:t>, not shared memory</a:t>
            </a:r>
          </a:p>
        </p:txBody>
      </p:sp>
      <p:cxnSp>
        <p:nvCxnSpPr>
          <p:cNvPr id="120" name="Straight Arrow Connector 119"/>
          <p:cNvCxnSpPr/>
          <p:nvPr/>
        </p:nvCxnSpPr>
        <p:spPr>
          <a:xfrm flipH="1">
            <a:off x="2592756" y="2734424"/>
            <a:ext cx="1888600" cy="451992"/>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a:off x="4481356" y="2718691"/>
            <a:ext cx="0" cy="466859"/>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4481356" y="2734424"/>
            <a:ext cx="1783052" cy="447901"/>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55</a:t>
            </a:fld>
            <a:endParaRPr lang="en-US"/>
          </a:p>
        </p:txBody>
      </p:sp>
    </p:spTree>
    <p:custDataLst>
      <p:tags r:id="rId1"/>
    </p:custDataLst>
    <p:extLst>
      <p:ext uri="{BB962C8B-B14F-4D97-AF65-F5344CB8AC3E}">
        <p14:creationId xmlns:p14="http://schemas.microsoft.com/office/powerpoint/2010/main" val="3077007925"/>
      </p:ext>
    </p:extLst>
  </p:cSld>
  <p:clrMapOvr>
    <a:masterClrMapping/>
  </p:clrMapOvr>
  <p:transition advTm="3394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 single-threaded core</a:t>
            </a:r>
          </a:p>
        </p:txBody>
      </p:sp>
      <p:sp>
        <p:nvSpPr>
          <p:cNvPr id="4" name="Rounded Rectangle 3"/>
          <p:cNvSpPr/>
          <p:nvPr/>
        </p:nvSpPr>
        <p:spPr bwMode="auto">
          <a:xfrm>
            <a:off x="2822916" y="1554603"/>
            <a:ext cx="3392186" cy="3382964"/>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cxnSp>
        <p:nvCxnSpPr>
          <p:cNvPr id="8" name="Straight Arrow Connector 7"/>
          <p:cNvCxnSpPr/>
          <p:nvPr/>
        </p:nvCxnSpPr>
        <p:spPr>
          <a:xfrm>
            <a:off x="1834791" y="283583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34791" y="3333815"/>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0933" y="2753620"/>
            <a:ext cx="2353850"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input channels</a:t>
            </a:r>
            <a:endParaRPr lang="en-US" sz="2400" dirty="0">
              <a:gradFill>
                <a:gsLst>
                  <a:gs pos="2917">
                    <a:schemeClr val="tx1"/>
                  </a:gs>
                  <a:gs pos="30000">
                    <a:schemeClr val="tx1"/>
                  </a:gs>
                </a:gsLst>
                <a:lin ang="5400000" scaled="0"/>
              </a:gradFill>
            </a:endParaRPr>
          </a:p>
        </p:txBody>
      </p:sp>
      <p:sp>
        <p:nvSpPr>
          <p:cNvPr id="11" name="Rectangle 10"/>
          <p:cNvSpPr/>
          <p:nvPr/>
        </p:nvSpPr>
        <p:spPr bwMode="auto">
          <a:xfrm>
            <a:off x="3197247" y="2602589"/>
            <a:ext cx="2732105" cy="98515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12" name="TextBox 11"/>
          <p:cNvSpPr txBox="1"/>
          <p:nvPr/>
        </p:nvSpPr>
        <p:spPr>
          <a:xfrm>
            <a:off x="3437402" y="2534370"/>
            <a:ext cx="2444836"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Process handler</a:t>
            </a:r>
          </a:p>
        </p:txBody>
      </p:sp>
      <p:cxnSp>
        <p:nvCxnSpPr>
          <p:cNvPr id="14" name="Elbow Connector 13"/>
          <p:cNvCxnSpPr>
            <a:endCxn id="19" idx="2"/>
          </p:cNvCxnSpPr>
          <p:nvPr/>
        </p:nvCxnSpPr>
        <p:spPr>
          <a:xfrm rot="10800000">
            <a:off x="4561908" y="4640486"/>
            <a:ext cx="2200813" cy="1083992"/>
          </a:xfrm>
          <a:prstGeom prst="bentConnector2">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16030" y="5205111"/>
            <a:ext cx="36506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signal/c</a:t>
            </a:r>
            <a:r>
              <a:rPr lang="en-US" altLang="zh-CN" sz="2400" dirty="0">
                <a:gradFill>
                  <a:gsLst>
                    <a:gs pos="2917">
                      <a:schemeClr val="tx1"/>
                    </a:gs>
                    <a:gs pos="30000">
                      <a:schemeClr val="tx1"/>
                    </a:gs>
                  </a:gsLst>
                  <a:lin ang="5400000" scaled="0"/>
                </a:gradFill>
              </a:rPr>
              <a:t>on</a:t>
            </a:r>
            <a:r>
              <a:rPr lang="en-US" sz="2400" dirty="0">
                <a:gradFill>
                  <a:gsLst>
                    <a:gs pos="2917">
                      <a:schemeClr val="tx1"/>
                    </a:gs>
                    <a:gs pos="30000">
                      <a:schemeClr val="tx1"/>
                    </a:gs>
                  </a:gsLst>
                  <a:lin ang="5400000" scaled="0"/>
                </a:gradFill>
              </a:rPr>
              <a:t>trol from host</a:t>
            </a:r>
          </a:p>
        </p:txBody>
      </p:sp>
      <p:cxnSp>
        <p:nvCxnSpPr>
          <p:cNvPr id="16" name="Straight Arrow Connector 15"/>
          <p:cNvCxnSpPr/>
          <p:nvPr/>
        </p:nvCxnSpPr>
        <p:spPr>
          <a:xfrm>
            <a:off x="5926567" y="2787350"/>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926567" y="3289796"/>
            <a:ext cx="1362456"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62720" y="2731219"/>
            <a:ext cx="2563843"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gradFill>
                  <a:gsLst>
                    <a:gs pos="2917">
                      <a:schemeClr val="tx1"/>
                    </a:gs>
                    <a:gs pos="30000">
                      <a:schemeClr val="tx1"/>
                    </a:gs>
                  </a:gsLst>
                  <a:lin ang="5400000" scaled="0"/>
                </a:gradFill>
              </a:rPr>
              <a:t>output channels</a:t>
            </a:r>
            <a:endParaRPr lang="en-US" sz="2400" dirty="0">
              <a:gradFill>
                <a:gsLst>
                  <a:gs pos="2917">
                    <a:schemeClr val="tx1"/>
                  </a:gs>
                  <a:gs pos="30000">
                    <a:schemeClr val="tx1"/>
                  </a:gs>
                </a:gsLst>
                <a:lin ang="5400000" scaled="0"/>
              </a:gradFill>
            </a:endParaRPr>
          </a:p>
        </p:txBody>
      </p:sp>
      <p:sp>
        <p:nvSpPr>
          <p:cNvPr id="7" name="Rounded Rectangle 6"/>
          <p:cNvSpPr/>
          <p:nvPr/>
        </p:nvSpPr>
        <p:spPr bwMode="auto">
          <a:xfrm>
            <a:off x="3159147" y="1689031"/>
            <a:ext cx="2732105" cy="783471"/>
          </a:xfrm>
          <a:prstGeom prst="round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zh-CN" altLang="en-US" sz="1500" dirty="0">
              <a:gradFill>
                <a:gsLst>
                  <a:gs pos="5833">
                    <a:schemeClr val="tx1">
                      <a:lumMod val="50000"/>
                    </a:schemeClr>
                  </a:gs>
                  <a:gs pos="100000">
                    <a:schemeClr val="tx1">
                      <a:lumMod val="50000"/>
                    </a:schemeClr>
                  </a:gs>
                </a:gsLst>
                <a:lin ang="5400000" scaled="0"/>
              </a:gradFill>
            </a:endParaRPr>
          </a:p>
        </p:txBody>
      </p:sp>
      <p:sp>
        <p:nvSpPr>
          <p:cNvPr id="5" name="TextBox 4"/>
          <p:cNvSpPr txBox="1"/>
          <p:nvPr/>
        </p:nvSpPr>
        <p:spPr>
          <a:xfrm>
            <a:off x="3957755" y="1620900"/>
            <a:ext cx="1198708"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states</a:t>
            </a:r>
          </a:p>
        </p:txBody>
      </p:sp>
      <p:sp>
        <p:nvSpPr>
          <p:cNvPr id="19" name="Rectangle 18"/>
          <p:cNvSpPr/>
          <p:nvPr/>
        </p:nvSpPr>
        <p:spPr bwMode="auto">
          <a:xfrm>
            <a:off x="3197247" y="3745202"/>
            <a:ext cx="2729320" cy="895284"/>
          </a:xfrm>
          <a:prstGeom prst="rect">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20" name="TextBox 19"/>
          <p:cNvSpPr txBox="1"/>
          <p:nvPr/>
        </p:nvSpPr>
        <p:spPr>
          <a:xfrm>
            <a:off x="3420965" y="3682635"/>
            <a:ext cx="2546877" cy="627864"/>
          </a:xfrm>
          <a:prstGeom prst="rect">
            <a:avLst/>
          </a:prstGeom>
          <a:noFill/>
        </p:spPr>
        <p:txBody>
          <a:bodyPr wrap="square" lIns="182880" tIns="146304" rIns="182880" bIns="146304" rtlCol="0">
            <a:spAutoFit/>
          </a:bodyPr>
          <a:lstStyle/>
          <a:p>
            <a:pPr>
              <a:lnSpc>
                <a:spcPct val="90000"/>
              </a:lnSpc>
              <a:spcAft>
                <a:spcPts val="600"/>
              </a:spcAft>
            </a:pPr>
            <a:r>
              <a:rPr lang="en-US" sz="2400" i="1" dirty="0">
                <a:gradFill>
                  <a:gsLst>
                    <a:gs pos="2917">
                      <a:schemeClr val="tx1"/>
                    </a:gs>
                    <a:gs pos="30000">
                      <a:schemeClr val="tx1"/>
                    </a:gs>
                  </a:gsLst>
                  <a:lin ang="5400000" scaled="0"/>
                </a:gradFill>
              </a:rPr>
              <a:t>Signal handler</a:t>
            </a:r>
          </a:p>
        </p:txBody>
      </p:sp>
      <p:sp>
        <p:nvSpPr>
          <p:cNvPr id="22" name="TextBox 21"/>
          <p:cNvSpPr txBox="1"/>
          <p:nvPr/>
        </p:nvSpPr>
        <p:spPr>
          <a:xfrm>
            <a:off x="6567527" y="5588329"/>
            <a:ext cx="1742272"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(interrupt)</a:t>
            </a:r>
            <a:endParaRPr lang="zh-CN" altLang="en-US" sz="2400" dirty="0" err="1">
              <a:solidFill>
                <a:srgbClr val="C00000"/>
              </a:solidFill>
            </a:endParaRPr>
          </a:p>
        </p:txBody>
      </p:sp>
      <p:sp>
        <p:nvSpPr>
          <p:cNvPr id="23" name="TextBox 22"/>
          <p:cNvSpPr txBox="1"/>
          <p:nvPr/>
        </p:nvSpPr>
        <p:spPr>
          <a:xfrm>
            <a:off x="7456386" y="3093189"/>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4" name="TextBox 23"/>
          <p:cNvSpPr txBox="1"/>
          <p:nvPr/>
        </p:nvSpPr>
        <p:spPr>
          <a:xfrm>
            <a:off x="853010" y="3083050"/>
            <a:ext cx="98969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(I/O)</a:t>
            </a:r>
            <a:endParaRPr lang="zh-CN" altLang="en-US" sz="2400" dirty="0" err="1">
              <a:solidFill>
                <a:srgbClr val="C00000"/>
              </a:solidFill>
            </a:endParaRPr>
          </a:p>
        </p:txBody>
      </p:sp>
      <p:sp>
        <p:nvSpPr>
          <p:cNvPr id="25" name="TextBox 24"/>
          <p:cNvSpPr txBox="1"/>
          <p:nvPr/>
        </p:nvSpPr>
        <p:spPr>
          <a:xfrm>
            <a:off x="3662630" y="1910022"/>
            <a:ext cx="1809598"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a:t>
            </a:r>
            <a:r>
              <a:rPr lang="en-US" altLang="zh-CN" sz="2400" dirty="0" err="1">
                <a:solidFill>
                  <a:srgbClr val="C00000"/>
                </a:solidFill>
              </a:rPr>
              <a:t>reg</a:t>
            </a:r>
            <a:r>
              <a:rPr lang="en-US" altLang="zh-CN" sz="2400" dirty="0">
                <a:solidFill>
                  <a:srgbClr val="C00000"/>
                </a:solidFill>
              </a:rPr>
              <a:t>/mem)</a:t>
            </a:r>
            <a:endParaRPr lang="zh-CN" altLang="en-US" sz="2400" dirty="0" err="1">
              <a:solidFill>
                <a:srgbClr val="C00000"/>
              </a:solidFill>
            </a:endParaRPr>
          </a:p>
        </p:txBody>
      </p:sp>
      <p:sp>
        <p:nvSpPr>
          <p:cNvPr id="26" name="TextBox 25"/>
          <p:cNvSpPr txBox="1"/>
          <p:nvPr/>
        </p:nvSpPr>
        <p:spPr>
          <a:xfrm>
            <a:off x="3460042" y="2928630"/>
            <a:ext cx="2192716"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(main thread)</a:t>
            </a:r>
            <a:endParaRPr lang="zh-CN" altLang="en-US" sz="2400" dirty="0" err="1">
              <a:solidFill>
                <a:srgbClr val="C00000"/>
              </a:solidFill>
            </a:endParaRPr>
          </a:p>
        </p:txBody>
      </p:sp>
      <p:sp>
        <p:nvSpPr>
          <p:cNvPr id="29" name="TextBox 28"/>
          <p:cNvSpPr txBox="1"/>
          <p:nvPr/>
        </p:nvSpPr>
        <p:spPr>
          <a:xfrm>
            <a:off x="4026566" y="4060815"/>
            <a:ext cx="984885" cy="627864"/>
          </a:xfrm>
          <a:prstGeom prst="rect">
            <a:avLst/>
          </a:prstGeom>
          <a:noFill/>
        </p:spPr>
        <p:txBody>
          <a:bodyPr wrap="none" lIns="182880" tIns="146304" rIns="182880" bIns="146304" rtlCol="0">
            <a:spAutoFit/>
          </a:bodyPr>
          <a:lstStyle/>
          <a:p>
            <a:pPr>
              <a:lnSpc>
                <a:spcPct val="90000"/>
              </a:lnSpc>
              <a:spcAft>
                <a:spcPts val="600"/>
              </a:spcAft>
            </a:pPr>
            <a:r>
              <a:rPr lang="en-US" altLang="zh-CN" sz="2400" dirty="0">
                <a:solidFill>
                  <a:srgbClr val="C00000"/>
                </a:solidFill>
              </a:rPr>
              <a:t>(ISR)</a:t>
            </a:r>
            <a:endParaRPr lang="zh-CN" altLang="en-US" sz="2400" dirty="0" err="1">
              <a:solidFill>
                <a:srgbClr val="C00000"/>
              </a:solidFill>
            </a:endParaRPr>
          </a:p>
        </p:txBody>
      </p:sp>
      <p:sp>
        <p:nvSpPr>
          <p:cNvPr id="3" name="Slide Number Placeholder 2"/>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56</a:t>
            </a:fld>
            <a:endParaRPr lang="en-US"/>
          </a:p>
        </p:txBody>
      </p:sp>
    </p:spTree>
    <p:extLst>
      <p:ext uri="{BB962C8B-B14F-4D97-AF65-F5344CB8AC3E}">
        <p14:creationId xmlns:p14="http://schemas.microsoft.com/office/powerpoint/2010/main" val="4088794402"/>
      </p:ext>
    </p:extLst>
  </p:cSld>
  <p:clrMapOvr>
    <a:masterClrMapping/>
  </p:clrMapOvr>
  <p:transition advTm="4378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57</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tx1"/>
                </a:solidFill>
              </a:rPr>
              <a:t>ClickNP</a:t>
            </a:r>
            <a:r>
              <a:rPr lang="en-US" dirty="0">
                <a:solidFill>
                  <a:schemeClr val="tx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smtClean="0"/>
              <a:t>Intel / Xilinx OpenCL </a:t>
            </a:r>
            <a:r>
              <a:rPr lang="en-US" altLang="zh-CN" sz="2000" dirty="0"/>
              <a:t>/ </a:t>
            </a:r>
            <a:r>
              <a:rPr lang="en-US" altLang="zh-CN" sz="2000" dirty="0" smtClean="0"/>
              <a:t>HLS</a:t>
            </a:r>
            <a:endParaRPr lang="en-US" altLang="zh-CN" sz="2000" dirty="0"/>
          </a:p>
          <a:p>
            <a:pPr>
              <a:lnSpc>
                <a:spcPct val="90000"/>
              </a:lnSpc>
              <a:spcAft>
                <a:spcPts val="600"/>
              </a:spcAft>
            </a:pPr>
            <a:r>
              <a:rPr lang="en-US" altLang="zh-CN" sz="2000" dirty="0"/>
              <a:t>Visual Studio / GCC</a:t>
            </a:r>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3" name="文本框 2"/>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60660622"/>
      </p:ext>
    </p:extLst>
  </p:cSld>
  <p:clrMapOvr>
    <a:masterClrMapping/>
  </p:clrMapOvr>
  <p:transition advTm="10745">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58</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Intel / Xilinx OpenCL / HLS</a:t>
            </a:r>
          </a:p>
          <a:p>
            <a:pPr>
              <a:lnSpc>
                <a:spcPct val="90000"/>
              </a:lnSpc>
              <a:spcAft>
                <a:spcPts val="600"/>
              </a:spcAft>
            </a:pPr>
            <a:r>
              <a:rPr lang="en-US" altLang="zh-CN" sz="2000" dirty="0"/>
              <a:t>Visual Studio / GCC</a:t>
            </a:r>
            <a:endParaRPr lang="en-US" altLang="zh-CN" sz="2000" dirty="0"/>
          </a:p>
        </p:txBody>
      </p:sp>
      <p:sp>
        <p:nvSpPr>
          <p:cNvPr id="99" name="Rectangle 98"/>
          <p:cNvSpPr/>
          <p:nvPr/>
        </p:nvSpPr>
        <p:spPr bwMode="auto">
          <a:xfrm>
            <a:off x="723651" y="1045832"/>
            <a:ext cx="4566140" cy="5069711"/>
          </a:xfrm>
          <a:prstGeom prst="rect">
            <a:avLst/>
          </a:prstGeom>
          <a:solidFill>
            <a:schemeClr val="bg1">
              <a:alpha val="80000"/>
            </a:schemeClr>
          </a:solidFill>
          <a:ln w="381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3928611747"/>
      </p:ext>
    </p:extLst>
  </p:cSld>
  <p:clrMapOvr>
    <a:masterClrMapping/>
  </p:clrMapOvr>
  <p:transition advTm="10745">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59</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t>ClickNP</a:t>
            </a:r>
            <a:endParaRPr lang="en-US" dirty="0"/>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tx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Intel / Xilinx OpenCL / HLS</a:t>
            </a:r>
          </a:p>
          <a:p>
            <a:pPr>
              <a:lnSpc>
                <a:spcPct val="90000"/>
              </a:lnSpc>
              <a:spcAft>
                <a:spcPts val="600"/>
              </a:spcAft>
            </a:pPr>
            <a:r>
              <a:rPr lang="en-US" altLang="zh-CN" sz="2000" dirty="0"/>
              <a:t>Visual Studio / GCC</a:t>
            </a:r>
            <a:endParaRPr lang="en-US" altLang="zh-CN" sz="2000" dirty="0"/>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4121069792"/>
      </p:ext>
    </p:extLst>
  </p:cSld>
  <p:clrMapOvr>
    <a:masterClrMapping/>
  </p:clrMapOvr>
  <p:transition advTm="10745">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en-US"/>
          </a:p>
        </p:txBody>
      </p:sp>
      <p:sp>
        <p:nvSpPr>
          <p:cNvPr id="3" name="标题 2"/>
          <p:cNvSpPr>
            <a:spLocks noGrp="1"/>
          </p:cNvSpPr>
          <p:nvPr>
            <p:ph type="title"/>
          </p:nvPr>
        </p:nvSpPr>
        <p:spPr/>
        <p:txBody>
          <a:bodyPr/>
          <a:lstStyle/>
          <a:p>
            <a:r>
              <a:rPr lang="en-US" sz="4000" dirty="0" smtClean="0"/>
              <a:t>Why FPGA is fast: </a:t>
            </a:r>
            <a:r>
              <a:rPr lang="en-US" sz="4000" dirty="0"/>
              <a:t>f</a:t>
            </a:r>
            <a:r>
              <a:rPr lang="en-US" altLang="zh-CN" sz="4000" dirty="0" smtClean="0"/>
              <a:t>lexible </a:t>
            </a:r>
            <a:r>
              <a:rPr lang="en-US" altLang="zh-CN" sz="4000" dirty="0"/>
              <a:t>i</a:t>
            </a:r>
            <a:r>
              <a:rPr lang="en-US" sz="4000" dirty="0" smtClean="0"/>
              <a:t>nterconnect</a:t>
            </a:r>
            <a:endParaRPr lang="en-US" sz="4000" dirty="0"/>
          </a:p>
        </p:txBody>
      </p:sp>
      <p:pic>
        <p:nvPicPr>
          <p:cNvPr id="6" name="AdolescentDescriptiveConch">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4186" y="1439862"/>
            <a:ext cx="9421853" cy="5299792"/>
          </a:xfrm>
          <a:prstGeom prst="rect">
            <a:avLst/>
          </a:prstGeom>
        </p:spPr>
      </p:pic>
    </p:spTree>
    <p:extLst>
      <p:ext uri="{BB962C8B-B14F-4D97-AF65-F5344CB8AC3E}">
        <p14:creationId xmlns:p14="http://schemas.microsoft.com/office/powerpoint/2010/main" val="3393818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60</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t>ClickNP</a:t>
            </a:r>
            <a:r>
              <a:rPr lang="en-US" dirty="0"/>
              <a:t> host process</a:t>
            </a:r>
          </a:p>
        </p:txBody>
      </p:sp>
      <p:sp>
        <p:nvSpPr>
          <p:cNvPr id="67" name="Rounded Rectangle 66"/>
          <p:cNvSpPr/>
          <p:nvPr/>
        </p:nvSpPr>
        <p:spPr>
          <a:xfrm>
            <a:off x="1527371" y="1590071"/>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t>Mgr</a:t>
            </a:r>
            <a:r>
              <a:rPr lang="en-US" sz="1600" dirty="0"/>
              <a:t> </a:t>
            </a:r>
            <a:r>
              <a:rPr lang="en-US" sz="1600" dirty="0" err="1"/>
              <a:t>thrd</a:t>
            </a:r>
            <a:endParaRPr lang="en-US" sz="1600" dirty="0"/>
          </a:p>
        </p:txBody>
      </p:sp>
      <p:sp>
        <p:nvSpPr>
          <p:cNvPr id="69" name="Rounded Rectangle 68"/>
          <p:cNvSpPr/>
          <p:nvPr/>
        </p:nvSpPr>
        <p:spPr>
          <a:xfrm>
            <a:off x="2749568" y="1593530"/>
            <a:ext cx="1003846" cy="440422"/>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t>Worker </a:t>
            </a:r>
            <a:r>
              <a:rPr lang="en-US" sz="1400" dirty="0" err="1"/>
              <a:t>thrd</a:t>
            </a:r>
            <a:endParaRPr lang="en-US" sz="1400" dirty="0"/>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Intel / Xilinx OpenCL / HLS</a:t>
            </a:r>
          </a:p>
          <a:p>
            <a:pPr>
              <a:lnSpc>
                <a:spcPct val="90000"/>
              </a:lnSpc>
              <a:spcAft>
                <a:spcPts val="600"/>
              </a:spcAft>
            </a:pPr>
            <a:r>
              <a:rPr lang="en-US" altLang="zh-CN" sz="2000" dirty="0"/>
              <a:t>Visual Studio / GCC</a:t>
            </a:r>
            <a:endParaRPr lang="en-US" altLang="zh-CN" sz="2000" dirty="0"/>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916485397"/>
      </p:ext>
    </p:extLst>
  </p:cSld>
  <p:clrMapOvr>
    <a:masterClrMapping/>
  </p:clrMapOvr>
  <p:transition advTm="10745">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61</a:t>
            </a:fld>
            <a:endParaRPr lang="en-US"/>
          </a:p>
        </p:txBody>
      </p:sp>
      <p:sp>
        <p:nvSpPr>
          <p:cNvPr id="54" name="Rectangle 53"/>
          <p:cNvSpPr/>
          <p:nvPr/>
        </p:nvSpPr>
        <p:spPr>
          <a:xfrm>
            <a:off x="1403059" y="3712817"/>
            <a:ext cx="3221372" cy="151840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5" name="Rectangle 54"/>
          <p:cNvSpPr/>
          <p:nvPr/>
        </p:nvSpPr>
        <p:spPr>
          <a:xfrm>
            <a:off x="1702966" y="4114539"/>
            <a:ext cx="2873230" cy="106120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56" name="TextBox 55"/>
          <p:cNvSpPr txBox="1"/>
          <p:nvPr/>
        </p:nvSpPr>
        <p:spPr>
          <a:xfrm>
            <a:off x="1391555" y="3711919"/>
            <a:ext cx="1563248" cy="369332"/>
          </a:xfrm>
          <a:prstGeom prst="rect">
            <a:avLst/>
          </a:prstGeom>
          <a:noFill/>
        </p:spPr>
        <p:txBody>
          <a:bodyPr wrap="none" rtlCol="0">
            <a:spAutoFit/>
          </a:bodyPr>
          <a:lstStyle/>
          <a:p>
            <a:r>
              <a:rPr lang="en-US" dirty="0"/>
              <a:t>Catapult shell</a:t>
            </a:r>
          </a:p>
        </p:txBody>
      </p:sp>
      <p:sp>
        <p:nvSpPr>
          <p:cNvPr id="57" name="TextBox 56"/>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58" name="Straight Connector 57"/>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9" name="TextBox 58"/>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60" name="TextBox 59"/>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61" name="Rectangle 60"/>
          <p:cNvSpPr/>
          <p:nvPr/>
        </p:nvSpPr>
        <p:spPr>
          <a:xfrm>
            <a:off x="1429225" y="2978725"/>
            <a:ext cx="2889007" cy="41116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2" name="TextBox 61"/>
          <p:cNvSpPr txBox="1"/>
          <p:nvPr/>
        </p:nvSpPr>
        <p:spPr>
          <a:xfrm>
            <a:off x="1816302" y="3012062"/>
            <a:ext cx="2227148" cy="369332"/>
          </a:xfrm>
          <a:prstGeom prst="rect">
            <a:avLst/>
          </a:prstGeom>
          <a:noFill/>
        </p:spPr>
        <p:txBody>
          <a:bodyPr wrap="none" rtlCol="0">
            <a:spAutoFit/>
          </a:bodyPr>
          <a:lstStyle/>
          <a:p>
            <a:pPr algn="r"/>
            <a:r>
              <a:rPr lang="en-US" dirty="0"/>
              <a:t>Catapult </a:t>
            </a:r>
            <a:r>
              <a:rPr lang="en-US" dirty="0" err="1"/>
              <a:t>PCIe</a:t>
            </a:r>
            <a:r>
              <a:rPr lang="en-US" dirty="0"/>
              <a:t> Driver</a:t>
            </a:r>
          </a:p>
        </p:txBody>
      </p:sp>
      <p:sp>
        <p:nvSpPr>
          <p:cNvPr id="63" name="Rectangle 62"/>
          <p:cNvSpPr/>
          <p:nvPr/>
        </p:nvSpPr>
        <p:spPr>
          <a:xfrm>
            <a:off x="1431999" y="2118362"/>
            <a:ext cx="2886234" cy="72681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4" name="TextBox 63"/>
          <p:cNvSpPr txBox="1"/>
          <p:nvPr/>
        </p:nvSpPr>
        <p:spPr>
          <a:xfrm>
            <a:off x="1429226" y="2146845"/>
            <a:ext cx="1675074" cy="369332"/>
          </a:xfrm>
          <a:prstGeom prst="rect">
            <a:avLst/>
          </a:prstGeom>
          <a:noFill/>
        </p:spPr>
        <p:txBody>
          <a:bodyPr wrap="none" rtlCol="0">
            <a:spAutoFit/>
          </a:bodyPr>
          <a:lstStyle/>
          <a:p>
            <a:r>
              <a:rPr lang="en-US" dirty="0" err="1"/>
              <a:t>ClickNP</a:t>
            </a:r>
            <a:r>
              <a:rPr lang="en-US" dirty="0"/>
              <a:t> library</a:t>
            </a:r>
          </a:p>
        </p:txBody>
      </p:sp>
      <p:sp>
        <p:nvSpPr>
          <p:cNvPr id="65" name="Rectangle 64"/>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6" name="TextBox 65"/>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67" name="Rounded Rectangle 66"/>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8" name="TextBox 67"/>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69" name="Rounded Rectangle 68"/>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0" name="TextBox 69"/>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71" name="Up-Down Arrow 70"/>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2" name="Up-Down Arrow 71"/>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3" name="Snip Single Corner Rectangle 72"/>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4" name="Snip Single Corner Rectangle 73"/>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5" name="Snip Single Corner Rectangle 74"/>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6" name="TextBox 75"/>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77" name="Rounded Rectangle 76"/>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8" name="Rounded Rectangle 77"/>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9" name="TextBox 78"/>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80" name="Rectangle 79"/>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81" name="Straight Arrow Connector 80"/>
          <p:cNvCxnSpPr>
            <a:endCxn id="77"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3" name="Straight Arrow Connector 82"/>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4" name="Straight Arrow Connector 83"/>
          <p:cNvCxnSpPr>
            <a:endCxn id="80"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85" name="Left Arrow 84"/>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6" name="Rectangle 85"/>
          <p:cNvSpPr/>
          <p:nvPr/>
        </p:nvSpPr>
        <p:spPr>
          <a:xfrm>
            <a:off x="3118256" y="2440185"/>
            <a:ext cx="1145025" cy="35890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87" name="TextBox 86"/>
          <p:cNvSpPr txBox="1"/>
          <p:nvPr/>
        </p:nvSpPr>
        <p:spPr>
          <a:xfrm>
            <a:off x="3075299" y="2461897"/>
            <a:ext cx="1234121" cy="276999"/>
          </a:xfrm>
          <a:prstGeom prst="rect">
            <a:avLst/>
          </a:prstGeom>
          <a:noFill/>
          <a:ln>
            <a:noFill/>
          </a:ln>
        </p:spPr>
        <p:txBody>
          <a:bodyPr wrap="square" rtlCol="0">
            <a:spAutoFit/>
          </a:bodyPr>
          <a:lstStyle/>
          <a:p>
            <a:pPr algn="ctr"/>
            <a:r>
              <a:rPr lang="en-US" sz="1200" dirty="0"/>
              <a:t> vendor libs</a:t>
            </a:r>
          </a:p>
        </p:txBody>
      </p:sp>
      <p:sp>
        <p:nvSpPr>
          <p:cNvPr id="88" name="Rectangle 87"/>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89" name="Straight Arrow Connector 88"/>
          <p:cNvCxnSpPr>
            <a:stCxn id="80" idx="2"/>
            <a:endCxn id="88"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90" name="Left Arrow 89"/>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1" name="Rectangle 90"/>
          <p:cNvSpPr/>
          <p:nvPr/>
        </p:nvSpPr>
        <p:spPr>
          <a:xfrm>
            <a:off x="1751201" y="2458438"/>
            <a:ext cx="1170315" cy="33702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2" name="TextBox 91"/>
          <p:cNvSpPr txBox="1"/>
          <p:nvPr/>
        </p:nvSpPr>
        <p:spPr>
          <a:xfrm>
            <a:off x="1752807" y="2515394"/>
            <a:ext cx="1220206" cy="261610"/>
          </a:xfrm>
          <a:prstGeom prst="rect">
            <a:avLst/>
          </a:prstGeom>
          <a:noFill/>
        </p:spPr>
        <p:txBody>
          <a:bodyPr wrap="none" rtlCol="0">
            <a:spAutoFit/>
          </a:bodyPr>
          <a:lstStyle/>
          <a:p>
            <a:r>
              <a:rPr lang="en-US" sz="1100" dirty="0" err="1"/>
              <a:t>PCIe</a:t>
            </a:r>
            <a:r>
              <a:rPr lang="en-US" sz="1100" dirty="0"/>
              <a:t> I/O channel</a:t>
            </a:r>
          </a:p>
        </p:txBody>
      </p:sp>
      <p:sp>
        <p:nvSpPr>
          <p:cNvPr id="93" name="TextBox 92"/>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94" name="Rounded Rectangle 93"/>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95" name="TextBox 94"/>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96" name="Rectangle 95"/>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97" name="Straight Arrow Connector 96"/>
          <p:cNvCxnSpPr>
            <a:stCxn id="80" idx="2"/>
            <a:endCxn id="96"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Intel / Xilinx OpenCL / HLS</a:t>
            </a:r>
          </a:p>
          <a:p>
            <a:pPr>
              <a:lnSpc>
                <a:spcPct val="90000"/>
              </a:lnSpc>
              <a:spcAft>
                <a:spcPts val="600"/>
              </a:spcAft>
            </a:pPr>
            <a:r>
              <a:rPr lang="en-US" altLang="zh-CN" sz="2000" dirty="0"/>
              <a:t>Visual Studio / GCC</a:t>
            </a:r>
            <a:endParaRPr lang="en-US" altLang="zh-CN" sz="2000" dirty="0"/>
          </a:p>
        </p:txBody>
      </p:sp>
      <p:sp>
        <p:nvSpPr>
          <p:cNvPr id="50" name="文本框 49"/>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1" name="文本框 50"/>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253872431"/>
      </p:ext>
    </p:extLst>
  </p:cSld>
  <p:clrMapOvr>
    <a:masterClrMapping/>
  </p:clrMapOvr>
  <p:transition advTm="10745">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Architecture</a:t>
            </a:r>
          </a:p>
        </p:txBody>
      </p:sp>
      <p:sp>
        <p:nvSpPr>
          <p:cNvPr id="5" name="Rectangle 4"/>
          <p:cNvSpPr/>
          <p:nvPr/>
        </p:nvSpPr>
        <p:spPr>
          <a:xfrm>
            <a:off x="1403059" y="3712817"/>
            <a:ext cx="3221372" cy="151840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6" name="Rectangle 5"/>
          <p:cNvSpPr/>
          <p:nvPr/>
        </p:nvSpPr>
        <p:spPr>
          <a:xfrm>
            <a:off x="1702966" y="4114539"/>
            <a:ext cx="2873230" cy="1061207"/>
          </a:xfrm>
          <a:prstGeom prst="rect">
            <a:avLst/>
          </a:prstGeom>
          <a:solidFill>
            <a:srgbClr val="006EB9"/>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7" name="TextBox 6"/>
          <p:cNvSpPr txBox="1"/>
          <p:nvPr/>
        </p:nvSpPr>
        <p:spPr>
          <a:xfrm>
            <a:off x="1391555" y="3711919"/>
            <a:ext cx="1563248" cy="369332"/>
          </a:xfrm>
          <a:prstGeom prst="rect">
            <a:avLst/>
          </a:prstGeom>
          <a:noFill/>
        </p:spPr>
        <p:txBody>
          <a:bodyPr wrap="none" rtlCol="0">
            <a:spAutoFit/>
          </a:bodyPr>
          <a:lstStyle/>
          <a:p>
            <a:r>
              <a:rPr lang="en-US" dirty="0">
                <a:solidFill>
                  <a:schemeClr val="bg1"/>
                </a:solidFill>
              </a:rPr>
              <a:t>Catapult shell</a:t>
            </a:r>
          </a:p>
        </p:txBody>
      </p:sp>
      <p:sp>
        <p:nvSpPr>
          <p:cNvPr id="8" name="TextBox 7"/>
          <p:cNvSpPr txBox="1"/>
          <p:nvPr/>
        </p:nvSpPr>
        <p:spPr>
          <a:xfrm>
            <a:off x="1773544" y="4109316"/>
            <a:ext cx="965329" cy="369332"/>
          </a:xfrm>
          <a:prstGeom prst="rect">
            <a:avLst/>
          </a:prstGeom>
          <a:noFill/>
        </p:spPr>
        <p:txBody>
          <a:bodyPr wrap="none" rtlCol="0">
            <a:spAutoFit/>
          </a:bodyPr>
          <a:lstStyle/>
          <a:p>
            <a:r>
              <a:rPr lang="en-US" dirty="0" err="1">
                <a:solidFill>
                  <a:schemeClr val="bg1"/>
                </a:solidFill>
              </a:rPr>
              <a:t>ClickNP</a:t>
            </a:r>
            <a:endParaRPr lang="en-US" dirty="0">
              <a:solidFill>
                <a:schemeClr val="bg1"/>
              </a:solidFill>
            </a:endParaRPr>
          </a:p>
        </p:txBody>
      </p:sp>
      <p:cxnSp>
        <p:nvCxnSpPr>
          <p:cNvPr id="9" name="Straight Connector 8"/>
          <p:cNvCxnSpPr/>
          <p:nvPr/>
        </p:nvCxnSpPr>
        <p:spPr>
          <a:xfrm>
            <a:off x="783587" y="3545038"/>
            <a:ext cx="4134459" cy="8388"/>
          </a:xfrm>
          <a:prstGeom prst="lin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0" name="TextBox 9"/>
          <p:cNvSpPr txBox="1"/>
          <p:nvPr/>
        </p:nvSpPr>
        <p:spPr>
          <a:xfrm>
            <a:off x="685800" y="3589729"/>
            <a:ext cx="688009" cy="369332"/>
          </a:xfrm>
          <a:prstGeom prst="rect">
            <a:avLst/>
          </a:prstGeom>
          <a:noFill/>
        </p:spPr>
        <p:txBody>
          <a:bodyPr wrap="none" rtlCol="0">
            <a:spAutoFit/>
          </a:bodyPr>
          <a:lstStyle/>
          <a:p>
            <a:r>
              <a:rPr lang="en-US" dirty="0"/>
              <a:t>FPGA</a:t>
            </a:r>
          </a:p>
        </p:txBody>
      </p:sp>
      <p:sp>
        <p:nvSpPr>
          <p:cNvPr id="11" name="TextBox 10"/>
          <p:cNvSpPr txBox="1"/>
          <p:nvPr/>
        </p:nvSpPr>
        <p:spPr>
          <a:xfrm>
            <a:off x="722348" y="2999643"/>
            <a:ext cx="614912" cy="369332"/>
          </a:xfrm>
          <a:prstGeom prst="rect">
            <a:avLst/>
          </a:prstGeom>
          <a:noFill/>
        </p:spPr>
        <p:txBody>
          <a:bodyPr wrap="none" rtlCol="0">
            <a:spAutoFit/>
          </a:bodyPr>
          <a:lstStyle/>
          <a:p>
            <a:r>
              <a:rPr lang="en-US" dirty="0"/>
              <a:t>Host</a:t>
            </a:r>
          </a:p>
        </p:txBody>
      </p:sp>
      <p:sp>
        <p:nvSpPr>
          <p:cNvPr id="12" name="Rectangle 11"/>
          <p:cNvSpPr/>
          <p:nvPr/>
        </p:nvSpPr>
        <p:spPr>
          <a:xfrm>
            <a:off x="1429225" y="2978725"/>
            <a:ext cx="2889007" cy="411167"/>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3" name="TextBox 12"/>
          <p:cNvSpPr txBox="1"/>
          <p:nvPr/>
        </p:nvSpPr>
        <p:spPr>
          <a:xfrm>
            <a:off x="1816302" y="3012062"/>
            <a:ext cx="2227148" cy="369332"/>
          </a:xfrm>
          <a:prstGeom prst="rect">
            <a:avLst/>
          </a:prstGeom>
          <a:noFill/>
        </p:spPr>
        <p:txBody>
          <a:bodyPr wrap="none" rtlCol="0">
            <a:spAutoFit/>
          </a:bodyPr>
          <a:lstStyle/>
          <a:p>
            <a:r>
              <a:rPr lang="en-US" dirty="0">
                <a:solidFill>
                  <a:schemeClr val="bg1"/>
                </a:solidFill>
              </a:rPr>
              <a:t>Catapult </a:t>
            </a:r>
            <a:r>
              <a:rPr lang="en-US" dirty="0" err="1">
                <a:solidFill>
                  <a:schemeClr val="bg1"/>
                </a:solidFill>
              </a:rPr>
              <a:t>PCIe</a:t>
            </a:r>
            <a:r>
              <a:rPr lang="en-US" dirty="0">
                <a:solidFill>
                  <a:schemeClr val="bg1"/>
                </a:solidFill>
              </a:rPr>
              <a:t> Driver</a:t>
            </a:r>
          </a:p>
        </p:txBody>
      </p:sp>
      <p:sp>
        <p:nvSpPr>
          <p:cNvPr id="14" name="Rectangle 13"/>
          <p:cNvSpPr/>
          <p:nvPr/>
        </p:nvSpPr>
        <p:spPr>
          <a:xfrm>
            <a:off x="1431999" y="2118362"/>
            <a:ext cx="2886234" cy="726819"/>
          </a:xfrm>
          <a:prstGeom prst="rect">
            <a:avLst/>
          </a:prstGeom>
          <a:solidFill>
            <a:srgbClr val="7030A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5" name="TextBox 14"/>
          <p:cNvSpPr txBox="1"/>
          <p:nvPr/>
        </p:nvSpPr>
        <p:spPr>
          <a:xfrm>
            <a:off x="1429226" y="2146845"/>
            <a:ext cx="1675074"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library</a:t>
            </a:r>
          </a:p>
        </p:txBody>
      </p:sp>
      <p:sp>
        <p:nvSpPr>
          <p:cNvPr id="16" name="Rectangle 15"/>
          <p:cNvSpPr/>
          <p:nvPr/>
        </p:nvSpPr>
        <p:spPr>
          <a:xfrm>
            <a:off x="1429226" y="1250102"/>
            <a:ext cx="2889007" cy="868367"/>
          </a:xfrm>
          <a:prstGeom prst="rect">
            <a:avLst/>
          </a:prstGeom>
          <a:solidFill>
            <a:srgbClr val="006EB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7" name="TextBox 16"/>
          <p:cNvSpPr txBox="1"/>
          <p:nvPr/>
        </p:nvSpPr>
        <p:spPr>
          <a:xfrm>
            <a:off x="1429225" y="1248006"/>
            <a:ext cx="2302425" cy="369332"/>
          </a:xfrm>
          <a:prstGeom prst="rect">
            <a:avLst/>
          </a:prstGeom>
          <a:noFill/>
        </p:spPr>
        <p:txBody>
          <a:bodyPr wrap="none" rtlCol="0">
            <a:spAutoFit/>
          </a:bodyPr>
          <a:lstStyle/>
          <a:p>
            <a:r>
              <a:rPr lang="en-US" dirty="0" err="1">
                <a:solidFill>
                  <a:schemeClr val="bg1"/>
                </a:solidFill>
              </a:rPr>
              <a:t>ClickNP</a:t>
            </a:r>
            <a:r>
              <a:rPr lang="en-US" dirty="0">
                <a:solidFill>
                  <a:schemeClr val="bg1"/>
                </a:solidFill>
              </a:rPr>
              <a:t> host process</a:t>
            </a:r>
          </a:p>
        </p:txBody>
      </p:sp>
      <p:sp>
        <p:nvSpPr>
          <p:cNvPr id="18" name="Rounded Rectangle 17"/>
          <p:cNvSpPr/>
          <p:nvPr/>
        </p:nvSpPr>
        <p:spPr>
          <a:xfrm>
            <a:off x="1527371" y="1590071"/>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19" name="TextBox 18"/>
          <p:cNvSpPr txBox="1"/>
          <p:nvPr/>
        </p:nvSpPr>
        <p:spPr>
          <a:xfrm>
            <a:off x="1559195" y="1645981"/>
            <a:ext cx="991490" cy="338554"/>
          </a:xfrm>
          <a:prstGeom prst="rect">
            <a:avLst/>
          </a:prstGeom>
          <a:noFill/>
        </p:spPr>
        <p:txBody>
          <a:bodyPr wrap="none" rtlCol="0">
            <a:spAutoFit/>
          </a:bodyPr>
          <a:lstStyle/>
          <a:p>
            <a:r>
              <a:rPr lang="en-US" sz="1600" dirty="0" err="1">
                <a:solidFill>
                  <a:schemeClr val="bg1"/>
                </a:solidFill>
              </a:rPr>
              <a:t>Mgr</a:t>
            </a:r>
            <a:r>
              <a:rPr lang="en-US" sz="1600" dirty="0">
                <a:solidFill>
                  <a:schemeClr val="bg1"/>
                </a:solidFill>
              </a:rPr>
              <a:t> </a:t>
            </a:r>
            <a:r>
              <a:rPr lang="en-US" sz="1600" dirty="0" err="1">
                <a:solidFill>
                  <a:schemeClr val="bg1"/>
                </a:solidFill>
              </a:rPr>
              <a:t>thrd</a:t>
            </a:r>
            <a:endParaRPr lang="en-US" sz="1600" dirty="0">
              <a:solidFill>
                <a:schemeClr val="bg1"/>
              </a:solidFill>
            </a:endParaRPr>
          </a:p>
        </p:txBody>
      </p:sp>
      <p:sp>
        <p:nvSpPr>
          <p:cNvPr id="20" name="Rounded Rectangle 19"/>
          <p:cNvSpPr/>
          <p:nvPr/>
        </p:nvSpPr>
        <p:spPr>
          <a:xfrm>
            <a:off x="2749568" y="1593530"/>
            <a:ext cx="1003846" cy="440422"/>
          </a:xfrm>
          <a:prstGeom prst="roundRect">
            <a:avLst/>
          </a:prstGeom>
          <a:solidFill>
            <a:srgbClr val="006EB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1" name="TextBox 20"/>
          <p:cNvSpPr txBox="1"/>
          <p:nvPr/>
        </p:nvSpPr>
        <p:spPr>
          <a:xfrm>
            <a:off x="2714998" y="1667183"/>
            <a:ext cx="1137812" cy="307777"/>
          </a:xfrm>
          <a:prstGeom prst="rect">
            <a:avLst/>
          </a:prstGeom>
          <a:noFill/>
        </p:spPr>
        <p:txBody>
          <a:bodyPr wrap="none" rtlCol="0">
            <a:spAutoFit/>
          </a:bodyPr>
          <a:lstStyle/>
          <a:p>
            <a:r>
              <a:rPr lang="en-US" sz="1400" dirty="0">
                <a:solidFill>
                  <a:schemeClr val="bg1"/>
                </a:solidFill>
              </a:rPr>
              <a:t>Worker </a:t>
            </a:r>
            <a:r>
              <a:rPr lang="en-US" sz="1400" dirty="0" err="1">
                <a:solidFill>
                  <a:schemeClr val="bg1"/>
                </a:solidFill>
              </a:rPr>
              <a:t>thrd</a:t>
            </a:r>
            <a:endParaRPr lang="en-US" sz="1400" dirty="0">
              <a:solidFill>
                <a:schemeClr val="bg1"/>
              </a:solidFill>
            </a:endParaRPr>
          </a:p>
        </p:txBody>
      </p:sp>
      <p:sp>
        <p:nvSpPr>
          <p:cNvPr id="22" name="Up-Down Arrow 21"/>
          <p:cNvSpPr/>
          <p:nvPr/>
        </p:nvSpPr>
        <p:spPr>
          <a:xfrm>
            <a:off x="2912997" y="3360479"/>
            <a:ext cx="274819" cy="440419"/>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3" name="Up-Down Arrow 22"/>
          <p:cNvSpPr/>
          <p:nvPr/>
        </p:nvSpPr>
        <p:spPr>
          <a:xfrm>
            <a:off x="2911425" y="2752278"/>
            <a:ext cx="228156" cy="326782"/>
          </a:xfrm>
          <a:prstGeom prst="upDown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4" name="Snip Single Corner Rectangle 23"/>
          <p:cNvSpPr/>
          <p:nvPr/>
        </p:nvSpPr>
        <p:spPr>
          <a:xfrm>
            <a:off x="7055673" y="1208412"/>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5" name="Snip Single Corner Rectangle 24"/>
          <p:cNvSpPr/>
          <p:nvPr/>
        </p:nvSpPr>
        <p:spPr>
          <a:xfrm>
            <a:off x="6971783" y="1308864"/>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6" name="Snip Single Corner Rectangle 25"/>
          <p:cNvSpPr/>
          <p:nvPr/>
        </p:nvSpPr>
        <p:spPr>
          <a:xfrm>
            <a:off x="6887893" y="1409316"/>
            <a:ext cx="847288" cy="427838"/>
          </a:xfrm>
          <a:prstGeom prst="snip1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27" name="TextBox 26"/>
          <p:cNvSpPr txBox="1"/>
          <p:nvPr/>
        </p:nvSpPr>
        <p:spPr>
          <a:xfrm>
            <a:off x="6873497" y="1361625"/>
            <a:ext cx="947955" cy="523220"/>
          </a:xfrm>
          <a:prstGeom prst="rect">
            <a:avLst/>
          </a:prstGeom>
          <a:noFill/>
        </p:spPr>
        <p:txBody>
          <a:bodyPr wrap="square" rtlCol="0">
            <a:spAutoFit/>
          </a:bodyPr>
          <a:lstStyle/>
          <a:p>
            <a:r>
              <a:rPr lang="en-US" sz="1400" dirty="0" err="1">
                <a:solidFill>
                  <a:schemeClr val="bg1"/>
                </a:solidFill>
              </a:rPr>
              <a:t>ClickNP</a:t>
            </a:r>
            <a:r>
              <a:rPr lang="en-US" sz="1400" dirty="0">
                <a:solidFill>
                  <a:schemeClr val="bg1"/>
                </a:solidFill>
              </a:rPr>
              <a:t> elements</a:t>
            </a:r>
          </a:p>
        </p:txBody>
      </p:sp>
      <p:sp>
        <p:nvSpPr>
          <p:cNvPr id="28" name="Rounded Rectangle 27"/>
          <p:cNvSpPr/>
          <p:nvPr/>
        </p:nvSpPr>
        <p:spPr>
          <a:xfrm>
            <a:off x="6887893" y="2257607"/>
            <a:ext cx="1065401" cy="628409"/>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0" name="Rounded Rectangle 29"/>
          <p:cNvSpPr/>
          <p:nvPr/>
        </p:nvSpPr>
        <p:spPr>
          <a:xfrm>
            <a:off x="5684074" y="2001171"/>
            <a:ext cx="1065401" cy="914533"/>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1" name="TextBox 30"/>
          <p:cNvSpPr txBox="1"/>
          <p:nvPr/>
        </p:nvSpPr>
        <p:spPr>
          <a:xfrm>
            <a:off x="5637934" y="2120427"/>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host </a:t>
            </a:r>
            <a:r>
              <a:rPr lang="en-US" dirty="0" err="1">
                <a:solidFill>
                  <a:schemeClr val="bg1"/>
                </a:solidFill>
              </a:rPr>
              <a:t>mgr</a:t>
            </a:r>
            <a:endParaRPr lang="en-US" dirty="0">
              <a:solidFill>
                <a:schemeClr val="bg1"/>
              </a:solidFill>
            </a:endParaRPr>
          </a:p>
        </p:txBody>
      </p:sp>
      <p:sp>
        <p:nvSpPr>
          <p:cNvPr id="32" name="Rectangle 31"/>
          <p:cNvSpPr/>
          <p:nvPr/>
        </p:nvSpPr>
        <p:spPr>
          <a:xfrm>
            <a:off x="6010074" y="3154658"/>
            <a:ext cx="1901688" cy="448726"/>
          </a:xfrm>
          <a:prstGeom prst="rect">
            <a:avLst/>
          </a:prstGeom>
          <a:solidFill>
            <a:schemeClr val="accent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err="1">
                <a:solidFill>
                  <a:schemeClr val="bg1"/>
                </a:solidFill>
              </a:rPr>
              <a:t>ClickNP</a:t>
            </a:r>
            <a:r>
              <a:rPr lang="en-US" dirty="0">
                <a:solidFill>
                  <a:schemeClr val="bg1"/>
                </a:solidFill>
              </a:rPr>
              <a:t> compiler</a:t>
            </a:r>
          </a:p>
        </p:txBody>
      </p:sp>
      <p:cxnSp>
        <p:nvCxnSpPr>
          <p:cNvPr id="33" name="Straight Arrow Connector 32"/>
          <p:cNvCxnSpPr>
            <a:endCxn id="28" idx="0"/>
          </p:cNvCxnSpPr>
          <p:nvPr/>
        </p:nvCxnSpPr>
        <p:spPr>
          <a:xfrm>
            <a:off x="7143757" y="1855958"/>
            <a:ext cx="276837" cy="401649"/>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Arrow Connector 33"/>
          <p:cNvCxnSpPr/>
          <p:nvPr/>
        </p:nvCxnSpPr>
        <p:spPr>
          <a:xfrm flipH="1">
            <a:off x="7548525" y="1787705"/>
            <a:ext cx="255864" cy="481668"/>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Arrow Connector 34"/>
          <p:cNvCxnSpPr/>
          <p:nvPr/>
        </p:nvCxnSpPr>
        <p:spPr>
          <a:xfrm flipH="1">
            <a:off x="7143757" y="2915704"/>
            <a:ext cx="276836" cy="251373"/>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Arrow Connector 35"/>
          <p:cNvCxnSpPr>
            <a:endCxn id="32" idx="0"/>
          </p:cNvCxnSpPr>
          <p:nvPr/>
        </p:nvCxnSpPr>
        <p:spPr>
          <a:xfrm>
            <a:off x="6233550" y="2886014"/>
            <a:ext cx="727368" cy="26864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37" name="Left Arrow 36"/>
          <p:cNvSpPr/>
          <p:nvPr/>
        </p:nvSpPr>
        <p:spPr>
          <a:xfrm rot="3600000">
            <a:off x="3766160" y="2765373"/>
            <a:ext cx="2483268" cy="186460"/>
          </a:xfrm>
          <a:prstGeom prst="leftArrow">
            <a:avLst>
              <a:gd name="adj1" fmla="val 50000"/>
              <a:gd name="adj2" fmla="val 22100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8" name="Rectangle 37"/>
          <p:cNvSpPr/>
          <p:nvPr/>
        </p:nvSpPr>
        <p:spPr>
          <a:xfrm>
            <a:off x="3118256" y="2440185"/>
            <a:ext cx="1145025" cy="358903"/>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39" name="TextBox 38"/>
          <p:cNvSpPr txBox="1"/>
          <p:nvPr/>
        </p:nvSpPr>
        <p:spPr>
          <a:xfrm>
            <a:off x="3075299" y="2461897"/>
            <a:ext cx="1234121" cy="276999"/>
          </a:xfrm>
          <a:prstGeom prst="rect">
            <a:avLst/>
          </a:prstGeom>
          <a:noFill/>
        </p:spPr>
        <p:txBody>
          <a:bodyPr wrap="square" rtlCol="0">
            <a:spAutoFit/>
          </a:bodyPr>
          <a:lstStyle/>
          <a:p>
            <a:pPr algn="ctr"/>
            <a:r>
              <a:rPr lang="en-US" sz="1200" dirty="0"/>
              <a:t> </a:t>
            </a:r>
            <a:r>
              <a:rPr lang="en-US" sz="1200" dirty="0">
                <a:solidFill>
                  <a:schemeClr val="bg1"/>
                </a:solidFill>
              </a:rPr>
              <a:t>vendor libs</a:t>
            </a:r>
          </a:p>
        </p:txBody>
      </p:sp>
      <p:sp>
        <p:nvSpPr>
          <p:cNvPr id="40" name="Rectangle 39"/>
          <p:cNvSpPr/>
          <p:nvPr/>
        </p:nvSpPr>
        <p:spPr>
          <a:xfrm>
            <a:off x="7055673"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vendor HLS</a:t>
            </a:r>
          </a:p>
        </p:txBody>
      </p:sp>
      <p:cxnSp>
        <p:nvCxnSpPr>
          <p:cNvPr id="41" name="Straight Arrow Connector 40"/>
          <p:cNvCxnSpPr>
            <a:stCxn id="32" idx="2"/>
            <a:endCxn id="40" idx="0"/>
          </p:cNvCxnSpPr>
          <p:nvPr/>
        </p:nvCxnSpPr>
        <p:spPr>
          <a:xfrm>
            <a:off x="6960918" y="3603384"/>
            <a:ext cx="672334" cy="437924"/>
          </a:xfrm>
          <a:prstGeom prst="straightConnector1">
            <a:avLst/>
          </a:prstGeom>
          <a:solidFill>
            <a:schemeClr val="bg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sp>
        <p:nvSpPr>
          <p:cNvPr id="44" name="Left Arrow 43"/>
          <p:cNvSpPr/>
          <p:nvPr/>
        </p:nvSpPr>
        <p:spPr>
          <a:xfrm rot="-300000">
            <a:off x="4713369" y="4823338"/>
            <a:ext cx="2430806" cy="192773"/>
          </a:xfrm>
          <a:prstGeom prst="leftArrow">
            <a:avLst>
              <a:gd name="adj1" fmla="val 50000"/>
              <a:gd name="adj2" fmla="val 24245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5" name="Rectangle 44"/>
          <p:cNvSpPr/>
          <p:nvPr/>
        </p:nvSpPr>
        <p:spPr>
          <a:xfrm>
            <a:off x="1751201" y="2458438"/>
            <a:ext cx="1170315" cy="337021"/>
          </a:xfrm>
          <a:prstGeom prst="rect">
            <a:avLst/>
          </a:prstGeom>
          <a:solidFill>
            <a:srgbClr val="7030A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6" name="TextBox 45"/>
          <p:cNvSpPr txBox="1"/>
          <p:nvPr/>
        </p:nvSpPr>
        <p:spPr>
          <a:xfrm>
            <a:off x="1752807" y="2515394"/>
            <a:ext cx="1220206" cy="261610"/>
          </a:xfrm>
          <a:prstGeom prst="rect">
            <a:avLst/>
          </a:prstGeom>
          <a:noFill/>
        </p:spPr>
        <p:txBody>
          <a:bodyPr wrap="none" rtlCol="0">
            <a:spAutoFit/>
          </a:bodyPr>
          <a:lstStyle/>
          <a:p>
            <a:r>
              <a:rPr lang="en-US" sz="1100" dirty="0" err="1">
                <a:solidFill>
                  <a:schemeClr val="bg1"/>
                </a:solidFill>
              </a:rPr>
              <a:t>PCIe</a:t>
            </a:r>
            <a:r>
              <a:rPr lang="en-US" sz="1100" dirty="0">
                <a:solidFill>
                  <a:schemeClr val="bg1"/>
                </a:solidFill>
              </a:rPr>
              <a:t> I/O channel</a:t>
            </a:r>
          </a:p>
        </p:txBody>
      </p:sp>
      <p:sp>
        <p:nvSpPr>
          <p:cNvPr id="3" name="TextBox 2"/>
          <p:cNvSpPr txBox="1"/>
          <p:nvPr/>
        </p:nvSpPr>
        <p:spPr>
          <a:xfrm>
            <a:off x="5292518" y="5179407"/>
            <a:ext cx="3361754" cy="1280351"/>
          </a:xfrm>
          <a:prstGeom prst="rect">
            <a:avLst/>
          </a:prstGeom>
          <a:noFill/>
        </p:spPr>
        <p:txBody>
          <a:bodyPr wrap="none" lIns="182880" tIns="146304" rIns="182880" bIns="146304" rtlCol="0">
            <a:spAutoFit/>
          </a:bodyPr>
          <a:lstStyle/>
          <a:p>
            <a:pPr>
              <a:lnSpc>
                <a:spcPct val="90000"/>
              </a:lnSpc>
              <a:spcAft>
                <a:spcPts val="600"/>
              </a:spcAft>
            </a:pPr>
            <a:r>
              <a:rPr lang="en-US" altLang="zh-CN" sz="2000" dirty="0">
                <a:solidFill>
                  <a:srgbClr val="C00000"/>
                </a:solidFill>
              </a:rPr>
              <a:t>Cross-platform toolchain</a:t>
            </a:r>
          </a:p>
          <a:p>
            <a:pPr>
              <a:lnSpc>
                <a:spcPct val="90000"/>
              </a:lnSpc>
              <a:spcAft>
                <a:spcPts val="600"/>
              </a:spcAft>
            </a:pPr>
            <a:r>
              <a:rPr lang="en-US" altLang="zh-CN" sz="2000" dirty="0"/>
              <a:t>Intel / Xilinx OpenCL / HLS</a:t>
            </a:r>
          </a:p>
          <a:p>
            <a:pPr>
              <a:lnSpc>
                <a:spcPct val="90000"/>
              </a:lnSpc>
              <a:spcAft>
                <a:spcPts val="600"/>
              </a:spcAft>
            </a:pPr>
            <a:r>
              <a:rPr lang="en-US" altLang="zh-CN" sz="2000" dirty="0"/>
              <a:t>Visual Studio / GCC</a:t>
            </a:r>
            <a:endParaRPr lang="en-US" altLang="zh-CN" sz="2000" dirty="0"/>
          </a:p>
        </p:txBody>
      </p:sp>
      <p:sp>
        <p:nvSpPr>
          <p:cNvPr id="47" name="TextBox 46"/>
          <p:cNvSpPr txBox="1"/>
          <p:nvPr/>
        </p:nvSpPr>
        <p:spPr>
          <a:xfrm>
            <a:off x="1816302" y="4795007"/>
            <a:ext cx="1968917" cy="276999"/>
          </a:xfrm>
          <a:prstGeom prst="rect">
            <a:avLst/>
          </a:prstGeom>
          <a:solidFill>
            <a:srgbClr val="C00000"/>
          </a:solidFill>
          <a:ln w="19050">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chemeClr val="bg1"/>
                </a:solidFill>
              </a:rPr>
              <a:t> vendor specific runtime</a:t>
            </a:r>
          </a:p>
        </p:txBody>
      </p:sp>
      <p:sp>
        <p:nvSpPr>
          <p:cNvPr id="48" name="Rounded Rectangle 47"/>
          <p:cNvSpPr/>
          <p:nvPr/>
        </p:nvSpPr>
        <p:spPr>
          <a:xfrm>
            <a:off x="6887893" y="2257607"/>
            <a:ext cx="1065401" cy="628409"/>
          </a:xfrm>
          <a:prstGeom prst="roundRect">
            <a:avLst/>
          </a:prstGeom>
          <a:solidFill>
            <a:srgbClr val="006EB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tx1"/>
              </a:solidFill>
            </a:endParaRPr>
          </a:p>
        </p:txBody>
      </p:sp>
      <p:sp>
        <p:nvSpPr>
          <p:cNvPr id="49" name="TextBox 48"/>
          <p:cNvSpPr txBox="1"/>
          <p:nvPr/>
        </p:nvSpPr>
        <p:spPr>
          <a:xfrm>
            <a:off x="6841753" y="2269373"/>
            <a:ext cx="1157680" cy="646331"/>
          </a:xfrm>
          <a:prstGeom prst="rect">
            <a:avLst/>
          </a:prstGeom>
          <a:noFill/>
        </p:spPr>
        <p:txBody>
          <a:bodyPr wrap="square" rtlCol="0">
            <a:spAutoFit/>
          </a:bodyPr>
          <a:lstStyle/>
          <a:p>
            <a:pPr algn="ctr"/>
            <a:r>
              <a:rPr lang="en-US" dirty="0" err="1">
                <a:solidFill>
                  <a:schemeClr val="bg1"/>
                </a:solidFill>
              </a:rPr>
              <a:t>ClickNP</a:t>
            </a:r>
            <a:r>
              <a:rPr lang="en-US" dirty="0">
                <a:solidFill>
                  <a:schemeClr val="bg1"/>
                </a:solidFill>
              </a:rPr>
              <a:t> script</a:t>
            </a:r>
          </a:p>
        </p:txBody>
      </p:sp>
      <p:sp>
        <p:nvSpPr>
          <p:cNvPr id="4" name="Slide Number Placeholder 3"/>
          <p:cNvSpPr>
            <a:spLocks noGrp="1"/>
          </p:cNvSpPr>
          <p:nvPr>
            <p:ph type="sldNum" sz="quarter" idx="4294967295"/>
          </p:nvPr>
        </p:nvSpPr>
        <p:spPr>
          <a:xfrm>
            <a:off x="6586538" y="6483350"/>
            <a:ext cx="2098675" cy="371475"/>
          </a:xfrm>
          <a:prstGeom prst="rect">
            <a:avLst/>
          </a:prstGeom>
        </p:spPr>
        <p:txBody>
          <a:bodyPr/>
          <a:lstStyle/>
          <a:p>
            <a:fld id="{368F0CB9-5443-48E8-ADD3-3F8A68C2523D}" type="slidenum">
              <a:rPr lang="en-US" smtClean="0"/>
              <a:t>62</a:t>
            </a:fld>
            <a:endParaRPr lang="en-US"/>
          </a:p>
        </p:txBody>
      </p:sp>
      <p:sp>
        <p:nvSpPr>
          <p:cNvPr id="67" name="Rectangle 66"/>
          <p:cNvSpPr/>
          <p:nvPr/>
        </p:nvSpPr>
        <p:spPr>
          <a:xfrm>
            <a:off x="5617395" y="4041308"/>
            <a:ext cx="1155158" cy="650342"/>
          </a:xfrm>
          <a:prstGeom prst="rect">
            <a:avLst/>
          </a:prstGeom>
          <a:solidFill>
            <a:srgbClr val="C0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bg1"/>
                </a:solidFill>
              </a:rPr>
              <a:t>C compiler</a:t>
            </a:r>
          </a:p>
        </p:txBody>
      </p:sp>
      <p:cxnSp>
        <p:nvCxnSpPr>
          <p:cNvPr id="77" name="Straight Arrow Connector 76"/>
          <p:cNvCxnSpPr>
            <a:stCxn id="32" idx="2"/>
            <a:endCxn id="67" idx="0"/>
          </p:cNvCxnSpPr>
          <p:nvPr/>
        </p:nvCxnSpPr>
        <p:spPr>
          <a:xfrm flipH="1">
            <a:off x="6194974" y="3603384"/>
            <a:ext cx="765944" cy="437924"/>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7039682" y="4630981"/>
            <a:ext cx="1080937" cy="544765"/>
          </a:xfrm>
          <a:prstGeom prst="rect">
            <a:avLst/>
          </a:prstGeom>
          <a:noFill/>
        </p:spPr>
        <p:txBody>
          <a:bodyPr wrap="none" lIns="182880" tIns="146304" rIns="182880" bIns="146304" rtlCol="0">
            <a:spAutoFit/>
          </a:bodyPr>
          <a:lstStyle/>
          <a:p>
            <a:pPr>
              <a:lnSpc>
                <a:spcPct val="90000"/>
              </a:lnSpc>
              <a:spcAft>
                <a:spcPts val="600"/>
              </a:spcAft>
            </a:pPr>
            <a:r>
              <a:rPr lang="en-US" altLang="zh-CN" dirty="0">
                <a:gradFill>
                  <a:gsLst>
                    <a:gs pos="2917">
                      <a:schemeClr val="tx1"/>
                    </a:gs>
                    <a:gs pos="30000">
                      <a:schemeClr val="tx1"/>
                    </a:gs>
                  </a:gsLst>
                  <a:lin ang="5400000" scaled="0"/>
                </a:gradFill>
              </a:rPr>
              <a:t>Verilog</a:t>
            </a:r>
            <a:endParaRPr lang="en-US" dirty="0">
              <a:gradFill>
                <a:gsLst>
                  <a:gs pos="2917">
                    <a:schemeClr val="tx1"/>
                  </a:gs>
                  <a:gs pos="30000">
                    <a:schemeClr val="tx1"/>
                  </a:gs>
                </a:gsLst>
                <a:lin ang="5400000" scaled="0"/>
              </a:gradFill>
            </a:endParaRPr>
          </a:p>
        </p:txBody>
      </p:sp>
      <p:sp>
        <p:nvSpPr>
          <p:cNvPr id="52" name="文本框 51"/>
          <p:cNvSpPr txBox="1"/>
          <p:nvPr/>
        </p:nvSpPr>
        <p:spPr>
          <a:xfrm>
            <a:off x="7244038" y="3522566"/>
            <a:ext cx="1999564" cy="794064"/>
          </a:xfrm>
          <a:prstGeom prst="rect">
            <a:avLst/>
          </a:prstGeom>
          <a:noFill/>
        </p:spPr>
        <p:txBody>
          <a:bodyPr wrap="square" lIns="182880" tIns="146304" rIns="182880" bIns="146304" rtlCol="0">
            <a:spAutoFit/>
          </a:bodyPr>
          <a:lstStyle/>
          <a:p>
            <a:pPr algn="r">
              <a:lnSpc>
                <a:spcPct val="90000"/>
              </a:lnSpc>
              <a:spcAft>
                <a:spcPts val="600"/>
              </a:spcAft>
            </a:pPr>
            <a:r>
              <a:rPr lang="en-US" dirty="0">
                <a:gradFill>
                  <a:gsLst>
                    <a:gs pos="2917">
                      <a:schemeClr val="tx1"/>
                    </a:gs>
                    <a:gs pos="30000">
                      <a:schemeClr val="tx1"/>
                    </a:gs>
                  </a:gsLst>
                  <a:lin ang="5400000" scaled="0"/>
                </a:gradFill>
              </a:rPr>
              <a:t>Intermediate C files</a:t>
            </a:r>
          </a:p>
        </p:txBody>
      </p:sp>
    </p:spTree>
    <p:extLst>
      <p:ext uri="{BB962C8B-B14F-4D97-AF65-F5344CB8AC3E}">
        <p14:creationId xmlns:p14="http://schemas.microsoft.com/office/powerpoint/2010/main" val="1672155752"/>
      </p:ext>
    </p:extLst>
  </p:cSld>
  <p:clrMapOvr>
    <a:masterClrMapping/>
  </p:clrMapOvr>
  <p:transition advTm="27658">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Dimensions Where FPGAs Can Add </a:t>
            </a:r>
            <a:r>
              <a:rPr lang="en-US" sz="3200" dirty="0" smtClean="0"/>
              <a:t>Value in Cloud</a:t>
            </a:r>
            <a:endParaRPr lang="en-US" sz="3200" dirty="0"/>
          </a:p>
        </p:txBody>
      </p:sp>
      <p:sp>
        <p:nvSpPr>
          <p:cNvPr id="3" name="Content Placeholder 2"/>
          <p:cNvSpPr>
            <a:spLocks noGrp="1"/>
          </p:cNvSpPr>
          <p:nvPr>
            <p:ph idx="1"/>
          </p:nvPr>
        </p:nvSpPr>
        <p:spPr>
          <a:xfrm>
            <a:off x="311017" y="1006802"/>
            <a:ext cx="8740907" cy="3328660"/>
          </a:xfrm>
        </p:spPr>
        <p:txBody>
          <a:bodyPr>
            <a:noAutofit/>
          </a:bodyPr>
          <a:lstStyle/>
          <a:p>
            <a:pPr marL="0" indent="0">
              <a:buNone/>
            </a:pPr>
            <a:r>
              <a:rPr lang="en-US" sz="2400" dirty="0">
                <a:solidFill>
                  <a:srgbClr val="0078D7"/>
                </a:solidFill>
              </a:rPr>
              <a:t>Reduced cost (fewer cores or servers)</a:t>
            </a:r>
          </a:p>
          <a:p>
            <a:pPr lvl="1"/>
            <a:r>
              <a:rPr lang="en-US" sz="2000" dirty="0" smtClean="0"/>
              <a:t>Machine learning</a:t>
            </a:r>
            <a:endParaRPr lang="en-US" sz="2000" dirty="0"/>
          </a:p>
          <a:p>
            <a:pPr lvl="1"/>
            <a:r>
              <a:rPr lang="en-US" sz="2000" dirty="0" smtClean="0"/>
              <a:t>Compression / coding / crypto</a:t>
            </a:r>
          </a:p>
          <a:p>
            <a:pPr lvl="1"/>
            <a:r>
              <a:rPr lang="en-US" sz="2000" dirty="0" smtClean="0"/>
              <a:t>Stream processing</a:t>
            </a:r>
          </a:p>
          <a:p>
            <a:pPr lvl="1"/>
            <a:r>
              <a:rPr lang="en-US" sz="2000" dirty="0" smtClean="0"/>
              <a:t>Scatter-gather (latency hiding)</a:t>
            </a:r>
            <a:endParaRPr lang="en-US" sz="2000" dirty="0"/>
          </a:p>
          <a:p>
            <a:pPr lvl="1"/>
            <a:endParaRPr lang="en-US" sz="1400" dirty="0"/>
          </a:p>
          <a:p>
            <a:pPr marL="0" indent="0">
              <a:buNone/>
            </a:pPr>
            <a:r>
              <a:rPr lang="en-US" sz="2400" dirty="0">
                <a:solidFill>
                  <a:srgbClr val="0078D7"/>
                </a:solidFill>
              </a:rPr>
              <a:t>Latency sensitive operations</a:t>
            </a:r>
          </a:p>
          <a:p>
            <a:pPr lvl="1"/>
            <a:r>
              <a:rPr lang="en-US" sz="2000" dirty="0"/>
              <a:t>Communication </a:t>
            </a:r>
            <a:r>
              <a:rPr lang="en-US" sz="2000" dirty="0" smtClean="0"/>
              <a:t>protocols</a:t>
            </a:r>
          </a:p>
          <a:p>
            <a:pPr lvl="1"/>
            <a:r>
              <a:rPr lang="en-US" sz="2000" dirty="0" smtClean="0"/>
              <a:t>Coordination / synchronization</a:t>
            </a:r>
            <a:endParaRPr lang="en-US" sz="2000" dirty="0"/>
          </a:p>
          <a:p>
            <a:pPr lvl="1"/>
            <a:r>
              <a:rPr lang="en-US" sz="2000" dirty="0"/>
              <a:t>Real-time </a:t>
            </a:r>
            <a:r>
              <a:rPr lang="en-US" sz="2000" dirty="0" smtClean="0"/>
              <a:t>applications</a:t>
            </a:r>
          </a:p>
          <a:p>
            <a:pPr lvl="1"/>
            <a:r>
              <a:rPr lang="en-US" sz="2000" dirty="0" smtClean="0"/>
              <a:t>Measure / probe events</a:t>
            </a:r>
            <a:endParaRPr lang="en-US" sz="2000" dirty="0"/>
          </a:p>
          <a:p>
            <a:pPr lvl="1"/>
            <a:endParaRPr lang="en-US" sz="1400" dirty="0"/>
          </a:p>
          <a:p>
            <a:pPr marL="0" indent="0">
              <a:buNone/>
            </a:pPr>
            <a:r>
              <a:rPr lang="en-US" sz="2400" dirty="0" smtClean="0">
                <a:solidFill>
                  <a:srgbClr val="0078D7"/>
                </a:solidFill>
              </a:rPr>
              <a:t>Programmability </a:t>
            </a:r>
            <a:r>
              <a:rPr lang="en-US" sz="2400" dirty="0">
                <a:solidFill>
                  <a:srgbClr val="0078D7"/>
                </a:solidFill>
              </a:rPr>
              <a:t>(versus ASICs)</a:t>
            </a:r>
          </a:p>
          <a:p>
            <a:pPr lvl="1"/>
            <a:r>
              <a:rPr lang="en-US" sz="2000" dirty="0"/>
              <a:t>Reprogrammable, </a:t>
            </a:r>
            <a:r>
              <a:rPr lang="en-US" sz="2000" dirty="0" smtClean="0"/>
              <a:t>flexible</a:t>
            </a:r>
            <a:endParaRPr lang="en-US" sz="2000" dirty="0"/>
          </a:p>
          <a:p>
            <a:pPr lvl="1"/>
            <a:endParaRPr lang="en-US" sz="1400" dirty="0"/>
          </a:p>
          <a:p>
            <a:pPr marL="0" indent="0">
              <a:buNone/>
            </a:pPr>
            <a:r>
              <a:rPr lang="en-US" sz="2400" dirty="0">
                <a:solidFill>
                  <a:srgbClr val="0078D7"/>
                </a:solidFill>
              </a:rPr>
              <a:t>Some isolation from host</a:t>
            </a:r>
          </a:p>
          <a:p>
            <a:pPr lvl="1"/>
            <a:r>
              <a:rPr lang="en-US" sz="2000" dirty="0"/>
              <a:t>Key escrow/HSM, </a:t>
            </a:r>
            <a:r>
              <a:rPr lang="en-US" sz="2000" dirty="0" smtClean="0"/>
              <a:t>virtualization, inspection</a:t>
            </a:r>
            <a:endParaRPr lang="en-US" sz="2000" dirty="0"/>
          </a:p>
          <a:p>
            <a:pPr lvl="1"/>
            <a:endParaRPr lang="en-US" sz="1400" dirty="0"/>
          </a:p>
          <a:p>
            <a:pPr marL="0" indent="0">
              <a:buNone/>
            </a:pPr>
            <a:endParaRPr lang="en-US" sz="2400"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D1E3CFB-061C-45C4-9014-ADB49454B5DA}" type="slidenum">
              <a:rPr lang="en-US" smtClean="0"/>
              <a:t>63</a:t>
            </a:fld>
            <a:endParaRPr lang="en-US" dirty="0"/>
          </a:p>
        </p:txBody>
      </p:sp>
      <p:grpSp>
        <p:nvGrpSpPr>
          <p:cNvPr id="6" name="Group 5"/>
          <p:cNvGrpSpPr/>
          <p:nvPr/>
        </p:nvGrpSpPr>
        <p:grpSpPr>
          <a:xfrm>
            <a:off x="5349082" y="1744662"/>
            <a:ext cx="3886200" cy="3851711"/>
            <a:chOff x="8030419" y="2359499"/>
            <a:chExt cx="3663613" cy="3660807"/>
          </a:xfrm>
        </p:grpSpPr>
        <p:grpSp>
          <p:nvGrpSpPr>
            <p:cNvPr id="7" name="Group 6"/>
            <p:cNvGrpSpPr/>
            <p:nvPr/>
          </p:nvGrpSpPr>
          <p:grpSpPr>
            <a:xfrm>
              <a:off x="8030419" y="2359499"/>
              <a:ext cx="3663613" cy="2840579"/>
              <a:chOff x="8030419" y="2359499"/>
              <a:chExt cx="3663613" cy="2840579"/>
            </a:xfrm>
          </p:grpSpPr>
          <p:cxnSp>
            <p:nvCxnSpPr>
              <p:cNvPr id="10" name="Straight Arrow Connector 9"/>
              <p:cNvCxnSpPr/>
              <p:nvPr/>
            </p:nvCxnSpPr>
            <p:spPr>
              <a:xfrm flipV="1">
                <a:off x="8521430" y="3009089"/>
                <a:ext cx="0" cy="20233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514945" y="5025957"/>
                <a:ext cx="2185480" cy="32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514945" y="3936459"/>
                <a:ext cx="1316476" cy="10927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30419" y="2359499"/>
                <a:ext cx="969052" cy="497287"/>
              </a:xfrm>
              <a:prstGeom prst="rect">
                <a:avLst/>
              </a:prstGeom>
              <a:noFill/>
            </p:spPr>
            <p:txBody>
              <a:bodyPr wrap="square" rtlCol="0">
                <a:spAutoFit/>
              </a:bodyPr>
              <a:lstStyle/>
              <a:p>
                <a:pPr algn="ctr"/>
                <a:r>
                  <a:rPr lang="en-US" sz="1400" b="1" dirty="0"/>
                  <a:t>Cost savings</a:t>
                </a:r>
              </a:p>
            </p:txBody>
          </p:sp>
          <p:sp>
            <p:nvSpPr>
              <p:cNvPr id="14" name="TextBox 13"/>
              <p:cNvSpPr txBox="1"/>
              <p:nvPr/>
            </p:nvSpPr>
            <p:spPr>
              <a:xfrm>
                <a:off x="10688840" y="4702791"/>
                <a:ext cx="1005192" cy="497287"/>
              </a:xfrm>
              <a:prstGeom prst="rect">
                <a:avLst/>
              </a:prstGeom>
              <a:noFill/>
            </p:spPr>
            <p:txBody>
              <a:bodyPr wrap="square" rtlCol="0">
                <a:spAutoFit/>
              </a:bodyPr>
              <a:lstStyle/>
              <a:p>
                <a:pPr algn="ctr"/>
                <a:r>
                  <a:rPr lang="en-US" sz="1400" b="1" dirty="0"/>
                  <a:t>Reduced latency</a:t>
                </a:r>
              </a:p>
            </p:txBody>
          </p:sp>
          <p:sp>
            <p:nvSpPr>
              <p:cNvPr id="15" name="TextBox 14"/>
              <p:cNvSpPr txBox="1"/>
              <p:nvPr/>
            </p:nvSpPr>
            <p:spPr>
              <a:xfrm>
                <a:off x="9757535" y="3329114"/>
                <a:ext cx="1005192" cy="497287"/>
              </a:xfrm>
              <a:prstGeom prst="rect">
                <a:avLst/>
              </a:prstGeom>
              <a:noFill/>
            </p:spPr>
            <p:txBody>
              <a:bodyPr wrap="square" rtlCol="0">
                <a:spAutoFit/>
              </a:bodyPr>
              <a:lstStyle/>
              <a:p>
                <a:pPr algn="ctr"/>
                <a:r>
                  <a:rPr lang="en-US" sz="1400" b="1" dirty="0"/>
                  <a:t>Host</a:t>
                </a:r>
              </a:p>
              <a:p>
                <a:pPr algn="ctr"/>
                <a:r>
                  <a:rPr lang="en-US" sz="1400" b="1" dirty="0"/>
                  <a:t>isolation</a:t>
                </a:r>
              </a:p>
            </p:txBody>
          </p:sp>
        </p:grpSp>
        <p:cxnSp>
          <p:nvCxnSpPr>
            <p:cNvPr id="8" name="Straight Arrow Connector 7"/>
            <p:cNvCxnSpPr/>
            <p:nvPr/>
          </p:nvCxnSpPr>
          <p:spPr>
            <a:xfrm>
              <a:off x="8514945" y="5025956"/>
              <a:ext cx="713722" cy="7151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52778" y="5727783"/>
              <a:ext cx="2104778" cy="292523"/>
            </a:xfrm>
            <a:prstGeom prst="rect">
              <a:avLst/>
            </a:prstGeom>
            <a:noFill/>
          </p:spPr>
          <p:txBody>
            <a:bodyPr wrap="square" rtlCol="0">
              <a:spAutoFit/>
            </a:bodyPr>
            <a:lstStyle/>
            <a:p>
              <a:pPr algn="ctr"/>
              <a:r>
                <a:rPr lang="en-US" sz="1400" b="1" dirty="0"/>
                <a:t>Programmability</a:t>
              </a:r>
            </a:p>
          </p:txBody>
        </p:sp>
      </p:grpSp>
      <p:sp>
        <p:nvSpPr>
          <p:cNvPr id="16" name="Date Placeholder 1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843353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br>
              <a:rPr lang="en-US" dirty="0"/>
            </a:br>
            <a:r>
              <a:rPr lang="en-US" dirty="0"/>
              <a:t>Questions!</a:t>
            </a:r>
            <a:br>
              <a:rPr lang="en-US" dirty="0"/>
            </a:br>
            <a:r>
              <a:rPr lang="en-US" dirty="0"/>
              <a:t/>
            </a:r>
            <a:br>
              <a:rPr lang="en-US" dirty="0"/>
            </a:br>
            <a:endParaRPr lang="en-US" sz="4000" dirty="0"/>
          </a:p>
        </p:txBody>
      </p:sp>
      <p:sp>
        <p:nvSpPr>
          <p:cNvPr id="3" name="TextBox 2"/>
          <p:cNvSpPr txBox="1"/>
          <p:nvPr/>
        </p:nvSpPr>
        <p:spPr>
          <a:xfrm>
            <a:off x="274637" y="4959719"/>
            <a:ext cx="6522243" cy="1181862"/>
          </a:xfrm>
          <a:prstGeom prst="rect">
            <a:avLst/>
          </a:prstGeom>
          <a:noFill/>
        </p:spPr>
        <p:txBody>
          <a:bodyPr wrap="square" lIns="182880" tIns="146304" rIns="182880" bIns="146304" rtlCol="0">
            <a:spAutoFit/>
          </a:bodyPr>
          <a:lstStyle/>
          <a:p>
            <a:pPr>
              <a:lnSpc>
                <a:spcPct val="90000"/>
              </a:lnSpc>
              <a:spcAft>
                <a:spcPts val="600"/>
              </a:spcAft>
            </a:pPr>
            <a:r>
              <a:rPr lang="en-US" sz="3200" i="1" dirty="0" smtClean="0"/>
              <a:t>Go </a:t>
            </a:r>
            <a:r>
              <a:rPr lang="en-US" sz="3200" i="1" dirty="0"/>
              <a:t>beyond the memory wall </a:t>
            </a:r>
            <a:r>
              <a:rPr lang="en-US" sz="3200" i="1" dirty="0" smtClean="0"/>
              <a:t>&amp; reach </a:t>
            </a:r>
            <a:r>
              <a:rPr lang="en-US" sz="3200" i="1" dirty="0"/>
              <a:t>a fully programmable world</a:t>
            </a:r>
            <a:endParaRPr lang="en-US" sz="3200" i="1"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78945695"/>
      </p:ext>
    </p:extLst>
  </p:cSld>
  <p:clrMapOvr>
    <a:masterClrMapping/>
  </p:clrMapOvr>
  <mc:AlternateContent xmlns:mc="http://schemas.openxmlformats.org/markup-compatibility/2006" xmlns:p14="http://schemas.microsoft.com/office/powerpoint/2010/main">
    <mc:Choice Requires="p14">
      <p:transition spd="slow" advTm="5702">
        <p14:reveal/>
      </p:transition>
    </mc:Choice>
    <mc:Fallback xmlns="">
      <p:transition spd="slow" advTm="5702">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1290459281"/>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3674852"/>
          </a:xfrm>
        </p:spPr>
        <p:txBody>
          <a:bodyPr/>
          <a:lstStyle/>
          <a:p>
            <a:r>
              <a:rPr lang="en-US" sz="2800" dirty="0">
                <a:solidFill>
                  <a:schemeClr val="tx1"/>
                </a:solidFill>
              </a:rPr>
              <a:t>Back-of-envelope calculations show potential performance gains when KV-Direct is applied in end-to-end applications. In PageRank, because each edge traversal can be implemented with one KV operation, KV-Direct supports 1.2 billion TEPS on a server with 10 programmable NICs. In comparison, GRAM (Ming Wu on SoCC’15) supports 250M TEPS per server, bounded by interleaved computation and random memory access.</a:t>
            </a:r>
          </a:p>
        </p:txBody>
      </p:sp>
      <p:sp>
        <p:nvSpPr>
          <p:cNvPr id="3" name="标题 2"/>
          <p:cNvSpPr>
            <a:spLocks noGrp="1"/>
          </p:cNvSpPr>
          <p:nvPr>
            <p:ph type="title"/>
          </p:nvPr>
        </p:nvSpPr>
        <p:spPr/>
        <p:txBody>
          <a:bodyPr/>
          <a:lstStyle/>
          <a:p>
            <a:r>
              <a:rPr lang="en-US" dirty="0" smtClean="0"/>
              <a:t>What application?</a:t>
            </a:r>
            <a:endParaRPr lang="en-US" dirty="0"/>
          </a:p>
        </p:txBody>
      </p:sp>
    </p:spTree>
    <p:extLst>
      <p:ext uri="{BB962C8B-B14F-4D97-AF65-F5344CB8AC3E}">
        <p14:creationId xmlns:p14="http://schemas.microsoft.com/office/powerpoint/2010/main" val="118330803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838248"/>
          </a:xfrm>
        </p:spPr>
        <p:txBody>
          <a:bodyPr/>
          <a:lstStyle/>
          <a:p>
            <a:r>
              <a:rPr lang="en-US" sz="2800" dirty="0" smtClean="0">
                <a:solidFill>
                  <a:schemeClr val="tx1"/>
                </a:solidFill>
              </a:rPr>
              <a:t>The discussion section of the paper discusses NIC hardware with different capacity. First, the goal of KV-Direct is to leverage existing hardware in data centers instead of designing a specialized hardware to achieve maximal KVS performance. Even if future NICs have faster or larger on-board memory, under long-tail workload, our load dispatch design still shows performance gain. The hash table and slab allocator design is generally applicable to cases where we need to be frugal on memory accesses. The out-of-order execution engine can be applied to all kinds of applications in need of latency hiding.</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Are the optimizations general?</a:t>
            </a:r>
            <a:endParaRPr lang="en-US" dirty="0"/>
          </a:p>
        </p:txBody>
      </p:sp>
    </p:spTree>
    <p:extLst>
      <p:ext uri="{BB962C8B-B14F-4D97-AF65-F5344CB8AC3E}">
        <p14:creationId xmlns:p14="http://schemas.microsoft.com/office/powerpoint/2010/main" val="3869710080"/>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3287054"/>
          </a:xfrm>
        </p:spPr>
        <p:txBody>
          <a:bodyPr/>
          <a:lstStyle/>
          <a:p>
            <a:r>
              <a:rPr lang="en-US" sz="2800" dirty="0" smtClean="0">
                <a:solidFill>
                  <a:schemeClr val="tx1"/>
                </a:solidFill>
              </a:rPr>
              <a:t>With a single KV-Direct NIC, the throughput is equivalent to 20 to 30 CPU cores. These CPU cores can run other CPU intensive or memory intensive workload, because the host memory bandwidth is much larger than the </a:t>
            </a:r>
            <a:r>
              <a:rPr lang="en-US" sz="2800" dirty="0" err="1" smtClean="0">
                <a:solidFill>
                  <a:schemeClr val="tx1"/>
                </a:solidFill>
              </a:rPr>
              <a:t>PCIe</a:t>
            </a:r>
            <a:r>
              <a:rPr lang="en-US" sz="2800" dirty="0" smtClean="0">
                <a:solidFill>
                  <a:schemeClr val="tx1"/>
                </a:solidFill>
              </a:rPr>
              <a:t> bandwidth of a single KV-Direct NIC. So we basically save tens of CPU cores per programmable NIC. With ten programmable NICs, the throughput can grow almost linearly.</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Throughput is similar to state-of-art </a:t>
            </a:r>
            <a:endParaRPr lang="en-US" dirty="0"/>
          </a:p>
        </p:txBody>
      </p:sp>
    </p:spTree>
    <p:extLst>
      <p:ext uri="{BB962C8B-B14F-4D97-AF65-F5344CB8AC3E}">
        <p14:creationId xmlns:p14="http://schemas.microsoft.com/office/powerpoint/2010/main" val="211890183"/>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4062651"/>
          </a:xfrm>
        </p:spPr>
        <p:txBody>
          <a:bodyPr/>
          <a:lstStyle/>
          <a:p>
            <a:r>
              <a:rPr lang="en-US" sz="2800" dirty="0" smtClean="0">
                <a:solidFill>
                  <a:schemeClr val="tx1"/>
                </a:solidFill>
              </a:rPr>
              <a:t>Each NIC behaves as if it is an independent KV-Direct server. Each NIC serves a disjoint partition of key space and reserves a disjoint region of host memory. The clients distribute load to each NIC according to the hash of keys, similar to the design of other distributed key-value stores. Surely, the multiple NICs suffer load imbalance problem in long-tail workload, but the load imbalance is not significant with a small number of partitions. The </a:t>
            </a:r>
            <a:r>
              <a:rPr lang="en-US" sz="2800" dirty="0" err="1" smtClean="0">
                <a:solidFill>
                  <a:schemeClr val="tx1"/>
                </a:solidFill>
              </a:rPr>
              <a:t>NetCache</a:t>
            </a:r>
            <a:r>
              <a:rPr lang="en-US" sz="2800" dirty="0" smtClean="0">
                <a:solidFill>
                  <a:schemeClr val="tx1"/>
                </a:solidFill>
              </a:rPr>
              <a:t> system in this session can also mitigate the load imbalance problem.</a:t>
            </a:r>
            <a:endParaRPr lang="en-US" sz="2800" dirty="0">
              <a:solidFill>
                <a:schemeClr val="tx1"/>
              </a:solidFill>
            </a:endParaRPr>
          </a:p>
        </p:txBody>
      </p:sp>
      <p:sp>
        <p:nvSpPr>
          <p:cNvPr id="3" name="标题 2"/>
          <p:cNvSpPr>
            <a:spLocks noGrp="1"/>
          </p:cNvSpPr>
          <p:nvPr>
            <p:ph type="title"/>
          </p:nvPr>
        </p:nvSpPr>
        <p:spPr/>
        <p:txBody>
          <a:bodyPr/>
          <a:lstStyle/>
          <a:p>
            <a:r>
              <a:rPr lang="en-US" dirty="0" smtClean="0"/>
              <a:t>Consistency among multiple NICs</a:t>
            </a:r>
            <a:endParaRPr lang="en-US" dirty="0"/>
          </a:p>
        </p:txBody>
      </p:sp>
    </p:spTree>
    <p:extLst>
      <p:ext uri="{BB962C8B-B14F-4D97-AF65-F5344CB8AC3E}">
        <p14:creationId xmlns:p14="http://schemas.microsoft.com/office/powerpoint/2010/main" val="375926422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Reconfigurable Cloud Architecture</a:t>
            </a:r>
            <a:endParaRPr lang="en-US" dirty="0"/>
          </a:p>
        </p:txBody>
      </p:sp>
      <p:sp>
        <p:nvSpPr>
          <p:cNvPr id="356" name="Freeform: Shape 355"/>
          <p:cNvSpPr/>
          <p:nvPr/>
        </p:nvSpPr>
        <p:spPr bwMode="auto">
          <a:xfrm rot="9060000">
            <a:off x="249262" y="1927973"/>
            <a:ext cx="4425244" cy="2032064"/>
          </a:xfrm>
          <a:custGeom>
            <a:avLst/>
            <a:gdLst>
              <a:gd name="connsiteX0" fmla="*/ 4527660 w 4926308"/>
              <a:gd name="connsiteY0" fmla="*/ 2687627 h 2687627"/>
              <a:gd name="connsiteX1" fmla="*/ 985412 w 4926308"/>
              <a:gd name="connsiteY1" fmla="*/ 724127 h 2687627"/>
              <a:gd name="connsiteX2" fmla="*/ 1384060 w 4926308"/>
              <a:gd name="connsiteY2" fmla="*/ 4947 h 2687627"/>
              <a:gd name="connsiteX3" fmla="*/ 4926308 w 4926308"/>
              <a:gd name="connsiteY3" fmla="*/ 1968447 h 2687627"/>
              <a:gd name="connsiteX4" fmla="*/ 0 w 4926308"/>
              <a:gd name="connsiteY4" fmla="*/ 722312 h 2687627"/>
              <a:gd name="connsiteX5" fmla="*/ 398796 w 4926308"/>
              <a:gd name="connsiteY5" fmla="*/ 0 h 2687627"/>
              <a:gd name="connsiteX6" fmla="*/ 1382456 w 4926308"/>
              <a:gd name="connsiteY6" fmla="*/ 0 h 2687627"/>
              <a:gd name="connsiteX7" fmla="*/ 983660 w 4926308"/>
              <a:gd name="connsiteY7" fmla="*/ 722312 h 2687627"/>
              <a:gd name="connsiteX0" fmla="*/ 5487282 w 5885930"/>
              <a:gd name="connsiteY0" fmla="*/ 2687627 h 2687627"/>
              <a:gd name="connsiteX1" fmla="*/ 1945034 w 5885930"/>
              <a:gd name="connsiteY1" fmla="*/ 724127 h 2687627"/>
              <a:gd name="connsiteX2" fmla="*/ 2343682 w 5885930"/>
              <a:gd name="connsiteY2" fmla="*/ 4947 h 2687627"/>
              <a:gd name="connsiteX3" fmla="*/ 5885930 w 5885930"/>
              <a:gd name="connsiteY3" fmla="*/ 1968447 h 2687627"/>
              <a:gd name="connsiteX4" fmla="*/ 5487282 w 5885930"/>
              <a:gd name="connsiteY4" fmla="*/ 2687627 h 2687627"/>
              <a:gd name="connsiteX5" fmla="*/ 0 w 5885930"/>
              <a:gd name="connsiteY5" fmla="*/ 641377 h 2687627"/>
              <a:gd name="connsiteX6" fmla="*/ 1358418 w 5885930"/>
              <a:gd name="connsiteY6" fmla="*/ 0 h 2687627"/>
              <a:gd name="connsiteX7" fmla="*/ 2342078 w 5885930"/>
              <a:gd name="connsiteY7" fmla="*/ 0 h 2687627"/>
              <a:gd name="connsiteX8" fmla="*/ 1943282 w 5885930"/>
              <a:gd name="connsiteY8" fmla="*/ 722312 h 2687627"/>
              <a:gd name="connsiteX9" fmla="*/ 0 w 5885930"/>
              <a:gd name="connsiteY9" fmla="*/ 641377 h 2687627"/>
              <a:gd name="connsiteX0" fmla="*/ 5487282 w 5885930"/>
              <a:gd name="connsiteY0" fmla="*/ 2691944 h 2691944"/>
              <a:gd name="connsiteX1" fmla="*/ 1945034 w 5885930"/>
              <a:gd name="connsiteY1" fmla="*/ 728444 h 2691944"/>
              <a:gd name="connsiteX2" fmla="*/ 2343682 w 5885930"/>
              <a:gd name="connsiteY2" fmla="*/ 9264 h 2691944"/>
              <a:gd name="connsiteX3" fmla="*/ 5885930 w 5885930"/>
              <a:gd name="connsiteY3" fmla="*/ 1972764 h 2691944"/>
              <a:gd name="connsiteX4" fmla="*/ 5487282 w 5885930"/>
              <a:gd name="connsiteY4" fmla="*/ 2691944 h 2691944"/>
              <a:gd name="connsiteX5" fmla="*/ 0 w 5885930"/>
              <a:gd name="connsiteY5" fmla="*/ 645694 h 2691944"/>
              <a:gd name="connsiteX6" fmla="*/ 407577 w 5885930"/>
              <a:gd name="connsiteY6" fmla="*/ 0 h 2691944"/>
              <a:gd name="connsiteX7" fmla="*/ 2342078 w 5885930"/>
              <a:gd name="connsiteY7" fmla="*/ 4317 h 2691944"/>
              <a:gd name="connsiteX8" fmla="*/ 1943282 w 5885930"/>
              <a:gd name="connsiteY8" fmla="*/ 726629 h 2691944"/>
              <a:gd name="connsiteX9" fmla="*/ 0 w 5885930"/>
              <a:gd name="connsiteY9" fmla="*/ 645694 h 2691944"/>
              <a:gd name="connsiteX0" fmla="*/ 5487282 w 5885930"/>
              <a:gd name="connsiteY0" fmla="*/ 2706158 h 2706158"/>
              <a:gd name="connsiteX1" fmla="*/ 1945034 w 5885930"/>
              <a:gd name="connsiteY1" fmla="*/ 742658 h 2706158"/>
              <a:gd name="connsiteX2" fmla="*/ 2343682 w 5885930"/>
              <a:gd name="connsiteY2" fmla="*/ 23478 h 2706158"/>
              <a:gd name="connsiteX3" fmla="*/ 5885930 w 5885930"/>
              <a:gd name="connsiteY3" fmla="*/ 1986978 h 2706158"/>
              <a:gd name="connsiteX4" fmla="*/ 5487282 w 5885930"/>
              <a:gd name="connsiteY4" fmla="*/ 2706158 h 2706158"/>
              <a:gd name="connsiteX5" fmla="*/ 0 w 5885930"/>
              <a:gd name="connsiteY5" fmla="*/ 659908 h 2706158"/>
              <a:gd name="connsiteX6" fmla="*/ 401735 w 5885930"/>
              <a:gd name="connsiteY6" fmla="*/ 0 h 2706158"/>
              <a:gd name="connsiteX7" fmla="*/ 2342078 w 5885930"/>
              <a:gd name="connsiteY7" fmla="*/ 18531 h 2706158"/>
              <a:gd name="connsiteX8" fmla="*/ 1943282 w 5885930"/>
              <a:gd name="connsiteY8" fmla="*/ 740843 h 2706158"/>
              <a:gd name="connsiteX9" fmla="*/ 0 w 5885930"/>
              <a:gd name="connsiteY9" fmla="*/ 659908 h 2706158"/>
              <a:gd name="connsiteX0" fmla="*/ 5487282 w 5885930"/>
              <a:gd name="connsiteY0" fmla="*/ 2709649 h 2709649"/>
              <a:gd name="connsiteX1" fmla="*/ 1945034 w 5885930"/>
              <a:gd name="connsiteY1" fmla="*/ 746149 h 2709649"/>
              <a:gd name="connsiteX2" fmla="*/ 2343682 w 5885930"/>
              <a:gd name="connsiteY2" fmla="*/ 26969 h 2709649"/>
              <a:gd name="connsiteX3" fmla="*/ 5885930 w 5885930"/>
              <a:gd name="connsiteY3" fmla="*/ 1990469 h 2709649"/>
              <a:gd name="connsiteX4" fmla="*/ 5487282 w 5885930"/>
              <a:gd name="connsiteY4" fmla="*/ 2709649 h 2709649"/>
              <a:gd name="connsiteX5" fmla="*/ 0 w 5885930"/>
              <a:gd name="connsiteY5" fmla="*/ 663399 h 2709649"/>
              <a:gd name="connsiteX6" fmla="*/ 395437 w 5885930"/>
              <a:gd name="connsiteY6" fmla="*/ 0 h 2709649"/>
              <a:gd name="connsiteX7" fmla="*/ 2342078 w 5885930"/>
              <a:gd name="connsiteY7" fmla="*/ 22022 h 2709649"/>
              <a:gd name="connsiteX8" fmla="*/ 1943282 w 5885930"/>
              <a:gd name="connsiteY8" fmla="*/ 744334 h 2709649"/>
              <a:gd name="connsiteX9" fmla="*/ 0 w 5885930"/>
              <a:gd name="connsiteY9" fmla="*/ 663399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58180 w 5900828"/>
              <a:gd name="connsiteY8" fmla="*/ 744334 h 2709649"/>
              <a:gd name="connsiteX9" fmla="*/ 0 w 5900828"/>
              <a:gd name="connsiteY9" fmla="*/ 685325 h 2709649"/>
              <a:gd name="connsiteX0" fmla="*/ 5502180 w 5900828"/>
              <a:gd name="connsiteY0" fmla="*/ 2709649 h 2709649"/>
              <a:gd name="connsiteX1" fmla="*/ 1959932 w 5900828"/>
              <a:gd name="connsiteY1" fmla="*/ 746149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 name="connsiteX0" fmla="*/ 5502180 w 5900828"/>
              <a:gd name="connsiteY0" fmla="*/ 2709649 h 2709649"/>
              <a:gd name="connsiteX1" fmla="*/ 1964586 w 5900828"/>
              <a:gd name="connsiteY1" fmla="*/ 737753 h 2709649"/>
              <a:gd name="connsiteX2" fmla="*/ 2358580 w 5900828"/>
              <a:gd name="connsiteY2" fmla="*/ 26969 h 2709649"/>
              <a:gd name="connsiteX3" fmla="*/ 5900828 w 5900828"/>
              <a:gd name="connsiteY3" fmla="*/ 1990469 h 2709649"/>
              <a:gd name="connsiteX4" fmla="*/ 5502180 w 5900828"/>
              <a:gd name="connsiteY4" fmla="*/ 2709649 h 2709649"/>
              <a:gd name="connsiteX5" fmla="*/ 0 w 5900828"/>
              <a:gd name="connsiteY5" fmla="*/ 685325 h 2709649"/>
              <a:gd name="connsiteX6" fmla="*/ 410335 w 5900828"/>
              <a:gd name="connsiteY6" fmla="*/ 0 h 2709649"/>
              <a:gd name="connsiteX7" fmla="*/ 2356976 w 5900828"/>
              <a:gd name="connsiteY7" fmla="*/ 22022 h 2709649"/>
              <a:gd name="connsiteX8" fmla="*/ 1961898 w 5900828"/>
              <a:gd name="connsiteY8" fmla="*/ 732675 h 2709649"/>
              <a:gd name="connsiteX9" fmla="*/ 0 w 5900828"/>
              <a:gd name="connsiteY9" fmla="*/ 685325 h 27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00828" h="2709649">
                <a:moveTo>
                  <a:pt x="5502180" y="2709649"/>
                </a:moveTo>
                <a:lnTo>
                  <a:pt x="1964586" y="737753"/>
                </a:lnTo>
                <a:lnTo>
                  <a:pt x="2358580" y="26969"/>
                </a:lnTo>
                <a:lnTo>
                  <a:pt x="5900828" y="1990469"/>
                </a:lnTo>
                <a:lnTo>
                  <a:pt x="5502180" y="2709649"/>
                </a:lnTo>
                <a:close/>
                <a:moveTo>
                  <a:pt x="0" y="685325"/>
                </a:moveTo>
                <a:lnTo>
                  <a:pt x="410335" y="0"/>
                </a:lnTo>
                <a:lnTo>
                  <a:pt x="2356976" y="22022"/>
                </a:lnTo>
                <a:lnTo>
                  <a:pt x="1961898" y="732675"/>
                </a:lnTo>
                <a:cubicBezTo>
                  <a:pt x="1634011" y="732675"/>
                  <a:pt x="327887" y="685325"/>
                  <a:pt x="0" y="685325"/>
                </a:cubicBezTo>
                <a:close/>
              </a:path>
            </a:pathLst>
          </a:custGeom>
          <a:solidFill>
            <a:schemeClr val="tx2">
              <a:alpha val="26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2" name="Group 1"/>
          <p:cNvGrpSpPr/>
          <p:nvPr/>
        </p:nvGrpSpPr>
        <p:grpSpPr>
          <a:xfrm>
            <a:off x="249048" y="1190217"/>
            <a:ext cx="8859713" cy="3257284"/>
            <a:chOff x="249048" y="3128803"/>
            <a:chExt cx="8859713" cy="3257284"/>
          </a:xfrm>
        </p:grpSpPr>
        <p:sp>
          <p:nvSpPr>
            <p:cNvPr id="699" name="Rectangle 698"/>
            <p:cNvSpPr/>
            <p:nvPr/>
          </p:nvSpPr>
          <p:spPr bwMode="auto">
            <a:xfrm>
              <a:off x="5230414" y="3128803"/>
              <a:ext cx="3449936" cy="2838558"/>
            </a:xfrm>
            <a:prstGeom prst="rect">
              <a:avLst/>
            </a:prstGeom>
            <a:solidFill>
              <a:schemeClr val="bg1"/>
            </a:solidFill>
            <a:ln>
              <a:solidFill>
                <a:schemeClr val="bg1">
                  <a:lumMod val="6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358" name="Group 357"/>
            <p:cNvGrpSpPr/>
            <p:nvPr/>
          </p:nvGrpSpPr>
          <p:grpSpPr>
            <a:xfrm>
              <a:off x="977042" y="4380464"/>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359" name="Oval 358"/>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0" name="Oval 359"/>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1" name="Oval 360"/>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2" name="Oval 361"/>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3" name="Oval 362"/>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4" name="Oval 363"/>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5" name="Oval 364"/>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6" name="Oval 365"/>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7" name="Oval 366"/>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8" name="Oval 367"/>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69" name="Oval 368"/>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0" name="Oval 369"/>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1" name="Oval 370"/>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2" name="Oval 371"/>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3" name="Oval 372"/>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4" name="Oval 373"/>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5" name="Oval 374"/>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6" name="Oval 375"/>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7" name="Oval 376"/>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8" name="Oval 377"/>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9" name="Oval 378"/>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0" name="Oval 379"/>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1" name="Oval 380"/>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2" name="Oval 381"/>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3" name="Oval 382"/>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4" name="Oval 383"/>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5" name="Oval 384"/>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6" name="Oval 385"/>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7" name="Oval 38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8" name="Oval 38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9" name="Oval 38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0" name="Oval 38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1" name="Oval 39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2" name="Oval 39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3" name="Oval 39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4" name="Oval 393"/>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5" name="Oval 394"/>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6" name="Oval 395"/>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7" name="Oval 396"/>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8" name="Oval 397"/>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9" name="Oval 398"/>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0" name="Oval 399"/>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1" name="Oval 400"/>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5" name="Oval 514"/>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6" name="Oval 515"/>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7" name="Oval 516"/>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8" name="Oval 517"/>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9" name="Oval 518"/>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0" name="Oval 519"/>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1" name="Oval 52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2" name="Oval 52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3" name="Oval 52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4" name="Oval 52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5" name="Oval 52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6" name="Oval 52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7" name="Oval 52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8" name="Oval 527"/>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29" name="Oval 528"/>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0" name="Oval 529"/>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1" name="Oval 530"/>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2" name="Oval 531"/>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3" name="Oval 532"/>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4" name="Oval 533"/>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5" name="Oval 534"/>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6" name="Oval 535"/>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7" name="Oval 536"/>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8" name="Oval 537"/>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9" name="Oval 538"/>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0" name="Oval 539"/>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1" name="Oval 540"/>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2" name="Oval 541"/>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3" name="Oval 542"/>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4" name="Oval 543"/>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5" name="Oval 544"/>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6" name="Oval 545"/>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7" name="Oval 546"/>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8" name="Oval 547"/>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9" name="Oval 548"/>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0" name="Oval 549"/>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1" name="Oval 550"/>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2" name="Oval 551"/>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3" name="Oval 552"/>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4" name="Oval 553"/>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5" name="Oval 554"/>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6" name="Oval 555"/>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7" name="Oval 556"/>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8" name="Oval 557"/>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9" name="Oval 558"/>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0" name="Oval 559"/>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1" name="Oval 560"/>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2" name="Oval 561"/>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3" name="Oval 562"/>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4" name="Oval 563"/>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5" name="Oval 564"/>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6" name="Oval 565"/>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7" name="Oval 566"/>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8" name="Oval 567"/>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9" name="Oval 568"/>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0" name="Oval 569"/>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1" name="Oval 570"/>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2" name="Oval 571"/>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3" name="Oval 572"/>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4" name="Oval 573"/>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5" name="Oval 574"/>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6" name="Oval 575"/>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7" name="Oval 576"/>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8" name="Oval 577"/>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9" name="Oval 578"/>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0" name="Oval 579"/>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1" name="Oval 580"/>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2" name="Oval 581"/>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3" name="Oval 582"/>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3" name="Group 132"/>
            <p:cNvGrpSpPr/>
            <p:nvPr/>
          </p:nvGrpSpPr>
          <p:grpSpPr>
            <a:xfrm>
              <a:off x="337159" y="4728867"/>
              <a:ext cx="3659222" cy="1296479"/>
              <a:chOff x="655637" y="4106862"/>
              <a:chExt cx="4879378" cy="1728785"/>
            </a:xfrm>
            <a:solidFill>
              <a:schemeClr val="bg1">
                <a:lumMod val="75000"/>
              </a:schemeClr>
            </a:solidFill>
            <a:scene3d>
              <a:camera prst="orthographicFront">
                <a:rot lat="17099985" lon="21599989" rev="0"/>
              </a:camera>
              <a:lightRig rig="threePt" dir="t"/>
            </a:scene3d>
          </p:grpSpPr>
          <p:sp>
            <p:nvSpPr>
              <p:cNvPr id="4" name="Oval 3"/>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 name="Oval 4"/>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 name="Oval 5"/>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 name="Oval 6"/>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 name="Oval 7"/>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 name="Oval 8"/>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 name="Oval 9"/>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 name="Oval 1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4" name="Oval 1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 name="Oval 1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6" name="Oval 1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 name="Oval 1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 name="Oval 1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 name="Oval 1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 name="Oval 20"/>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 name="Oval 21"/>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 name="Oval 22"/>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 name="Oval 23"/>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 name="Oval 24"/>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 name="Oval 25"/>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 name="Oval 26"/>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9" name="Oval 28"/>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0" name="Oval 29"/>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1" name="Oval 30"/>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2" name="Oval 31"/>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3" name="Oval 32"/>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4" name="Oval 33"/>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5" name="Oval 34"/>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7" name="Oval 36"/>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8" name="Oval 37"/>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39" name="Oval 38"/>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 name="Oval 39"/>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 name="Oval 40"/>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 name="Oval 41"/>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 name="Oval 42"/>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 name="Oval 44"/>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 name="Oval 45"/>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 name="Oval 46"/>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 name="Oval 47"/>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 name="Oval 48"/>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 name="Oval 49"/>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 name="Oval 50"/>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3" name="Oval 52"/>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4" name="Oval 53"/>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5" name="Oval 54"/>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6" name="Oval 55"/>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7" name="Oval 56"/>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 name="Oval 57"/>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 name="Oval 58"/>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 name="Oval 60"/>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 name="Oval 61"/>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 name="Oval 62"/>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 name="Oval 63"/>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 name="Oval 64"/>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 name="Oval 65"/>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 name="Oval 66"/>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 name="Oval 6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 name="Oval 6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 name="Oval 7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 name="Oval 7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 name="Oval 7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 name="Oval 7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 name="Oval 7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 name="Oval 76"/>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 name="Oval 77"/>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 name="Oval 78"/>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 name="Oval 79"/>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 name="Oval 80"/>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 name="Oval 81"/>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 name="Oval 82"/>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 name="Oval 84"/>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 name="Oval 85"/>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 name="Oval 86"/>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8" name="Oval 87"/>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9" name="Oval 88"/>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0" name="Oval 89"/>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1" name="Oval 90"/>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3" name="Oval 9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4" name="Oval 9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5" name="Oval 9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6" name="Oval 9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7" name="Oval 9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8" name="Oval 9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99" name="Oval 9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1" name="Oval 100"/>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2" name="Oval 101"/>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3" name="Oval 102"/>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4" name="Oval 103"/>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5" name="Oval 104"/>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6" name="Oval 105"/>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7" name="Oval 106"/>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09" name="Oval 108"/>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0" name="Oval 109"/>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1" name="Oval 110"/>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2" name="Oval 111"/>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3" name="Oval 112"/>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4" name="Oval 113"/>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5" name="Oval 114"/>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7" name="Oval 116"/>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8" name="Oval 117"/>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19" name="Oval 118"/>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0" name="Oval 119"/>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1" name="Oval 120"/>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2" name="Oval 121"/>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3" name="Oval 122"/>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5" name="Oval 124"/>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6" name="Oval 125"/>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7" name="Oval 126"/>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8" name="Oval 127"/>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29" name="Oval 128"/>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0" name="Oval 129"/>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1" name="Oval 130"/>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139" name="Group 138"/>
            <p:cNvGrpSpPr/>
            <p:nvPr/>
          </p:nvGrpSpPr>
          <p:grpSpPr>
            <a:xfrm>
              <a:off x="328654" y="5586045"/>
              <a:ext cx="3037801" cy="373667"/>
              <a:chOff x="949094" y="5630862"/>
              <a:chExt cx="4323576" cy="531825"/>
            </a:xfrm>
          </p:grpSpPr>
          <p:sp>
            <p:nvSpPr>
              <p:cNvPr id="134" name="Freeform 111"/>
              <p:cNvSpPr>
                <a:spLocks noChangeAspect="1"/>
              </p:cNvSpPr>
              <p:nvPr/>
            </p:nvSpPr>
            <p:spPr bwMode="black">
              <a:xfrm>
                <a:off x="94909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5" name="Freeform 111"/>
              <p:cNvSpPr>
                <a:spLocks noChangeAspect="1"/>
              </p:cNvSpPr>
              <p:nvPr/>
            </p:nvSpPr>
            <p:spPr bwMode="black">
              <a:xfrm>
                <a:off x="1824141"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6" name="Freeform 111"/>
              <p:cNvSpPr>
                <a:spLocks noChangeAspect="1"/>
              </p:cNvSpPr>
              <p:nvPr/>
            </p:nvSpPr>
            <p:spPr bwMode="black">
              <a:xfrm>
                <a:off x="2699188"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7" name="Freeform 111"/>
              <p:cNvSpPr>
                <a:spLocks noChangeAspect="1"/>
              </p:cNvSpPr>
              <p:nvPr/>
            </p:nvSpPr>
            <p:spPr bwMode="black">
              <a:xfrm>
                <a:off x="3574235"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38" name="Freeform 111"/>
              <p:cNvSpPr>
                <a:spLocks noChangeAspect="1"/>
              </p:cNvSpPr>
              <p:nvPr/>
            </p:nvSpPr>
            <p:spPr bwMode="black">
              <a:xfrm>
                <a:off x="4449284" y="5630862"/>
                <a:ext cx="823386" cy="531825"/>
              </a:xfrm>
              <a:custGeom>
                <a:avLst/>
                <a:gdLst>
                  <a:gd name="connsiteX0" fmla="*/ 93529 w 794079"/>
                  <a:gd name="connsiteY0" fmla="*/ 409985 h 512894"/>
                  <a:gd name="connsiteX1" fmla="*/ 57350 w 794079"/>
                  <a:gd name="connsiteY1" fmla="*/ 446163 h 512894"/>
                  <a:gd name="connsiteX2" fmla="*/ 93529 w 794079"/>
                  <a:gd name="connsiteY2" fmla="*/ 482342 h 512894"/>
                  <a:gd name="connsiteX3" fmla="*/ 129707 w 794079"/>
                  <a:gd name="connsiteY3" fmla="*/ 446163 h 512894"/>
                  <a:gd name="connsiteX4" fmla="*/ 93529 w 794079"/>
                  <a:gd name="connsiteY4" fmla="*/ 409985 h 512894"/>
                  <a:gd name="connsiteX5" fmla="*/ 22935 w 794079"/>
                  <a:gd name="connsiteY5" fmla="*/ 375286 h 512894"/>
                  <a:gd name="connsiteX6" fmla="*/ 771144 w 794079"/>
                  <a:gd name="connsiteY6" fmla="*/ 375286 h 512894"/>
                  <a:gd name="connsiteX7" fmla="*/ 794079 w 794079"/>
                  <a:gd name="connsiteY7" fmla="*/ 398221 h 512894"/>
                  <a:gd name="connsiteX8" fmla="*/ 794079 w 794079"/>
                  <a:gd name="connsiteY8" fmla="*/ 489959 h 512894"/>
                  <a:gd name="connsiteX9" fmla="*/ 771144 w 794079"/>
                  <a:gd name="connsiteY9" fmla="*/ 512894 h 512894"/>
                  <a:gd name="connsiteX10" fmla="*/ 22935 w 794079"/>
                  <a:gd name="connsiteY10" fmla="*/ 512894 h 512894"/>
                  <a:gd name="connsiteX11" fmla="*/ 0 w 794079"/>
                  <a:gd name="connsiteY11" fmla="*/ 489959 h 512894"/>
                  <a:gd name="connsiteX12" fmla="*/ 0 w 794079"/>
                  <a:gd name="connsiteY12" fmla="*/ 398221 h 512894"/>
                  <a:gd name="connsiteX13" fmla="*/ 22935 w 794079"/>
                  <a:gd name="connsiteY13" fmla="*/ 375286 h 512894"/>
                  <a:gd name="connsiteX14" fmla="*/ 93529 w 794079"/>
                  <a:gd name="connsiteY14" fmla="*/ 222341 h 512894"/>
                  <a:gd name="connsiteX15" fmla="*/ 57350 w 794079"/>
                  <a:gd name="connsiteY15" fmla="*/ 258520 h 512894"/>
                  <a:gd name="connsiteX16" fmla="*/ 93529 w 794079"/>
                  <a:gd name="connsiteY16" fmla="*/ 294699 h 512894"/>
                  <a:gd name="connsiteX17" fmla="*/ 129707 w 794079"/>
                  <a:gd name="connsiteY17" fmla="*/ 258520 h 512894"/>
                  <a:gd name="connsiteX18" fmla="*/ 93529 w 794079"/>
                  <a:gd name="connsiteY18" fmla="*/ 222341 h 512894"/>
                  <a:gd name="connsiteX19" fmla="*/ 22935 w 794079"/>
                  <a:gd name="connsiteY19" fmla="*/ 187643 h 512894"/>
                  <a:gd name="connsiteX20" fmla="*/ 771144 w 794079"/>
                  <a:gd name="connsiteY20" fmla="*/ 187643 h 512894"/>
                  <a:gd name="connsiteX21" fmla="*/ 794079 w 794079"/>
                  <a:gd name="connsiteY21" fmla="*/ 210578 h 512894"/>
                  <a:gd name="connsiteX22" fmla="*/ 794079 w 794079"/>
                  <a:gd name="connsiteY22" fmla="*/ 302316 h 512894"/>
                  <a:gd name="connsiteX23" fmla="*/ 771144 w 794079"/>
                  <a:gd name="connsiteY23" fmla="*/ 325251 h 512894"/>
                  <a:gd name="connsiteX24" fmla="*/ 22935 w 794079"/>
                  <a:gd name="connsiteY24" fmla="*/ 325251 h 512894"/>
                  <a:gd name="connsiteX25" fmla="*/ 0 w 794079"/>
                  <a:gd name="connsiteY25" fmla="*/ 302316 h 512894"/>
                  <a:gd name="connsiteX26" fmla="*/ 0 w 794079"/>
                  <a:gd name="connsiteY26" fmla="*/ 210578 h 512894"/>
                  <a:gd name="connsiteX27" fmla="*/ 22935 w 794079"/>
                  <a:gd name="connsiteY27" fmla="*/ 187643 h 512894"/>
                  <a:gd name="connsiteX28" fmla="*/ 93529 w 794079"/>
                  <a:gd name="connsiteY28" fmla="*/ 34698 h 512894"/>
                  <a:gd name="connsiteX29" fmla="*/ 57350 w 794079"/>
                  <a:gd name="connsiteY29" fmla="*/ 70877 h 512894"/>
                  <a:gd name="connsiteX30" fmla="*/ 93529 w 794079"/>
                  <a:gd name="connsiteY30" fmla="*/ 107056 h 512894"/>
                  <a:gd name="connsiteX31" fmla="*/ 129707 w 794079"/>
                  <a:gd name="connsiteY31" fmla="*/ 70877 h 512894"/>
                  <a:gd name="connsiteX32" fmla="*/ 93529 w 794079"/>
                  <a:gd name="connsiteY32" fmla="*/ 34698 h 512894"/>
                  <a:gd name="connsiteX33" fmla="*/ 22935 w 794079"/>
                  <a:gd name="connsiteY33" fmla="*/ 0 h 512894"/>
                  <a:gd name="connsiteX34" fmla="*/ 771144 w 794079"/>
                  <a:gd name="connsiteY34" fmla="*/ 0 h 512894"/>
                  <a:gd name="connsiteX35" fmla="*/ 794079 w 794079"/>
                  <a:gd name="connsiteY35" fmla="*/ 22935 h 512894"/>
                  <a:gd name="connsiteX36" fmla="*/ 794079 w 794079"/>
                  <a:gd name="connsiteY36" fmla="*/ 114673 h 512894"/>
                  <a:gd name="connsiteX37" fmla="*/ 771144 w 794079"/>
                  <a:gd name="connsiteY37" fmla="*/ 137608 h 512894"/>
                  <a:gd name="connsiteX38" fmla="*/ 22935 w 794079"/>
                  <a:gd name="connsiteY38" fmla="*/ 137608 h 512894"/>
                  <a:gd name="connsiteX39" fmla="*/ 0 w 794079"/>
                  <a:gd name="connsiteY39" fmla="*/ 114673 h 512894"/>
                  <a:gd name="connsiteX40" fmla="*/ 0 w 794079"/>
                  <a:gd name="connsiteY40" fmla="*/ 22935 h 512894"/>
                  <a:gd name="connsiteX41" fmla="*/ 22935 w 794079"/>
                  <a:gd name="connsiteY41" fmla="*/ 0 h 51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94079" h="512894">
                    <a:moveTo>
                      <a:pt x="93529" y="409985"/>
                    </a:moveTo>
                    <a:cubicBezTo>
                      <a:pt x="73548" y="409985"/>
                      <a:pt x="57350" y="426182"/>
                      <a:pt x="57350" y="446163"/>
                    </a:cubicBezTo>
                    <a:cubicBezTo>
                      <a:pt x="57350" y="466144"/>
                      <a:pt x="73548" y="482342"/>
                      <a:pt x="93529" y="482342"/>
                    </a:cubicBezTo>
                    <a:cubicBezTo>
                      <a:pt x="113510" y="482342"/>
                      <a:pt x="129707" y="466144"/>
                      <a:pt x="129707" y="446163"/>
                    </a:cubicBezTo>
                    <a:cubicBezTo>
                      <a:pt x="129707" y="426182"/>
                      <a:pt x="113510" y="409985"/>
                      <a:pt x="93529" y="409985"/>
                    </a:cubicBezTo>
                    <a:close/>
                    <a:moveTo>
                      <a:pt x="22935" y="375286"/>
                    </a:moveTo>
                    <a:lnTo>
                      <a:pt x="771144" y="375286"/>
                    </a:lnTo>
                    <a:cubicBezTo>
                      <a:pt x="783811" y="375286"/>
                      <a:pt x="794079" y="385555"/>
                      <a:pt x="794079" y="398221"/>
                    </a:cubicBezTo>
                    <a:lnTo>
                      <a:pt x="794079" y="489959"/>
                    </a:lnTo>
                    <a:cubicBezTo>
                      <a:pt x="794079" y="502626"/>
                      <a:pt x="783811" y="512894"/>
                      <a:pt x="771144" y="512894"/>
                    </a:cubicBezTo>
                    <a:lnTo>
                      <a:pt x="22935" y="512894"/>
                    </a:lnTo>
                    <a:cubicBezTo>
                      <a:pt x="10269" y="512894"/>
                      <a:pt x="0" y="502626"/>
                      <a:pt x="0" y="489959"/>
                    </a:cubicBezTo>
                    <a:lnTo>
                      <a:pt x="0" y="398221"/>
                    </a:lnTo>
                    <a:cubicBezTo>
                      <a:pt x="0" y="385555"/>
                      <a:pt x="10269" y="375286"/>
                      <a:pt x="22935" y="375286"/>
                    </a:cubicBezTo>
                    <a:close/>
                    <a:moveTo>
                      <a:pt x="93529" y="222341"/>
                    </a:moveTo>
                    <a:cubicBezTo>
                      <a:pt x="73548" y="222341"/>
                      <a:pt x="57350" y="238539"/>
                      <a:pt x="57350" y="258520"/>
                    </a:cubicBezTo>
                    <a:cubicBezTo>
                      <a:pt x="57350" y="278501"/>
                      <a:pt x="73548" y="294699"/>
                      <a:pt x="93529" y="294699"/>
                    </a:cubicBezTo>
                    <a:cubicBezTo>
                      <a:pt x="113510" y="294699"/>
                      <a:pt x="129707" y="278501"/>
                      <a:pt x="129707" y="258520"/>
                    </a:cubicBezTo>
                    <a:cubicBezTo>
                      <a:pt x="129707" y="238539"/>
                      <a:pt x="113510" y="222341"/>
                      <a:pt x="93529" y="222341"/>
                    </a:cubicBezTo>
                    <a:close/>
                    <a:moveTo>
                      <a:pt x="22935" y="187643"/>
                    </a:moveTo>
                    <a:lnTo>
                      <a:pt x="771144" y="187643"/>
                    </a:lnTo>
                    <a:cubicBezTo>
                      <a:pt x="783811" y="187643"/>
                      <a:pt x="794079" y="197911"/>
                      <a:pt x="794079" y="210578"/>
                    </a:cubicBezTo>
                    <a:lnTo>
                      <a:pt x="794079" y="302316"/>
                    </a:lnTo>
                    <a:cubicBezTo>
                      <a:pt x="794079" y="314982"/>
                      <a:pt x="783811" y="325251"/>
                      <a:pt x="771144" y="325251"/>
                    </a:cubicBezTo>
                    <a:lnTo>
                      <a:pt x="22935" y="325251"/>
                    </a:lnTo>
                    <a:cubicBezTo>
                      <a:pt x="10269" y="325251"/>
                      <a:pt x="0" y="314982"/>
                      <a:pt x="0" y="302316"/>
                    </a:cubicBezTo>
                    <a:lnTo>
                      <a:pt x="0" y="210578"/>
                    </a:lnTo>
                    <a:cubicBezTo>
                      <a:pt x="0" y="197911"/>
                      <a:pt x="10269" y="187643"/>
                      <a:pt x="22935" y="187643"/>
                    </a:cubicBezTo>
                    <a:close/>
                    <a:moveTo>
                      <a:pt x="93529" y="34698"/>
                    </a:moveTo>
                    <a:cubicBezTo>
                      <a:pt x="73548" y="34698"/>
                      <a:pt x="57350" y="50896"/>
                      <a:pt x="57350" y="70877"/>
                    </a:cubicBezTo>
                    <a:cubicBezTo>
                      <a:pt x="57350" y="90858"/>
                      <a:pt x="73548" y="107056"/>
                      <a:pt x="93529" y="107056"/>
                    </a:cubicBezTo>
                    <a:cubicBezTo>
                      <a:pt x="113510" y="107056"/>
                      <a:pt x="129707" y="90858"/>
                      <a:pt x="129707" y="70877"/>
                    </a:cubicBezTo>
                    <a:cubicBezTo>
                      <a:pt x="129707" y="50896"/>
                      <a:pt x="113510" y="34698"/>
                      <a:pt x="93529" y="34698"/>
                    </a:cubicBezTo>
                    <a:close/>
                    <a:moveTo>
                      <a:pt x="22935" y="0"/>
                    </a:moveTo>
                    <a:lnTo>
                      <a:pt x="771144" y="0"/>
                    </a:lnTo>
                    <a:cubicBezTo>
                      <a:pt x="783811" y="0"/>
                      <a:pt x="794079" y="10268"/>
                      <a:pt x="794079" y="22935"/>
                    </a:cubicBezTo>
                    <a:lnTo>
                      <a:pt x="794079" y="114673"/>
                    </a:lnTo>
                    <a:cubicBezTo>
                      <a:pt x="794079" y="127339"/>
                      <a:pt x="783811" y="137608"/>
                      <a:pt x="771144" y="137608"/>
                    </a:cubicBezTo>
                    <a:lnTo>
                      <a:pt x="22935" y="137608"/>
                    </a:lnTo>
                    <a:cubicBezTo>
                      <a:pt x="10269" y="137608"/>
                      <a:pt x="0" y="127339"/>
                      <a:pt x="0" y="114673"/>
                    </a:cubicBezTo>
                    <a:lnTo>
                      <a:pt x="0" y="22935"/>
                    </a:lnTo>
                    <a:cubicBezTo>
                      <a:pt x="0" y="10268"/>
                      <a:pt x="10269" y="0"/>
                      <a:pt x="22935" y="0"/>
                    </a:cubicBezTo>
                    <a:close/>
                  </a:path>
                </a:pathLst>
              </a:cu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t" anchorCtr="0" forceAA="0" compatLnSpc="1">
                <a:prstTxWarp prst="textNoShape">
                  <a:avLst/>
                </a:prstTxWarp>
                <a:noAutofit/>
              </a:bodyPr>
              <a:lstStyle/>
              <a:p>
                <a:pPr algn="ctr" defTabSz="685512" fontAlgn="base">
                  <a:lnSpc>
                    <a:spcPct val="90000"/>
                  </a:lnSpc>
                  <a:spcBef>
                    <a:spcPct val="0"/>
                  </a:spcBef>
                  <a:spcAft>
                    <a:spcPct val="0"/>
                  </a:spcAft>
                  <a:defRPr/>
                </a:pPr>
                <a:endParaRPr lang="en-US" sz="1765" dirty="0">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pic>
          <p:nvPicPr>
            <p:cNvPr id="872" name="Picture 871"/>
            <p:cNvPicPr>
              <a:picLocks noChangeAspect="1"/>
            </p:cNvPicPr>
            <p:nvPr/>
          </p:nvPicPr>
          <p:blipFill>
            <a:blip r:embed="rId3"/>
            <a:stretch>
              <a:fillRect/>
            </a:stretch>
          </p:blipFill>
          <p:spPr>
            <a:xfrm>
              <a:off x="3920216" y="4550155"/>
              <a:ext cx="192025" cy="662941"/>
            </a:xfrm>
            <a:prstGeom prst="rect">
              <a:avLst/>
            </a:prstGeom>
          </p:spPr>
        </p:pic>
        <p:sp>
          <p:nvSpPr>
            <p:cNvPr id="141" name="Rectangle 140"/>
            <p:cNvSpPr/>
            <p:nvPr/>
          </p:nvSpPr>
          <p:spPr>
            <a:xfrm>
              <a:off x="249048" y="5975783"/>
              <a:ext cx="3168881" cy="286232"/>
            </a:xfrm>
            <a:prstGeom prst="rect">
              <a:avLst/>
            </a:prstGeom>
          </p:spPr>
          <p:txBody>
            <a:bodyPr wrap="none">
              <a:spAutoFit/>
            </a:bodyPr>
            <a:lstStyle/>
            <a:p>
              <a:pPr defTabSz="699491">
                <a:lnSpc>
                  <a:spcPct val="90000"/>
                </a:lnSpc>
                <a:spcAft>
                  <a:spcPts val="440"/>
                </a:spcAft>
                <a:defRPr/>
              </a:pPr>
              <a:r>
                <a:rPr lang="en-US" sz="1400" dirty="0">
                  <a:solidFill>
                    <a:srgbClr val="505050">
                      <a:lumMod val="75000"/>
                    </a:srgbClr>
                  </a:solidFill>
                  <a:latin typeface="Segoe UI Semilight"/>
                </a:rPr>
                <a:t>Traditional software (CPU) server plane</a:t>
              </a:r>
            </a:p>
          </p:txBody>
        </p:sp>
        <p:sp>
          <p:nvSpPr>
            <p:cNvPr id="11" name="Arrow: Up-Down 10"/>
            <p:cNvSpPr/>
            <p:nvPr/>
          </p:nvSpPr>
          <p:spPr bwMode="auto">
            <a:xfrm>
              <a:off x="811339"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4" name="Parallelogram 583"/>
            <p:cNvSpPr/>
            <p:nvPr/>
          </p:nvSpPr>
          <p:spPr bwMode="auto">
            <a:xfrm rot="9060000">
              <a:off x="3183729" y="5244247"/>
              <a:ext cx="1650886" cy="349520"/>
            </a:xfrm>
            <a:custGeom>
              <a:avLst/>
              <a:gdLst>
                <a:gd name="connsiteX0" fmla="*/ 0 w 2180576"/>
                <a:gd name="connsiteY0" fmla="*/ 454401 h 454401"/>
                <a:gd name="connsiteX1" fmla="*/ 259427 w 2180576"/>
                <a:gd name="connsiteY1" fmla="*/ 0 h 454401"/>
                <a:gd name="connsiteX2" fmla="*/ 2180576 w 2180576"/>
                <a:gd name="connsiteY2" fmla="*/ 0 h 454401"/>
                <a:gd name="connsiteX3" fmla="*/ 1921149 w 2180576"/>
                <a:gd name="connsiteY3" fmla="*/ 454401 h 454401"/>
                <a:gd name="connsiteX4" fmla="*/ 0 w 2180576"/>
                <a:gd name="connsiteY4" fmla="*/ 454401 h 454401"/>
                <a:gd name="connsiteX0" fmla="*/ 0 w 2201368"/>
                <a:gd name="connsiteY0" fmla="*/ 436762 h 454401"/>
                <a:gd name="connsiteX1" fmla="*/ 280219 w 2201368"/>
                <a:gd name="connsiteY1" fmla="*/ 0 h 454401"/>
                <a:gd name="connsiteX2" fmla="*/ 2201368 w 2201368"/>
                <a:gd name="connsiteY2" fmla="*/ 0 h 454401"/>
                <a:gd name="connsiteX3" fmla="*/ 1941941 w 2201368"/>
                <a:gd name="connsiteY3" fmla="*/ 454401 h 454401"/>
                <a:gd name="connsiteX4" fmla="*/ 0 w 2201368"/>
                <a:gd name="connsiteY4" fmla="*/ 436762 h 454401"/>
                <a:gd name="connsiteX0" fmla="*/ 0 w 2201368"/>
                <a:gd name="connsiteY0" fmla="*/ 440650 h 458289"/>
                <a:gd name="connsiteX1" fmla="*/ 273203 w 2201368"/>
                <a:gd name="connsiteY1" fmla="*/ 0 h 458289"/>
                <a:gd name="connsiteX2" fmla="*/ 2201368 w 2201368"/>
                <a:gd name="connsiteY2" fmla="*/ 3888 h 458289"/>
                <a:gd name="connsiteX3" fmla="*/ 1941941 w 2201368"/>
                <a:gd name="connsiteY3" fmla="*/ 458289 h 458289"/>
                <a:gd name="connsiteX4" fmla="*/ 0 w 2201368"/>
                <a:gd name="connsiteY4" fmla="*/ 440650 h 458289"/>
                <a:gd name="connsiteX0" fmla="*/ 0 w 2201368"/>
                <a:gd name="connsiteY0" fmla="*/ 444539 h 462178"/>
                <a:gd name="connsiteX1" fmla="*/ 266187 w 2201368"/>
                <a:gd name="connsiteY1" fmla="*/ 0 h 462178"/>
                <a:gd name="connsiteX2" fmla="*/ 2201368 w 2201368"/>
                <a:gd name="connsiteY2" fmla="*/ 7777 h 462178"/>
                <a:gd name="connsiteX3" fmla="*/ 1941941 w 2201368"/>
                <a:gd name="connsiteY3" fmla="*/ 462178 h 462178"/>
                <a:gd name="connsiteX4" fmla="*/ 0 w 2201368"/>
                <a:gd name="connsiteY4" fmla="*/ 444539 h 462178"/>
                <a:gd name="connsiteX0" fmla="*/ 0 w 2201368"/>
                <a:gd name="connsiteY0" fmla="*/ 449724 h 467363"/>
                <a:gd name="connsiteX1" fmla="*/ 256834 w 2201368"/>
                <a:gd name="connsiteY1" fmla="*/ 0 h 467363"/>
                <a:gd name="connsiteX2" fmla="*/ 2201368 w 2201368"/>
                <a:gd name="connsiteY2" fmla="*/ 12962 h 467363"/>
                <a:gd name="connsiteX3" fmla="*/ 1941941 w 2201368"/>
                <a:gd name="connsiteY3" fmla="*/ 467363 h 467363"/>
                <a:gd name="connsiteX4" fmla="*/ 0 w 2201368"/>
                <a:gd name="connsiteY4" fmla="*/ 449724 h 467363"/>
                <a:gd name="connsiteX0" fmla="*/ 0 w 2201368"/>
                <a:gd name="connsiteY0" fmla="*/ 448428 h 466067"/>
                <a:gd name="connsiteX1" fmla="*/ 259172 w 2201368"/>
                <a:gd name="connsiteY1" fmla="*/ 0 h 466067"/>
                <a:gd name="connsiteX2" fmla="*/ 2201368 w 2201368"/>
                <a:gd name="connsiteY2" fmla="*/ 11666 h 466067"/>
                <a:gd name="connsiteX3" fmla="*/ 1941941 w 2201368"/>
                <a:gd name="connsiteY3" fmla="*/ 466067 h 466067"/>
                <a:gd name="connsiteX4" fmla="*/ 0 w 2201368"/>
                <a:gd name="connsiteY4" fmla="*/ 448428 h 46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1368" h="466067">
                  <a:moveTo>
                    <a:pt x="0" y="448428"/>
                  </a:moveTo>
                  <a:lnTo>
                    <a:pt x="259172" y="0"/>
                  </a:lnTo>
                  <a:lnTo>
                    <a:pt x="2201368" y="11666"/>
                  </a:lnTo>
                  <a:lnTo>
                    <a:pt x="1941941" y="466067"/>
                  </a:lnTo>
                  <a:lnTo>
                    <a:pt x="0" y="448428"/>
                  </a:lnTo>
                  <a:close/>
                </a:path>
              </a:pathLst>
            </a:cu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157" name="Group 156"/>
            <p:cNvGrpSpPr/>
            <p:nvPr/>
          </p:nvGrpSpPr>
          <p:grpSpPr>
            <a:xfrm>
              <a:off x="322872" y="3787375"/>
              <a:ext cx="4323620" cy="1638132"/>
              <a:chOff x="636585" y="3384832"/>
              <a:chExt cx="5765317" cy="2184362"/>
            </a:xfrm>
          </p:grpSpPr>
          <p:grpSp>
            <p:nvGrpSpPr>
              <p:cNvPr id="585" name="Group 584"/>
              <p:cNvGrpSpPr/>
              <p:nvPr/>
            </p:nvGrpSpPr>
            <p:grpSpPr>
              <a:xfrm>
                <a:off x="1522524" y="3384832"/>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586" name="Oval 585"/>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7" name="Oval 586"/>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8" name="Oval 587"/>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89" name="Oval 588"/>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0" name="Oval 589"/>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1" name="Oval 590"/>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2" name="Oval 591"/>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3" name="Oval 592"/>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4" name="Oval 593"/>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5" name="Oval 594"/>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6" name="Oval 595"/>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7" name="Oval 596"/>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8" name="Oval 597"/>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99" name="Oval 598"/>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0" name="Oval 599"/>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1" name="Oval 600"/>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2" name="Oval 601"/>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3" name="Oval 602"/>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4" name="Oval 603"/>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5" name="Oval 604"/>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6" name="Oval 605"/>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7" name="Oval 60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8" name="Oval 60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09" name="Oval 60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0" name="Oval 60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1" name="Oval 61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2" name="Oval 61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3" name="Oval 61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4" name="Oval 61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5" name="Oval 61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6" name="Oval 61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7" name="Oval 61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8" name="Oval 61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19" name="Oval 61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0" name="Oval 61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1" name="Oval 62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2" name="Oval 62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3" name="Oval 62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4" name="Oval 62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5" name="Oval 62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6" name="Oval 62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7" name="Oval 62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8" name="Oval 62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29" name="Oval 62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0" name="Oval 62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1" name="Oval 63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2" name="Oval 63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3" name="Oval 63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4" name="Oval 63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5" name="Oval 63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6" name="Oval 63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7" name="Oval 63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8" name="Oval 63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39" name="Oval 63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0" name="Oval 63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1" name="Oval 64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2" name="Oval 64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3" name="Oval 64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4" name="Oval 64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5" name="Oval 64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6" name="Oval 64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7" name="Oval 64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8" name="Oval 64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49" name="Oval 64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0" name="Oval 64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1" name="Oval 65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2" name="Oval 65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3" name="Oval 65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4" name="Oval 65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5" name="Oval 65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6" name="Oval 65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7" name="Oval 65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8" name="Oval 65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59" name="Oval 65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0" name="Oval 65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1" name="Oval 66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2" name="Oval 66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3" name="Oval 66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4" name="Oval 66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5" name="Oval 66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6" name="Oval 66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7" name="Oval 66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8" name="Oval 66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69" name="Oval 66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0" name="Oval 66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1" name="Oval 67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2" name="Oval 67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3" name="Oval 67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4" name="Oval 67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5" name="Oval 67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6" name="Oval 67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7" name="Oval 67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8" name="Oval 67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79" name="Oval 67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0" name="Oval 67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1" name="Oval 68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2" name="Oval 68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3" name="Oval 68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4" name="Oval 68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5" name="Oval 68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6" name="Oval 68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7" name="Oval 68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8" name="Oval 68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89" name="Oval 68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0" name="Oval 68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1" name="Oval 69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2" name="Oval 69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3" name="Oval 69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4" name="Oval 69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5" name="Oval 69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6" name="Oval 69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697" name="Oval 69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402" name="Group 401"/>
              <p:cNvGrpSpPr/>
              <p:nvPr/>
            </p:nvGrpSpPr>
            <p:grpSpPr>
              <a:xfrm>
                <a:off x="636585" y="3840409"/>
                <a:ext cx="4879378" cy="1728785"/>
                <a:chOff x="655637" y="4106862"/>
                <a:chExt cx="4879378" cy="1728785"/>
              </a:xfrm>
              <a:solidFill>
                <a:schemeClr val="tx2">
                  <a:lumMod val="50000"/>
                </a:schemeClr>
              </a:solidFill>
              <a:scene3d>
                <a:camera prst="orthographicFront">
                  <a:rot lat="17099985" lon="21599989" rev="0"/>
                </a:camera>
                <a:lightRig rig="threePt" dir="t"/>
              </a:scene3d>
            </p:grpSpPr>
            <p:sp>
              <p:nvSpPr>
                <p:cNvPr id="403" name="Oval 402"/>
                <p:cNvSpPr/>
                <p:nvPr/>
              </p:nvSpPr>
              <p:spPr bwMode="auto">
                <a:xfrm>
                  <a:off x="138929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4" name="Oval 403"/>
                <p:cNvSpPr/>
                <p:nvPr/>
              </p:nvSpPr>
              <p:spPr bwMode="auto">
                <a:xfrm>
                  <a:off x="126701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5" name="Oval 404"/>
                <p:cNvSpPr/>
                <p:nvPr/>
              </p:nvSpPr>
              <p:spPr bwMode="auto">
                <a:xfrm>
                  <a:off x="114474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6" name="Oval 40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7" name="Oval 40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8" name="Oval 40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09" name="Oval 408"/>
                <p:cNvSpPr/>
                <p:nvPr/>
              </p:nvSpPr>
              <p:spPr bwMode="auto">
                <a:xfrm>
                  <a:off x="65563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0" name="Oval 409"/>
                <p:cNvSpPr/>
                <p:nvPr/>
              </p:nvSpPr>
              <p:spPr bwMode="auto">
                <a:xfrm>
                  <a:off x="165043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1" name="Oval 410"/>
                <p:cNvSpPr/>
                <p:nvPr/>
              </p:nvSpPr>
              <p:spPr bwMode="auto">
                <a:xfrm>
                  <a:off x="152815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2" name="Oval 411"/>
                <p:cNvSpPr/>
                <p:nvPr/>
              </p:nvSpPr>
              <p:spPr bwMode="auto">
                <a:xfrm>
                  <a:off x="140588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3" name="Oval 41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4" name="Oval 41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5" name="Oval 41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6" name="Oval 415"/>
                <p:cNvSpPr/>
                <p:nvPr/>
              </p:nvSpPr>
              <p:spPr bwMode="auto">
                <a:xfrm>
                  <a:off x="91677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7" name="Oval 416"/>
                <p:cNvSpPr/>
                <p:nvPr/>
              </p:nvSpPr>
              <p:spPr bwMode="auto">
                <a:xfrm>
                  <a:off x="191157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8" name="Oval 417"/>
                <p:cNvSpPr/>
                <p:nvPr/>
              </p:nvSpPr>
              <p:spPr bwMode="auto">
                <a:xfrm>
                  <a:off x="178930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19" name="Oval 418"/>
                <p:cNvSpPr/>
                <p:nvPr/>
              </p:nvSpPr>
              <p:spPr bwMode="auto">
                <a:xfrm>
                  <a:off x="166702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0" name="Oval 41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1" name="Oval 42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2" name="Oval 42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3" name="Oval 42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4" name="Oval 42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5" name="Oval 42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6" name="Oval 42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7" name="Oval 42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8" name="Oval 42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29" name="Oval 42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0" name="Oval 42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1" name="Oval 43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2" name="Oval 43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3" name="Oval 43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4" name="Oval 43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5" name="Oval 43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6" name="Oval 43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7" name="Oval 43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8" name="Oval 43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39" name="Oval 43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0" name="Oval 43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1" name="Oval 44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2" name="Oval 44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3" name="Oval 44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4" name="Oval 44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5" name="Oval 44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6" name="Oval 44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7" name="Oval 44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8" name="Oval 44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49" name="Oval 44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0" name="Oval 44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1" name="Oval 45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2" name="Oval 45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3" name="Oval 45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4" name="Oval 45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5" name="Oval 45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6" name="Oval 45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7" name="Oval 45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8" name="Oval 45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59" name="Oval 45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0" name="Oval 45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1" name="Oval 46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2" name="Oval 46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3" name="Oval 46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4" name="Oval 46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5" name="Oval 46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6" name="Oval 46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7" name="Oval 46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8" name="Oval 46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69" name="Oval 46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0" name="Oval 46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1" name="Oval 47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2" name="Oval 47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3" name="Oval 47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4" name="Oval 47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5" name="Oval 47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6" name="Oval 47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7" name="Oval 47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8" name="Oval 47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79" name="Oval 47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0" name="Oval 47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1" name="Oval 48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2" name="Oval 48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3" name="Oval 48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4" name="Oval 48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5" name="Oval 48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6" name="Oval 48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7" name="Oval 48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8" name="Oval 48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89" name="Oval 48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0" name="Oval 48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1" name="Oval 49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2" name="Oval 49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3" name="Oval 49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4" name="Oval 49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5" name="Oval 49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6" name="Oval 49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7" name="Oval 49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8" name="Oval 49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499" name="Oval 49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0" name="Oval 49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1" name="Oval 50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2" name="Oval 50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3" name="Oval 50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4" name="Oval 50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5" name="Oval 50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6" name="Oval 50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7" name="Oval 50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8" name="Oval 50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09" name="Oval 50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0" name="Oval 50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1" name="Oval 51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2" name="Oval 51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3" name="Oval 51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514" name="Oval 51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00" name="Rectangle 699"/>
            <p:cNvSpPr/>
            <p:nvPr/>
          </p:nvSpPr>
          <p:spPr bwMode="auto">
            <a:xfrm>
              <a:off x="6223255" y="4158001"/>
              <a:ext cx="1330148" cy="352824"/>
            </a:xfrm>
            <a:prstGeom prst="rect">
              <a:avLst/>
            </a:prstGeom>
            <a:solidFill>
              <a:schemeClr val="bg1">
                <a:lumMod val="75000"/>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QPI</a:t>
              </a:r>
            </a:p>
          </p:txBody>
        </p:sp>
        <p:sp>
          <p:nvSpPr>
            <p:cNvPr id="702" name="Rectangle: Rounded Corners 701"/>
            <p:cNvSpPr/>
            <p:nvPr/>
          </p:nvSpPr>
          <p:spPr bwMode="auto">
            <a:xfrm>
              <a:off x="5480260"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3" name="Rectangle: Rounded Corners 702"/>
            <p:cNvSpPr/>
            <p:nvPr/>
          </p:nvSpPr>
          <p:spPr bwMode="auto">
            <a:xfrm>
              <a:off x="7306134" y="3427897"/>
              <a:ext cx="1001969" cy="294767"/>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sp>
          <p:nvSpPr>
            <p:cNvPr id="704" name="Rectangle 703"/>
            <p:cNvSpPr/>
            <p:nvPr/>
          </p:nvSpPr>
          <p:spPr bwMode="auto">
            <a:xfrm>
              <a:off x="5762083" y="3722664"/>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05" name="Rectangle 704"/>
            <p:cNvSpPr/>
            <p:nvPr/>
          </p:nvSpPr>
          <p:spPr bwMode="auto">
            <a:xfrm>
              <a:off x="7584874" y="3722663"/>
              <a:ext cx="438324" cy="352824"/>
            </a:xfrm>
            <a:prstGeom prst="rect">
              <a:avLst/>
            </a:prstGeom>
            <a:solidFill>
              <a:schemeClr val="tx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7" name="Group 706"/>
            <p:cNvGrpSpPr/>
            <p:nvPr/>
          </p:nvGrpSpPr>
          <p:grpSpPr>
            <a:xfrm>
              <a:off x="5474805" y="5104686"/>
              <a:ext cx="1007424" cy="382629"/>
              <a:chOff x="332945" y="2365067"/>
              <a:chExt cx="953623" cy="395653"/>
            </a:xfrm>
            <a:solidFill>
              <a:schemeClr val="bg1">
                <a:lumMod val="50000"/>
              </a:schemeClr>
            </a:solidFill>
          </p:grpSpPr>
          <p:sp>
            <p:nvSpPr>
              <p:cNvPr id="708" name="Rectangle 707"/>
              <p:cNvSpPr/>
              <p:nvPr/>
            </p:nvSpPr>
            <p:spPr>
              <a:xfrm>
                <a:off x="332945" y="2572314"/>
                <a:ext cx="226086" cy="18840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09" name="Rectangle 708"/>
              <p:cNvSpPr/>
              <p:nvPr/>
            </p:nvSpPr>
            <p:spPr>
              <a:xfrm>
                <a:off x="615552" y="2562896"/>
                <a:ext cx="169564" cy="197824"/>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endParaRPr lang="en-US" sz="120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endParaRPr>
              </a:p>
            </p:txBody>
          </p:sp>
          <p:sp>
            <p:nvSpPr>
              <p:cNvPr id="710" name="Rectangle 709"/>
              <p:cNvSpPr/>
              <p:nvPr/>
            </p:nvSpPr>
            <p:spPr>
              <a:xfrm>
                <a:off x="332945" y="2365067"/>
                <a:ext cx="953623" cy="32970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NIC</a:t>
                </a:r>
              </a:p>
            </p:txBody>
          </p:sp>
        </p:grpSp>
        <p:sp>
          <p:nvSpPr>
            <p:cNvPr id="711" name="Rectangle 710"/>
            <p:cNvSpPr/>
            <p:nvPr/>
          </p:nvSpPr>
          <p:spPr bwMode="auto">
            <a:xfrm>
              <a:off x="5751544" y="4569987"/>
              <a:ext cx="438324" cy="534700"/>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2" name="Freeform 73"/>
            <p:cNvSpPr>
              <a:spLocks noChangeAspect="1" noEditPoints="1"/>
            </p:cNvSpPr>
            <p:nvPr/>
          </p:nvSpPr>
          <p:spPr bwMode="black">
            <a:xfrm>
              <a:off x="5604287"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p>
          </p:txBody>
        </p:sp>
        <p:grpSp>
          <p:nvGrpSpPr>
            <p:cNvPr id="172" name="highlighted CPUs"/>
            <p:cNvGrpSpPr/>
            <p:nvPr/>
          </p:nvGrpSpPr>
          <p:grpSpPr>
            <a:xfrm>
              <a:off x="322039" y="4125283"/>
              <a:ext cx="3659222" cy="1296479"/>
              <a:chOff x="655637" y="4106862"/>
              <a:chExt cx="4879378" cy="1728785"/>
            </a:xfrm>
            <a:noFill/>
            <a:scene3d>
              <a:camera prst="orthographicFront">
                <a:rot lat="17099985" lon="21599989" rev="0"/>
              </a:camera>
              <a:lightRig rig="threePt" dir="t"/>
            </a:scene3d>
          </p:grpSpPr>
          <p:sp>
            <p:nvSpPr>
              <p:cNvPr id="173" name="Oval 17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4" name="Oval 17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5" name="Oval 17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6" name="Oval 17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7" name="Oval 17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8" name="Oval 17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9" name="Oval 17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0" name="Oval 17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1" name="Oval 18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2" name="Oval 18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3" name="Oval 18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4" name="Oval 18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5" name="Oval 18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6" name="Oval 18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7" name="Oval 18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8" name="Oval 18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89" name="Oval 18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0" name="Oval 189"/>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1" name="Oval 190"/>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2" name="Oval 191"/>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3" name="Oval 192"/>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4" name="Oval 193"/>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5" name="Oval 194"/>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6" name="Oval 195"/>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7" name="Oval 196"/>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8" name="Oval 197"/>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99" name="Oval 198"/>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0" name="Oval 199"/>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1" name="Oval 200"/>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2" name="Oval 201"/>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3" name="Oval 202"/>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4" name="Oval 203"/>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5" name="Oval 204"/>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6" name="Oval 205"/>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7" name="Oval 206"/>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8" name="Oval 207"/>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09" name="Oval 208"/>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0" name="Oval 209"/>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1" name="Oval 210"/>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2" name="Oval 211"/>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3" name="Oval 212"/>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4" name="Oval 213"/>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5" name="Oval 214"/>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6" name="Oval 215"/>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7" name="Oval 216"/>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8" name="Oval 217"/>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19" name="Oval 218"/>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0" name="Oval 219"/>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1" name="Oval 220"/>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2" name="Oval 221"/>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3" name="Oval 222"/>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4" name="Oval 223"/>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5" name="Oval 224"/>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6" name="Oval 225"/>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7" name="Oval 226"/>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8" name="Oval 227"/>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29" name="Oval 228"/>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0" name="Oval 229"/>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1" name="Oval 230"/>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2" name="Oval 231"/>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3" name="Oval 232"/>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4" name="Oval 233"/>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5" name="Oval 234"/>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6" name="Oval 235"/>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7" name="Oval 236"/>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8" name="Oval 237"/>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39" name="Oval 238"/>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0" name="Oval 239"/>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1" name="Oval 240"/>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2" name="Oval 241"/>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3" name="Oval 242"/>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4" name="Oval 243"/>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5" name="Oval 244"/>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6" name="Oval 245"/>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7" name="Oval 246"/>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8" name="Oval 247"/>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49" name="Oval 248"/>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0" name="Oval 249"/>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1" name="Oval 250"/>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2" name="Oval 251"/>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3" name="Oval 252"/>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4" name="Oval 253"/>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5" name="Oval 254"/>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6" name="Oval 255"/>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7" name="Oval 256"/>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8" name="Oval 257"/>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59" name="Oval 258"/>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0" name="Oval 259"/>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1" name="Oval 260"/>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2" name="Oval 261"/>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3" name="Oval 262"/>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4" name="Oval 263"/>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5" name="Oval 264"/>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6" name="Oval 265"/>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7" name="Oval 266"/>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8" name="Oval 267"/>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69" name="Oval 268"/>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0" name="Oval 269"/>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1" name="Oval 270"/>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2" name="Oval 271"/>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3" name="Oval 272"/>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4" name="Oval 273"/>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5" name="Oval 274"/>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6" name="Oval 275"/>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7" name="Oval 276"/>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8" name="Oval 277"/>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79" name="Oval 278"/>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0" name="Oval 279"/>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1" name="Oval 280"/>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2" name="Oval 281"/>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3" name="Oval 282"/>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284" name="Oval 283"/>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cxnSp>
          <p:nvCxnSpPr>
            <p:cNvPr id="144" name="Connector: Elbow 143"/>
            <p:cNvCxnSpPr>
              <a:cxnSpLocks/>
              <a:stCxn id="699" idx="1"/>
            </p:cNvCxnSpPr>
            <p:nvPr/>
          </p:nvCxnSpPr>
          <p:spPr>
            <a:xfrm rot="10800000" flipV="1">
              <a:off x="4083382" y="4548082"/>
              <a:ext cx="1147033" cy="311158"/>
            </a:xfrm>
            <a:prstGeom prst="bentConnector3">
              <a:avLst>
                <a:gd name="adj1" fmla="val 50000"/>
              </a:avLst>
            </a:prstGeom>
            <a:ln w="28575">
              <a:solidFill>
                <a:schemeClr val="tx2">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754" name="Freeform: Shape 753"/>
            <p:cNvSpPr/>
            <p:nvPr/>
          </p:nvSpPr>
          <p:spPr bwMode="auto">
            <a:xfrm>
              <a:off x="5874120" y="5412252"/>
              <a:ext cx="1551013" cy="860479"/>
            </a:xfrm>
            <a:custGeom>
              <a:avLst/>
              <a:gdLst>
                <a:gd name="connsiteX0" fmla="*/ 0 w 2068193"/>
                <a:gd name="connsiteY0" fmla="*/ 0 h 1147404"/>
                <a:gd name="connsiteX1" fmla="*/ 177747 w 2068193"/>
                <a:gd name="connsiteY1" fmla="*/ 0 h 1147404"/>
                <a:gd name="connsiteX2" fmla="*/ 177747 w 2068193"/>
                <a:gd name="connsiteY2" fmla="*/ 984061 h 1147404"/>
                <a:gd name="connsiteX3" fmla="*/ 1909100 w 2068193"/>
                <a:gd name="connsiteY3" fmla="*/ 984061 h 1147404"/>
                <a:gd name="connsiteX4" fmla="*/ 1909100 w 2068193"/>
                <a:gd name="connsiteY4" fmla="*/ 338898 h 1147404"/>
                <a:gd name="connsiteX5" fmla="*/ 2068193 w 2068193"/>
                <a:gd name="connsiteY5" fmla="*/ 338898 h 1147404"/>
                <a:gd name="connsiteX6" fmla="*/ 2068193 w 2068193"/>
                <a:gd name="connsiteY6" fmla="*/ 1147404 h 1147404"/>
                <a:gd name="connsiteX7" fmla="*/ 1909514 w 2068193"/>
                <a:gd name="connsiteY7" fmla="*/ 1147404 h 1147404"/>
                <a:gd name="connsiteX8" fmla="*/ 1909100 w 2068193"/>
                <a:gd name="connsiteY8" fmla="*/ 1147404 h 1147404"/>
                <a:gd name="connsiteX9" fmla="*/ 0 w 2068193"/>
                <a:gd name="connsiteY9" fmla="*/ 1147404 h 1147404"/>
                <a:gd name="connsiteX10" fmla="*/ 0 w 2068193"/>
                <a:gd name="connsiteY10" fmla="*/ 1017537 h 1147404"/>
                <a:gd name="connsiteX11" fmla="*/ 0 w 2068193"/>
                <a:gd name="connsiteY11"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8193" h="1147404">
                  <a:moveTo>
                    <a:pt x="0" y="0"/>
                  </a:moveTo>
                  <a:lnTo>
                    <a:pt x="177747" y="0"/>
                  </a:lnTo>
                  <a:lnTo>
                    <a:pt x="177747" y="984061"/>
                  </a:lnTo>
                  <a:lnTo>
                    <a:pt x="1909100" y="984061"/>
                  </a:lnTo>
                  <a:lnTo>
                    <a:pt x="1909100" y="338898"/>
                  </a:lnTo>
                  <a:lnTo>
                    <a:pt x="2068193" y="338898"/>
                  </a:lnTo>
                  <a:lnTo>
                    <a:pt x="2068193" y="1147404"/>
                  </a:lnTo>
                  <a:lnTo>
                    <a:pt x="1909514" y="1147404"/>
                  </a:lnTo>
                  <a:lnTo>
                    <a:pt x="1909100"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1</a:t>
              </a:r>
            </a:p>
          </p:txBody>
        </p:sp>
        <p:sp>
          <p:nvSpPr>
            <p:cNvPr id="750" name="TextBox 749"/>
            <p:cNvSpPr txBox="1"/>
            <p:nvPr/>
          </p:nvSpPr>
          <p:spPr>
            <a:xfrm>
              <a:off x="5764662"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52" name="TextBox 751"/>
            <p:cNvSpPr txBox="1"/>
            <p:nvPr/>
          </p:nvSpPr>
          <p:spPr>
            <a:xfrm>
              <a:off x="6279352" y="6050223"/>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56" name="Freeform: Shape 755"/>
            <p:cNvSpPr/>
            <p:nvPr/>
          </p:nvSpPr>
          <p:spPr bwMode="auto">
            <a:xfrm>
              <a:off x="7804035" y="5412252"/>
              <a:ext cx="1304726" cy="860479"/>
            </a:xfrm>
            <a:custGeom>
              <a:avLst/>
              <a:gdLst>
                <a:gd name="connsiteX0" fmla="*/ 0 w 1739782"/>
                <a:gd name="connsiteY0" fmla="*/ 0 h 1147404"/>
                <a:gd name="connsiteX1" fmla="*/ 177747 w 1739782"/>
                <a:gd name="connsiteY1" fmla="*/ 0 h 1147404"/>
                <a:gd name="connsiteX2" fmla="*/ 177747 w 1739782"/>
                <a:gd name="connsiteY2" fmla="*/ 984061 h 1147404"/>
                <a:gd name="connsiteX3" fmla="*/ 1739782 w 1739782"/>
                <a:gd name="connsiteY3" fmla="*/ 984061 h 1147404"/>
                <a:gd name="connsiteX4" fmla="*/ 1739782 w 1739782"/>
                <a:gd name="connsiteY4" fmla="*/ 1147404 h 1147404"/>
                <a:gd name="connsiteX5" fmla="*/ 0 w 1739782"/>
                <a:gd name="connsiteY5" fmla="*/ 1147404 h 1147404"/>
                <a:gd name="connsiteX6" fmla="*/ 0 w 1739782"/>
                <a:gd name="connsiteY6" fmla="*/ 1017537 h 1147404"/>
                <a:gd name="connsiteX7" fmla="*/ 0 w 1739782"/>
                <a:gd name="connsiteY7" fmla="*/ 984061 h 1147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782" h="1147404">
                  <a:moveTo>
                    <a:pt x="0" y="0"/>
                  </a:moveTo>
                  <a:lnTo>
                    <a:pt x="177747" y="0"/>
                  </a:lnTo>
                  <a:lnTo>
                    <a:pt x="177747" y="984061"/>
                  </a:lnTo>
                  <a:lnTo>
                    <a:pt x="1739782" y="984061"/>
                  </a:lnTo>
                  <a:lnTo>
                    <a:pt x="1739782" y="1147404"/>
                  </a:lnTo>
                  <a:lnTo>
                    <a:pt x="0" y="1147404"/>
                  </a:lnTo>
                  <a:lnTo>
                    <a:pt x="0" y="1017537"/>
                  </a:lnTo>
                  <a:lnTo>
                    <a:pt x="0" y="984061"/>
                  </a:lnTo>
                  <a:close/>
                </a:path>
              </a:pathLst>
            </a:custGeom>
            <a:solidFill>
              <a:schemeClr val="accent1">
                <a:alpha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r>
                <a:rPr lang="en-US" dirty="0">
                  <a:gradFill>
                    <a:gsLst>
                      <a:gs pos="0">
                        <a:srgbClr val="FFFFFF"/>
                      </a:gs>
                      <a:gs pos="100000">
                        <a:srgbClr val="FFFFFF"/>
                      </a:gs>
                    </a:gsLst>
                    <a:lin ang="5400000" scaled="0"/>
                  </a:gradFill>
                  <a:latin typeface="Segoe UI Semilight"/>
                  <a:ea typeface="Segoe UI" pitchFamily="34" charset="0"/>
                  <a:cs typeface="Segoe UI" pitchFamily="34" charset="0"/>
                </a:rPr>
                <a:t>2</a:t>
              </a:r>
            </a:p>
          </p:txBody>
        </p:sp>
        <p:sp>
          <p:nvSpPr>
            <p:cNvPr id="751" name="Rounded Rectangle 94"/>
            <p:cNvSpPr/>
            <p:nvPr/>
          </p:nvSpPr>
          <p:spPr bwMode="auto">
            <a:xfrm>
              <a:off x="8706726" y="6089704"/>
              <a:ext cx="402035" cy="224854"/>
            </a:xfrm>
            <a:prstGeom prst="roundRect">
              <a:avLst>
                <a:gd name="adj" fmla="val 0"/>
              </a:avLst>
            </a:prstGeom>
            <a:solidFill>
              <a:schemeClr val="bg1">
                <a:lumMod val="95000"/>
              </a:schemeClr>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r>
                <a:rPr lang="en-US" sz="1176" dirty="0" err="1">
                  <a:solidFill>
                    <a:srgbClr val="0078D7"/>
                  </a:solidFill>
                  <a:latin typeface="Segoe UI Semilight"/>
                </a:rPr>
                <a:t>ToR</a:t>
              </a:r>
              <a:endParaRPr lang="en-US" sz="1470" dirty="0">
                <a:solidFill>
                  <a:srgbClr val="0078D7"/>
                </a:solidFill>
                <a:latin typeface="Segoe UI Semilight"/>
              </a:endParaRPr>
            </a:p>
          </p:txBody>
        </p:sp>
        <p:sp>
          <p:nvSpPr>
            <p:cNvPr id="758" name="TextBox 757"/>
            <p:cNvSpPr txBox="1"/>
            <p:nvPr/>
          </p:nvSpPr>
          <p:spPr>
            <a:xfrm>
              <a:off x="5495158" y="4678761"/>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x8</a:t>
              </a:r>
            </a:p>
          </p:txBody>
        </p:sp>
        <p:sp>
          <p:nvSpPr>
            <p:cNvPr id="759" name="Rectangle 758"/>
            <p:cNvSpPr/>
            <p:nvPr/>
          </p:nvSpPr>
          <p:spPr bwMode="auto">
            <a:xfrm>
              <a:off x="7582933" y="4565178"/>
              <a:ext cx="438324" cy="422434"/>
            </a:xfrm>
            <a:prstGeom prst="rect">
              <a:avLst/>
            </a:prstGeom>
            <a:solidFill>
              <a:schemeClr val="accent5">
                <a:alpha val="4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0" name="TextBox 759"/>
            <p:cNvSpPr txBox="1"/>
            <p:nvPr/>
          </p:nvSpPr>
          <p:spPr>
            <a:xfrm>
              <a:off x="7326547" y="4673952"/>
              <a:ext cx="954978"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gradFill>
                    <a:gsLst>
                      <a:gs pos="2917">
                        <a:srgbClr val="505050"/>
                      </a:gs>
                      <a:gs pos="30000">
                        <a:srgbClr val="505050"/>
                      </a:gs>
                    </a:gsLst>
                    <a:lin ang="5400000" scaled="0"/>
                  </a:gradFill>
                  <a:latin typeface="Segoe UI Semibold" panose="020B0702040204020203" pitchFamily="34" charset="0"/>
                  <a:cs typeface="Segoe UI Semibold" panose="020B0702040204020203" pitchFamily="34" charset="0"/>
                </a:rPr>
                <a:t>Gen3 2x8</a:t>
              </a:r>
            </a:p>
          </p:txBody>
        </p:sp>
        <p:grpSp>
          <p:nvGrpSpPr>
            <p:cNvPr id="152" name="Group 151"/>
            <p:cNvGrpSpPr/>
            <p:nvPr/>
          </p:nvGrpSpPr>
          <p:grpSpPr>
            <a:xfrm>
              <a:off x="7137430" y="4963446"/>
              <a:ext cx="1371484" cy="801630"/>
              <a:chOff x="9723437" y="4953059"/>
              <a:chExt cx="1828800" cy="1068931"/>
            </a:xfrm>
          </p:grpSpPr>
          <p:sp>
            <p:nvSpPr>
              <p:cNvPr id="146" name="Rectangle 145"/>
              <p:cNvSpPr/>
              <p:nvPr/>
            </p:nvSpPr>
            <p:spPr bwMode="auto">
              <a:xfrm>
                <a:off x="9723437" y="4953059"/>
                <a:ext cx="1828800" cy="1068931"/>
              </a:xfrm>
              <a:prstGeom prst="rect">
                <a:avLst/>
              </a:prstGeom>
              <a:solidFill>
                <a:schemeClr val="bg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7" name="Rectangle 756"/>
              <p:cNvSpPr/>
              <p:nvPr/>
            </p:nvSpPr>
            <p:spPr bwMode="auto">
              <a:xfrm>
                <a:off x="10563076" y="5292414"/>
                <a:ext cx="486752" cy="470472"/>
              </a:xfrm>
              <a:prstGeom prst="rect">
                <a:avLst/>
              </a:prstGeom>
              <a:solidFill>
                <a:schemeClr val="tx1">
                  <a:alpha val="2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84" name="Group 83"/>
              <p:cNvGrpSpPr/>
              <p:nvPr/>
            </p:nvGrpSpPr>
            <p:grpSpPr>
              <a:xfrm>
                <a:off x="9903591" y="5121199"/>
                <a:ext cx="810446" cy="792926"/>
                <a:chOff x="10157218" y="5167111"/>
                <a:chExt cx="793750" cy="776592"/>
              </a:xfrm>
            </p:grpSpPr>
            <p:grpSp>
              <p:nvGrpSpPr>
                <p:cNvPr id="68" name="Group 67"/>
                <p:cNvGrpSpPr/>
                <p:nvPr/>
              </p:nvGrpSpPr>
              <p:grpSpPr>
                <a:xfrm>
                  <a:off x="10157218" y="5167111"/>
                  <a:ext cx="793750" cy="776592"/>
                  <a:chOff x="6061147" y="1903843"/>
                  <a:chExt cx="1459325" cy="1427779"/>
                </a:xfrm>
                <a:solidFill>
                  <a:schemeClr val="tx2">
                    <a:lumMod val="75000"/>
                  </a:schemeClr>
                </a:solidFill>
              </p:grpSpPr>
              <p:sp>
                <p:nvSpPr>
                  <p:cNvPr id="36" name="Rectangle 35"/>
                  <p:cNvSpPr/>
                  <p:nvPr/>
                </p:nvSpPr>
                <p:spPr bwMode="auto">
                  <a:xfrm>
                    <a:off x="6287602" y="2125662"/>
                    <a:ext cx="990600" cy="9906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pic>
                <p:nvPicPr>
                  <p:cNvPr id="730" name="Picture 198" descr="Azure automation.png"/>
                  <p:cNvPicPr>
                    <a:picLocks noChangeAspect="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6497674" y="2198548"/>
                    <a:ext cx="545200" cy="54712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p:nvPr/>
                </p:nvSpPr>
                <p:spPr bwMode="auto">
                  <a:xfrm>
                    <a:off x="6592402"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2" name="Rectangle 731"/>
                  <p:cNvSpPr/>
                  <p:nvPr/>
                </p:nvSpPr>
                <p:spPr bwMode="auto">
                  <a:xfrm>
                    <a:off x="6827837"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3" name="Rectangle 732"/>
                  <p:cNvSpPr/>
                  <p:nvPr/>
                </p:nvSpPr>
                <p:spPr bwMode="auto">
                  <a:xfrm>
                    <a:off x="701434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4" name="Rectangle 733"/>
                  <p:cNvSpPr/>
                  <p:nvPr/>
                </p:nvSpPr>
                <p:spPr bwMode="auto">
                  <a:xfrm>
                    <a:off x="6405900" y="19038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52" name="Group 51"/>
                  <p:cNvGrpSpPr/>
                  <p:nvPr/>
                </p:nvGrpSpPr>
                <p:grpSpPr>
                  <a:xfrm>
                    <a:off x="6405900" y="3172387"/>
                    <a:ext cx="767675" cy="159235"/>
                    <a:chOff x="6558300" y="2056243"/>
                    <a:chExt cx="767675" cy="159235"/>
                  </a:xfrm>
                  <a:grpFill/>
                </p:grpSpPr>
                <p:sp>
                  <p:nvSpPr>
                    <p:cNvPr id="735" name="Rectangle 734"/>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6" name="Rectangle 735"/>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7" name="Rectangle 736"/>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8" name="Rectangle 737"/>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60" name="Group 59"/>
                  <p:cNvGrpSpPr/>
                  <p:nvPr/>
                </p:nvGrpSpPr>
                <p:grpSpPr>
                  <a:xfrm rot="5400000">
                    <a:off x="7057017" y="2555039"/>
                    <a:ext cx="767675" cy="159235"/>
                    <a:chOff x="6558300" y="2056243"/>
                    <a:chExt cx="767675" cy="159235"/>
                  </a:xfrm>
                  <a:grpFill/>
                </p:grpSpPr>
                <p:sp>
                  <p:nvSpPr>
                    <p:cNvPr id="739" name="Rectangle 738"/>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0" name="Rectangle 739"/>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1" name="Rectangle 740"/>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2" name="Rectangle 741"/>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743" name="Group 742"/>
                  <p:cNvGrpSpPr/>
                  <p:nvPr/>
                </p:nvGrpSpPr>
                <p:grpSpPr>
                  <a:xfrm rot="5400000">
                    <a:off x="5756927" y="2549314"/>
                    <a:ext cx="767675" cy="159235"/>
                    <a:chOff x="6558300" y="2056243"/>
                    <a:chExt cx="767675" cy="159235"/>
                  </a:xfrm>
                  <a:grpFill/>
                </p:grpSpPr>
                <p:sp>
                  <p:nvSpPr>
                    <p:cNvPr id="744" name="Rectangle 743"/>
                    <p:cNvSpPr/>
                    <p:nvPr/>
                  </p:nvSpPr>
                  <p:spPr bwMode="auto">
                    <a:xfrm>
                      <a:off x="6744802"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5" name="Rectangle 744"/>
                    <p:cNvSpPr/>
                    <p:nvPr/>
                  </p:nvSpPr>
                  <p:spPr bwMode="auto">
                    <a:xfrm>
                      <a:off x="6980237"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6" name="Rectangle 745"/>
                    <p:cNvSpPr/>
                    <p:nvPr/>
                  </p:nvSpPr>
                  <p:spPr bwMode="auto">
                    <a:xfrm>
                      <a:off x="716674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7" name="Rectangle 746"/>
                    <p:cNvSpPr/>
                    <p:nvPr/>
                  </p:nvSpPr>
                  <p:spPr bwMode="auto">
                    <a:xfrm>
                      <a:off x="6558300" y="2056243"/>
                      <a:ext cx="159235" cy="159235"/>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sp>
              <p:nvSpPr>
                <p:cNvPr id="76" name="TextBox 75"/>
                <p:cNvSpPr txBox="1"/>
                <p:nvPr/>
              </p:nvSpPr>
              <p:spPr>
                <a:xfrm>
                  <a:off x="10284039" y="5617065"/>
                  <a:ext cx="536887" cy="162790"/>
                </a:xfrm>
                <a:prstGeom prst="rect">
                  <a:avLst/>
                </a:prstGeom>
                <a:noFill/>
              </p:spPr>
              <p:txBody>
                <a:bodyPr wrap="square" lIns="0" tIns="0" rIns="0" bIns="0" rtlCol="0">
                  <a:spAutoFit/>
                </a:bodyPr>
                <a:lstStyle/>
                <a:p>
                  <a:pPr algn="ctr" defTabSz="699491">
                    <a:lnSpc>
                      <a:spcPct val="90000"/>
                    </a:lnSpc>
                    <a:spcAft>
                      <a:spcPts val="450"/>
                    </a:spcAft>
                    <a:defRPr/>
                  </a:pPr>
                  <a:r>
                    <a:rPr lang="en-US" sz="900" dirty="0">
                      <a:solidFill>
                        <a:srgbClr val="FFFFFF"/>
                      </a:solidFill>
                      <a:latin typeface="Segoe UI Semibold" panose="020B0702040204020203" pitchFamily="34" charset="0"/>
                      <a:cs typeface="Segoe UI Semibold" panose="020B0702040204020203" pitchFamily="34" charset="0"/>
                    </a:rPr>
                    <a:t>FPGA</a:t>
                  </a:r>
                </a:p>
              </p:txBody>
            </p:sp>
          </p:grpSp>
          <p:sp>
            <p:nvSpPr>
              <p:cNvPr id="748" name="Rectangle: Rounded Corners 747"/>
              <p:cNvSpPr/>
              <p:nvPr/>
            </p:nvSpPr>
            <p:spPr bwMode="auto">
              <a:xfrm rot="5400000">
                <a:off x="10732015" y="5297104"/>
                <a:ext cx="966701" cy="393056"/>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ctr" anchorCtr="0" forceAA="0" compatLnSpc="1">
                <a:prstTxWarp prst="textNoShape">
                  <a:avLst/>
                </a:prstTxWarp>
                <a:noAutofit/>
              </a:bodyPr>
              <a:lstStyle/>
              <a:p>
                <a:pPr algn="ctr" defTabSz="699288" fontAlgn="base">
                  <a:lnSpc>
                    <a:spcPct val="90000"/>
                  </a:lnSpc>
                  <a:spcBef>
                    <a:spcPct val="0"/>
                  </a:spcBef>
                  <a:spcAft>
                    <a:spcPct val="0"/>
                  </a:spcAft>
                  <a:defRPr/>
                </a:pPr>
                <a:r>
                  <a:rPr lang="en-US" sz="1200"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DRAM</a:t>
                </a:r>
              </a:p>
            </p:txBody>
          </p:sp>
        </p:grpSp>
        <p:sp>
          <p:nvSpPr>
            <p:cNvPr id="706" name="Freeform 73"/>
            <p:cNvSpPr>
              <a:spLocks noChangeAspect="1" noEditPoints="1"/>
            </p:cNvSpPr>
            <p:nvPr/>
          </p:nvSpPr>
          <p:spPr bwMode="black">
            <a:xfrm>
              <a:off x="7430161" y="3958846"/>
              <a:ext cx="753915" cy="753912"/>
            </a:xfrm>
            <a:custGeom>
              <a:avLst/>
              <a:gdLst>
                <a:gd name="T0" fmla="*/ 313 w 330"/>
                <a:gd name="T1" fmla="*/ 161 h 330"/>
                <a:gd name="T2" fmla="*/ 313 w 330"/>
                <a:gd name="T3" fmla="*/ 128 h 330"/>
                <a:gd name="T4" fmla="*/ 284 w 330"/>
                <a:gd name="T5" fmla="*/ 137 h 330"/>
                <a:gd name="T6" fmla="*/ 298 w 330"/>
                <a:gd name="T7" fmla="*/ 111 h 330"/>
                <a:gd name="T8" fmla="*/ 330 w 330"/>
                <a:gd name="T9" fmla="*/ 103 h 330"/>
                <a:gd name="T10" fmla="*/ 298 w 330"/>
                <a:gd name="T11" fmla="*/ 95 h 330"/>
                <a:gd name="T12" fmla="*/ 284 w 330"/>
                <a:gd name="T13" fmla="*/ 87 h 330"/>
                <a:gd name="T14" fmla="*/ 235 w 330"/>
                <a:gd name="T15" fmla="*/ 46 h 330"/>
                <a:gd name="T16" fmla="*/ 244 w 330"/>
                <a:gd name="T17" fmla="*/ 17 h 330"/>
                <a:gd name="T18" fmla="*/ 211 w 330"/>
                <a:gd name="T19" fmla="*/ 17 h 330"/>
                <a:gd name="T20" fmla="*/ 219 w 330"/>
                <a:gd name="T21" fmla="*/ 46 h 330"/>
                <a:gd name="T22" fmla="*/ 194 w 330"/>
                <a:gd name="T23" fmla="*/ 32 h 330"/>
                <a:gd name="T24" fmla="*/ 186 w 330"/>
                <a:gd name="T25" fmla="*/ 0 h 330"/>
                <a:gd name="T26" fmla="*/ 178 w 330"/>
                <a:gd name="T27" fmla="*/ 32 h 330"/>
                <a:gd name="T28" fmla="*/ 152 w 330"/>
                <a:gd name="T29" fmla="*/ 46 h 330"/>
                <a:gd name="T30" fmla="*/ 161 w 330"/>
                <a:gd name="T31" fmla="*/ 17 h 330"/>
                <a:gd name="T32" fmla="*/ 128 w 330"/>
                <a:gd name="T33" fmla="*/ 17 h 330"/>
                <a:gd name="T34" fmla="*/ 137 w 330"/>
                <a:gd name="T35" fmla="*/ 46 h 330"/>
                <a:gd name="T36" fmla="*/ 111 w 330"/>
                <a:gd name="T37" fmla="*/ 32 h 330"/>
                <a:gd name="T38" fmla="*/ 103 w 330"/>
                <a:gd name="T39" fmla="*/ 0 h 330"/>
                <a:gd name="T40" fmla="*/ 95 w 330"/>
                <a:gd name="T41" fmla="*/ 32 h 330"/>
                <a:gd name="T42" fmla="*/ 87 w 330"/>
                <a:gd name="T43" fmla="*/ 46 h 330"/>
                <a:gd name="T44" fmla="*/ 46 w 330"/>
                <a:gd name="T45" fmla="*/ 95 h 330"/>
                <a:gd name="T46" fmla="*/ 17 w 330"/>
                <a:gd name="T47" fmla="*/ 86 h 330"/>
                <a:gd name="T48" fmla="*/ 17 w 330"/>
                <a:gd name="T49" fmla="*/ 120 h 330"/>
                <a:gd name="T50" fmla="*/ 46 w 330"/>
                <a:gd name="T51" fmla="*/ 111 h 330"/>
                <a:gd name="T52" fmla="*/ 32 w 330"/>
                <a:gd name="T53" fmla="*/ 137 h 330"/>
                <a:gd name="T54" fmla="*/ 0 w 330"/>
                <a:gd name="T55" fmla="*/ 144 h 330"/>
                <a:gd name="T56" fmla="*/ 32 w 330"/>
                <a:gd name="T57" fmla="*/ 152 h 330"/>
                <a:gd name="T58" fmla="*/ 46 w 330"/>
                <a:gd name="T59" fmla="*/ 178 h 330"/>
                <a:gd name="T60" fmla="*/ 17 w 330"/>
                <a:gd name="T61" fmla="*/ 169 h 330"/>
                <a:gd name="T62" fmla="*/ 17 w 330"/>
                <a:gd name="T63" fmla="*/ 203 h 330"/>
                <a:gd name="T64" fmla="*/ 46 w 330"/>
                <a:gd name="T65" fmla="*/ 194 h 330"/>
                <a:gd name="T66" fmla="*/ 32 w 330"/>
                <a:gd name="T67" fmla="*/ 219 h 330"/>
                <a:gd name="T68" fmla="*/ 0 w 330"/>
                <a:gd name="T69" fmla="*/ 227 h 330"/>
                <a:gd name="T70" fmla="*/ 32 w 330"/>
                <a:gd name="T71" fmla="*/ 235 h 330"/>
                <a:gd name="T72" fmla="*/ 46 w 330"/>
                <a:gd name="T73" fmla="*/ 243 h 330"/>
                <a:gd name="T74" fmla="*/ 95 w 330"/>
                <a:gd name="T75" fmla="*/ 284 h 330"/>
                <a:gd name="T76" fmla="*/ 86 w 330"/>
                <a:gd name="T77" fmla="*/ 313 h 330"/>
                <a:gd name="T78" fmla="*/ 120 w 330"/>
                <a:gd name="T79" fmla="*/ 313 h 330"/>
                <a:gd name="T80" fmla="*/ 111 w 330"/>
                <a:gd name="T81" fmla="*/ 284 h 330"/>
                <a:gd name="T82" fmla="*/ 137 w 330"/>
                <a:gd name="T83" fmla="*/ 298 h 330"/>
                <a:gd name="T84" fmla="*/ 144 w 330"/>
                <a:gd name="T85" fmla="*/ 330 h 330"/>
                <a:gd name="T86" fmla="*/ 152 w 330"/>
                <a:gd name="T87" fmla="*/ 298 h 330"/>
                <a:gd name="T88" fmla="*/ 178 w 330"/>
                <a:gd name="T89" fmla="*/ 284 h 330"/>
                <a:gd name="T90" fmla="*/ 169 w 330"/>
                <a:gd name="T91" fmla="*/ 313 h 330"/>
                <a:gd name="T92" fmla="*/ 203 w 330"/>
                <a:gd name="T93" fmla="*/ 313 h 330"/>
                <a:gd name="T94" fmla="*/ 194 w 330"/>
                <a:gd name="T95" fmla="*/ 284 h 330"/>
                <a:gd name="T96" fmla="*/ 219 w 330"/>
                <a:gd name="T97" fmla="*/ 298 h 330"/>
                <a:gd name="T98" fmla="*/ 227 w 330"/>
                <a:gd name="T99" fmla="*/ 330 h 330"/>
                <a:gd name="T100" fmla="*/ 235 w 330"/>
                <a:gd name="T101" fmla="*/ 298 h 330"/>
                <a:gd name="T102" fmla="*/ 243 w 330"/>
                <a:gd name="T103" fmla="*/ 284 h 330"/>
                <a:gd name="T104" fmla="*/ 284 w 330"/>
                <a:gd name="T105" fmla="*/ 235 h 330"/>
                <a:gd name="T106" fmla="*/ 313 w 330"/>
                <a:gd name="T107" fmla="*/ 244 h 330"/>
                <a:gd name="T108" fmla="*/ 313 w 330"/>
                <a:gd name="T109" fmla="*/ 211 h 330"/>
                <a:gd name="T110" fmla="*/ 284 w 330"/>
                <a:gd name="T111" fmla="*/ 219 h 330"/>
                <a:gd name="T112" fmla="*/ 298 w 330"/>
                <a:gd name="T113" fmla="*/ 194 h 330"/>
                <a:gd name="T114" fmla="*/ 330 w 330"/>
                <a:gd name="T115" fmla="*/ 186 h 330"/>
                <a:gd name="T116" fmla="*/ 298 w 330"/>
                <a:gd name="T117" fmla="*/ 178 h 330"/>
                <a:gd name="T118" fmla="*/ 284 w 330"/>
                <a:gd name="T119" fmla="*/ 152 h 330"/>
                <a:gd name="T120" fmla="*/ 165 w 330"/>
                <a:gd name="T121" fmla="*/ 267 h 330"/>
                <a:gd name="T122" fmla="*/ 165 w 330"/>
                <a:gd name="T123" fmla="*/ 63 h 330"/>
                <a:gd name="T124" fmla="*/ 165 w 330"/>
                <a:gd name="T125" fmla="*/ 26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0" h="330">
                  <a:moveTo>
                    <a:pt x="298" y="152"/>
                  </a:moveTo>
                  <a:cubicBezTo>
                    <a:pt x="301" y="158"/>
                    <a:pt x="307" y="161"/>
                    <a:pt x="313" y="161"/>
                  </a:cubicBezTo>
                  <a:cubicBezTo>
                    <a:pt x="322" y="161"/>
                    <a:pt x="330" y="154"/>
                    <a:pt x="330" y="144"/>
                  </a:cubicBezTo>
                  <a:cubicBezTo>
                    <a:pt x="330" y="135"/>
                    <a:pt x="322" y="128"/>
                    <a:pt x="313" y="128"/>
                  </a:cubicBezTo>
                  <a:cubicBezTo>
                    <a:pt x="307" y="128"/>
                    <a:pt x="301" y="131"/>
                    <a:pt x="298" y="137"/>
                  </a:cubicBezTo>
                  <a:cubicBezTo>
                    <a:pt x="284" y="137"/>
                    <a:pt x="284" y="137"/>
                    <a:pt x="284" y="137"/>
                  </a:cubicBezTo>
                  <a:cubicBezTo>
                    <a:pt x="284" y="111"/>
                    <a:pt x="284" y="111"/>
                    <a:pt x="284" y="111"/>
                  </a:cubicBezTo>
                  <a:cubicBezTo>
                    <a:pt x="298" y="111"/>
                    <a:pt x="298" y="111"/>
                    <a:pt x="298" y="111"/>
                  </a:cubicBezTo>
                  <a:cubicBezTo>
                    <a:pt x="301" y="116"/>
                    <a:pt x="307" y="120"/>
                    <a:pt x="313" y="120"/>
                  </a:cubicBezTo>
                  <a:cubicBezTo>
                    <a:pt x="322" y="120"/>
                    <a:pt x="330" y="112"/>
                    <a:pt x="330" y="103"/>
                  </a:cubicBezTo>
                  <a:cubicBezTo>
                    <a:pt x="330" y="94"/>
                    <a:pt x="322" y="86"/>
                    <a:pt x="313" y="86"/>
                  </a:cubicBezTo>
                  <a:cubicBezTo>
                    <a:pt x="307" y="86"/>
                    <a:pt x="301" y="90"/>
                    <a:pt x="298" y="95"/>
                  </a:cubicBezTo>
                  <a:cubicBezTo>
                    <a:pt x="284" y="95"/>
                    <a:pt x="284" y="95"/>
                    <a:pt x="284" y="95"/>
                  </a:cubicBezTo>
                  <a:cubicBezTo>
                    <a:pt x="284" y="87"/>
                    <a:pt x="284" y="87"/>
                    <a:pt x="284" y="87"/>
                  </a:cubicBezTo>
                  <a:cubicBezTo>
                    <a:pt x="284" y="65"/>
                    <a:pt x="266" y="46"/>
                    <a:pt x="243" y="46"/>
                  </a:cubicBezTo>
                  <a:cubicBezTo>
                    <a:pt x="235" y="46"/>
                    <a:pt x="235" y="46"/>
                    <a:pt x="235" y="46"/>
                  </a:cubicBezTo>
                  <a:cubicBezTo>
                    <a:pt x="235" y="32"/>
                    <a:pt x="235" y="32"/>
                    <a:pt x="235" y="32"/>
                  </a:cubicBezTo>
                  <a:cubicBezTo>
                    <a:pt x="240" y="29"/>
                    <a:pt x="244" y="23"/>
                    <a:pt x="244" y="17"/>
                  </a:cubicBezTo>
                  <a:cubicBezTo>
                    <a:pt x="244" y="8"/>
                    <a:pt x="237" y="0"/>
                    <a:pt x="227" y="0"/>
                  </a:cubicBezTo>
                  <a:cubicBezTo>
                    <a:pt x="218" y="0"/>
                    <a:pt x="211" y="8"/>
                    <a:pt x="211" y="17"/>
                  </a:cubicBezTo>
                  <a:cubicBezTo>
                    <a:pt x="211" y="23"/>
                    <a:pt x="214" y="29"/>
                    <a:pt x="219" y="32"/>
                  </a:cubicBezTo>
                  <a:cubicBezTo>
                    <a:pt x="219" y="46"/>
                    <a:pt x="219" y="46"/>
                    <a:pt x="219" y="46"/>
                  </a:cubicBezTo>
                  <a:cubicBezTo>
                    <a:pt x="194" y="46"/>
                    <a:pt x="194" y="46"/>
                    <a:pt x="194" y="46"/>
                  </a:cubicBezTo>
                  <a:cubicBezTo>
                    <a:pt x="194" y="32"/>
                    <a:pt x="194" y="32"/>
                    <a:pt x="194" y="32"/>
                  </a:cubicBezTo>
                  <a:cubicBezTo>
                    <a:pt x="199" y="29"/>
                    <a:pt x="203" y="23"/>
                    <a:pt x="203" y="17"/>
                  </a:cubicBezTo>
                  <a:cubicBezTo>
                    <a:pt x="203" y="8"/>
                    <a:pt x="195" y="0"/>
                    <a:pt x="186" y="0"/>
                  </a:cubicBezTo>
                  <a:cubicBezTo>
                    <a:pt x="177" y="0"/>
                    <a:pt x="169" y="8"/>
                    <a:pt x="169" y="17"/>
                  </a:cubicBezTo>
                  <a:cubicBezTo>
                    <a:pt x="169" y="23"/>
                    <a:pt x="173" y="29"/>
                    <a:pt x="178" y="32"/>
                  </a:cubicBezTo>
                  <a:cubicBezTo>
                    <a:pt x="178" y="46"/>
                    <a:pt x="178" y="46"/>
                    <a:pt x="178" y="46"/>
                  </a:cubicBezTo>
                  <a:cubicBezTo>
                    <a:pt x="152" y="46"/>
                    <a:pt x="152" y="46"/>
                    <a:pt x="152" y="46"/>
                  </a:cubicBezTo>
                  <a:cubicBezTo>
                    <a:pt x="152" y="32"/>
                    <a:pt x="152" y="32"/>
                    <a:pt x="152" y="32"/>
                  </a:cubicBezTo>
                  <a:cubicBezTo>
                    <a:pt x="158" y="29"/>
                    <a:pt x="161" y="23"/>
                    <a:pt x="161" y="17"/>
                  </a:cubicBezTo>
                  <a:cubicBezTo>
                    <a:pt x="161" y="8"/>
                    <a:pt x="154" y="0"/>
                    <a:pt x="144" y="0"/>
                  </a:cubicBezTo>
                  <a:cubicBezTo>
                    <a:pt x="135" y="0"/>
                    <a:pt x="128" y="8"/>
                    <a:pt x="128" y="17"/>
                  </a:cubicBezTo>
                  <a:cubicBezTo>
                    <a:pt x="128" y="23"/>
                    <a:pt x="131" y="29"/>
                    <a:pt x="137" y="32"/>
                  </a:cubicBezTo>
                  <a:cubicBezTo>
                    <a:pt x="137" y="46"/>
                    <a:pt x="137" y="46"/>
                    <a:pt x="137" y="46"/>
                  </a:cubicBezTo>
                  <a:cubicBezTo>
                    <a:pt x="111" y="46"/>
                    <a:pt x="111" y="46"/>
                    <a:pt x="111" y="46"/>
                  </a:cubicBezTo>
                  <a:cubicBezTo>
                    <a:pt x="111" y="32"/>
                    <a:pt x="111" y="32"/>
                    <a:pt x="111" y="32"/>
                  </a:cubicBezTo>
                  <a:cubicBezTo>
                    <a:pt x="116" y="29"/>
                    <a:pt x="120" y="23"/>
                    <a:pt x="120" y="17"/>
                  </a:cubicBezTo>
                  <a:cubicBezTo>
                    <a:pt x="120" y="8"/>
                    <a:pt x="112" y="0"/>
                    <a:pt x="103" y="0"/>
                  </a:cubicBezTo>
                  <a:cubicBezTo>
                    <a:pt x="94" y="0"/>
                    <a:pt x="86" y="8"/>
                    <a:pt x="86" y="17"/>
                  </a:cubicBezTo>
                  <a:cubicBezTo>
                    <a:pt x="86" y="23"/>
                    <a:pt x="90" y="29"/>
                    <a:pt x="95" y="32"/>
                  </a:cubicBezTo>
                  <a:cubicBezTo>
                    <a:pt x="95" y="46"/>
                    <a:pt x="95" y="46"/>
                    <a:pt x="95" y="46"/>
                  </a:cubicBezTo>
                  <a:cubicBezTo>
                    <a:pt x="87" y="46"/>
                    <a:pt x="87" y="46"/>
                    <a:pt x="87" y="46"/>
                  </a:cubicBezTo>
                  <a:cubicBezTo>
                    <a:pt x="65" y="46"/>
                    <a:pt x="46" y="65"/>
                    <a:pt x="46" y="87"/>
                  </a:cubicBezTo>
                  <a:cubicBezTo>
                    <a:pt x="46" y="95"/>
                    <a:pt x="46" y="95"/>
                    <a:pt x="46" y="95"/>
                  </a:cubicBezTo>
                  <a:cubicBezTo>
                    <a:pt x="32" y="95"/>
                    <a:pt x="32" y="95"/>
                    <a:pt x="32" y="95"/>
                  </a:cubicBezTo>
                  <a:cubicBezTo>
                    <a:pt x="29" y="90"/>
                    <a:pt x="23" y="86"/>
                    <a:pt x="17" y="86"/>
                  </a:cubicBezTo>
                  <a:cubicBezTo>
                    <a:pt x="8" y="86"/>
                    <a:pt x="0" y="94"/>
                    <a:pt x="0" y="103"/>
                  </a:cubicBezTo>
                  <a:cubicBezTo>
                    <a:pt x="0" y="112"/>
                    <a:pt x="8" y="120"/>
                    <a:pt x="17" y="120"/>
                  </a:cubicBezTo>
                  <a:cubicBezTo>
                    <a:pt x="23" y="120"/>
                    <a:pt x="29" y="116"/>
                    <a:pt x="32" y="111"/>
                  </a:cubicBezTo>
                  <a:cubicBezTo>
                    <a:pt x="46" y="111"/>
                    <a:pt x="46" y="111"/>
                    <a:pt x="46" y="111"/>
                  </a:cubicBezTo>
                  <a:cubicBezTo>
                    <a:pt x="46" y="137"/>
                    <a:pt x="46" y="137"/>
                    <a:pt x="46" y="137"/>
                  </a:cubicBezTo>
                  <a:cubicBezTo>
                    <a:pt x="32" y="137"/>
                    <a:pt x="32" y="137"/>
                    <a:pt x="32" y="137"/>
                  </a:cubicBezTo>
                  <a:cubicBezTo>
                    <a:pt x="29" y="131"/>
                    <a:pt x="23" y="128"/>
                    <a:pt x="17" y="128"/>
                  </a:cubicBezTo>
                  <a:cubicBezTo>
                    <a:pt x="8" y="128"/>
                    <a:pt x="0" y="135"/>
                    <a:pt x="0" y="144"/>
                  </a:cubicBezTo>
                  <a:cubicBezTo>
                    <a:pt x="0" y="154"/>
                    <a:pt x="8" y="161"/>
                    <a:pt x="17" y="161"/>
                  </a:cubicBezTo>
                  <a:cubicBezTo>
                    <a:pt x="23" y="161"/>
                    <a:pt x="29" y="158"/>
                    <a:pt x="32" y="152"/>
                  </a:cubicBezTo>
                  <a:cubicBezTo>
                    <a:pt x="46" y="152"/>
                    <a:pt x="46" y="152"/>
                    <a:pt x="46" y="152"/>
                  </a:cubicBezTo>
                  <a:cubicBezTo>
                    <a:pt x="46" y="178"/>
                    <a:pt x="46" y="178"/>
                    <a:pt x="46" y="178"/>
                  </a:cubicBezTo>
                  <a:cubicBezTo>
                    <a:pt x="32" y="178"/>
                    <a:pt x="32" y="178"/>
                    <a:pt x="32" y="178"/>
                  </a:cubicBezTo>
                  <a:cubicBezTo>
                    <a:pt x="29" y="173"/>
                    <a:pt x="23" y="169"/>
                    <a:pt x="17" y="169"/>
                  </a:cubicBezTo>
                  <a:cubicBezTo>
                    <a:pt x="8" y="169"/>
                    <a:pt x="0" y="177"/>
                    <a:pt x="0" y="186"/>
                  </a:cubicBezTo>
                  <a:cubicBezTo>
                    <a:pt x="0" y="195"/>
                    <a:pt x="8" y="203"/>
                    <a:pt x="17" y="203"/>
                  </a:cubicBezTo>
                  <a:cubicBezTo>
                    <a:pt x="23" y="203"/>
                    <a:pt x="29" y="199"/>
                    <a:pt x="32" y="194"/>
                  </a:cubicBezTo>
                  <a:cubicBezTo>
                    <a:pt x="46" y="194"/>
                    <a:pt x="46" y="194"/>
                    <a:pt x="46" y="194"/>
                  </a:cubicBezTo>
                  <a:cubicBezTo>
                    <a:pt x="46" y="219"/>
                    <a:pt x="46" y="219"/>
                    <a:pt x="46" y="219"/>
                  </a:cubicBezTo>
                  <a:cubicBezTo>
                    <a:pt x="32" y="219"/>
                    <a:pt x="32" y="219"/>
                    <a:pt x="32" y="219"/>
                  </a:cubicBezTo>
                  <a:cubicBezTo>
                    <a:pt x="29" y="214"/>
                    <a:pt x="23" y="211"/>
                    <a:pt x="17" y="211"/>
                  </a:cubicBezTo>
                  <a:cubicBezTo>
                    <a:pt x="8" y="211"/>
                    <a:pt x="0" y="218"/>
                    <a:pt x="0" y="227"/>
                  </a:cubicBezTo>
                  <a:cubicBezTo>
                    <a:pt x="0" y="237"/>
                    <a:pt x="8" y="244"/>
                    <a:pt x="17" y="244"/>
                  </a:cubicBezTo>
                  <a:cubicBezTo>
                    <a:pt x="23" y="244"/>
                    <a:pt x="29" y="240"/>
                    <a:pt x="32" y="235"/>
                  </a:cubicBezTo>
                  <a:cubicBezTo>
                    <a:pt x="46" y="235"/>
                    <a:pt x="46" y="235"/>
                    <a:pt x="46" y="235"/>
                  </a:cubicBezTo>
                  <a:cubicBezTo>
                    <a:pt x="46" y="243"/>
                    <a:pt x="46" y="243"/>
                    <a:pt x="46" y="243"/>
                  </a:cubicBezTo>
                  <a:cubicBezTo>
                    <a:pt x="46" y="266"/>
                    <a:pt x="65" y="284"/>
                    <a:pt x="87" y="284"/>
                  </a:cubicBezTo>
                  <a:cubicBezTo>
                    <a:pt x="95" y="284"/>
                    <a:pt x="95" y="284"/>
                    <a:pt x="95" y="284"/>
                  </a:cubicBezTo>
                  <a:cubicBezTo>
                    <a:pt x="95" y="298"/>
                    <a:pt x="95" y="298"/>
                    <a:pt x="95" y="298"/>
                  </a:cubicBezTo>
                  <a:cubicBezTo>
                    <a:pt x="90" y="301"/>
                    <a:pt x="86" y="307"/>
                    <a:pt x="86" y="313"/>
                  </a:cubicBezTo>
                  <a:cubicBezTo>
                    <a:pt x="86" y="322"/>
                    <a:pt x="94" y="330"/>
                    <a:pt x="103" y="330"/>
                  </a:cubicBezTo>
                  <a:cubicBezTo>
                    <a:pt x="112" y="330"/>
                    <a:pt x="120" y="322"/>
                    <a:pt x="120" y="313"/>
                  </a:cubicBezTo>
                  <a:cubicBezTo>
                    <a:pt x="120" y="307"/>
                    <a:pt x="116" y="301"/>
                    <a:pt x="111" y="298"/>
                  </a:cubicBezTo>
                  <a:cubicBezTo>
                    <a:pt x="111" y="284"/>
                    <a:pt x="111" y="284"/>
                    <a:pt x="111" y="284"/>
                  </a:cubicBezTo>
                  <a:cubicBezTo>
                    <a:pt x="137" y="284"/>
                    <a:pt x="137" y="284"/>
                    <a:pt x="137" y="284"/>
                  </a:cubicBezTo>
                  <a:cubicBezTo>
                    <a:pt x="137" y="298"/>
                    <a:pt x="137" y="298"/>
                    <a:pt x="137" y="298"/>
                  </a:cubicBezTo>
                  <a:cubicBezTo>
                    <a:pt x="131" y="301"/>
                    <a:pt x="128" y="307"/>
                    <a:pt x="128" y="313"/>
                  </a:cubicBezTo>
                  <a:cubicBezTo>
                    <a:pt x="128" y="322"/>
                    <a:pt x="135" y="330"/>
                    <a:pt x="144" y="330"/>
                  </a:cubicBezTo>
                  <a:cubicBezTo>
                    <a:pt x="154" y="330"/>
                    <a:pt x="161" y="322"/>
                    <a:pt x="161" y="313"/>
                  </a:cubicBezTo>
                  <a:cubicBezTo>
                    <a:pt x="161" y="307"/>
                    <a:pt x="158" y="301"/>
                    <a:pt x="152" y="298"/>
                  </a:cubicBezTo>
                  <a:cubicBezTo>
                    <a:pt x="152" y="284"/>
                    <a:pt x="152" y="284"/>
                    <a:pt x="152" y="284"/>
                  </a:cubicBezTo>
                  <a:cubicBezTo>
                    <a:pt x="178" y="284"/>
                    <a:pt x="178" y="284"/>
                    <a:pt x="178" y="284"/>
                  </a:cubicBezTo>
                  <a:cubicBezTo>
                    <a:pt x="178" y="298"/>
                    <a:pt x="178" y="298"/>
                    <a:pt x="178" y="298"/>
                  </a:cubicBezTo>
                  <a:cubicBezTo>
                    <a:pt x="173" y="301"/>
                    <a:pt x="169" y="307"/>
                    <a:pt x="169" y="313"/>
                  </a:cubicBezTo>
                  <a:cubicBezTo>
                    <a:pt x="169" y="322"/>
                    <a:pt x="177" y="330"/>
                    <a:pt x="186" y="330"/>
                  </a:cubicBezTo>
                  <a:cubicBezTo>
                    <a:pt x="195" y="330"/>
                    <a:pt x="203" y="322"/>
                    <a:pt x="203" y="313"/>
                  </a:cubicBezTo>
                  <a:cubicBezTo>
                    <a:pt x="203" y="307"/>
                    <a:pt x="199" y="301"/>
                    <a:pt x="194" y="298"/>
                  </a:cubicBezTo>
                  <a:cubicBezTo>
                    <a:pt x="194" y="284"/>
                    <a:pt x="194" y="284"/>
                    <a:pt x="194" y="284"/>
                  </a:cubicBezTo>
                  <a:cubicBezTo>
                    <a:pt x="219" y="284"/>
                    <a:pt x="219" y="284"/>
                    <a:pt x="219" y="284"/>
                  </a:cubicBezTo>
                  <a:cubicBezTo>
                    <a:pt x="219" y="298"/>
                    <a:pt x="219" y="298"/>
                    <a:pt x="219" y="298"/>
                  </a:cubicBezTo>
                  <a:cubicBezTo>
                    <a:pt x="214" y="301"/>
                    <a:pt x="211" y="307"/>
                    <a:pt x="211" y="313"/>
                  </a:cubicBezTo>
                  <a:cubicBezTo>
                    <a:pt x="211" y="322"/>
                    <a:pt x="218" y="330"/>
                    <a:pt x="227" y="330"/>
                  </a:cubicBezTo>
                  <a:cubicBezTo>
                    <a:pt x="237" y="330"/>
                    <a:pt x="244" y="322"/>
                    <a:pt x="244" y="313"/>
                  </a:cubicBezTo>
                  <a:cubicBezTo>
                    <a:pt x="244" y="307"/>
                    <a:pt x="240" y="301"/>
                    <a:pt x="235" y="298"/>
                  </a:cubicBezTo>
                  <a:cubicBezTo>
                    <a:pt x="235" y="284"/>
                    <a:pt x="235" y="284"/>
                    <a:pt x="235" y="284"/>
                  </a:cubicBezTo>
                  <a:cubicBezTo>
                    <a:pt x="243" y="284"/>
                    <a:pt x="243" y="284"/>
                    <a:pt x="243" y="284"/>
                  </a:cubicBezTo>
                  <a:cubicBezTo>
                    <a:pt x="266" y="284"/>
                    <a:pt x="284" y="266"/>
                    <a:pt x="284" y="243"/>
                  </a:cubicBezTo>
                  <a:cubicBezTo>
                    <a:pt x="284" y="235"/>
                    <a:pt x="284" y="235"/>
                    <a:pt x="284" y="235"/>
                  </a:cubicBezTo>
                  <a:cubicBezTo>
                    <a:pt x="298" y="235"/>
                    <a:pt x="298" y="235"/>
                    <a:pt x="298" y="235"/>
                  </a:cubicBezTo>
                  <a:cubicBezTo>
                    <a:pt x="301" y="240"/>
                    <a:pt x="307" y="244"/>
                    <a:pt x="313" y="244"/>
                  </a:cubicBezTo>
                  <a:cubicBezTo>
                    <a:pt x="322" y="244"/>
                    <a:pt x="330" y="237"/>
                    <a:pt x="330" y="227"/>
                  </a:cubicBezTo>
                  <a:cubicBezTo>
                    <a:pt x="330" y="218"/>
                    <a:pt x="322" y="211"/>
                    <a:pt x="313" y="211"/>
                  </a:cubicBezTo>
                  <a:cubicBezTo>
                    <a:pt x="307" y="211"/>
                    <a:pt x="301" y="214"/>
                    <a:pt x="298" y="219"/>
                  </a:cubicBezTo>
                  <a:cubicBezTo>
                    <a:pt x="284" y="219"/>
                    <a:pt x="284" y="219"/>
                    <a:pt x="284" y="219"/>
                  </a:cubicBezTo>
                  <a:cubicBezTo>
                    <a:pt x="284" y="194"/>
                    <a:pt x="284" y="194"/>
                    <a:pt x="284" y="194"/>
                  </a:cubicBezTo>
                  <a:cubicBezTo>
                    <a:pt x="298" y="194"/>
                    <a:pt x="298" y="194"/>
                    <a:pt x="298" y="194"/>
                  </a:cubicBezTo>
                  <a:cubicBezTo>
                    <a:pt x="301" y="199"/>
                    <a:pt x="307" y="203"/>
                    <a:pt x="313" y="203"/>
                  </a:cubicBezTo>
                  <a:cubicBezTo>
                    <a:pt x="322" y="203"/>
                    <a:pt x="330" y="195"/>
                    <a:pt x="330" y="186"/>
                  </a:cubicBezTo>
                  <a:cubicBezTo>
                    <a:pt x="330" y="177"/>
                    <a:pt x="322" y="169"/>
                    <a:pt x="313" y="169"/>
                  </a:cubicBezTo>
                  <a:cubicBezTo>
                    <a:pt x="307" y="169"/>
                    <a:pt x="301" y="173"/>
                    <a:pt x="298" y="178"/>
                  </a:cubicBezTo>
                  <a:cubicBezTo>
                    <a:pt x="284" y="178"/>
                    <a:pt x="284" y="178"/>
                    <a:pt x="284" y="178"/>
                  </a:cubicBezTo>
                  <a:cubicBezTo>
                    <a:pt x="284" y="152"/>
                    <a:pt x="284" y="152"/>
                    <a:pt x="284" y="152"/>
                  </a:cubicBezTo>
                  <a:lnTo>
                    <a:pt x="298" y="152"/>
                  </a:lnTo>
                  <a:close/>
                  <a:moveTo>
                    <a:pt x="165" y="267"/>
                  </a:moveTo>
                  <a:cubicBezTo>
                    <a:pt x="109" y="267"/>
                    <a:pt x="63" y="221"/>
                    <a:pt x="63" y="165"/>
                  </a:cubicBezTo>
                  <a:cubicBezTo>
                    <a:pt x="63" y="109"/>
                    <a:pt x="109" y="63"/>
                    <a:pt x="165" y="63"/>
                  </a:cubicBezTo>
                  <a:cubicBezTo>
                    <a:pt x="221" y="63"/>
                    <a:pt x="267" y="109"/>
                    <a:pt x="267" y="165"/>
                  </a:cubicBezTo>
                  <a:cubicBezTo>
                    <a:pt x="267" y="221"/>
                    <a:pt x="221" y="267"/>
                    <a:pt x="165" y="267"/>
                  </a:cubicBezTo>
                  <a:close/>
                </a:path>
              </a:pathLst>
            </a:custGeom>
            <a:solidFill>
              <a:schemeClr val="bg1">
                <a:lumMod val="50000"/>
              </a:schemeClr>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53" tIns="107562" rIns="134453" bIns="107562" numCol="1" spcCol="0" rtlCol="0" fromWordArt="0" anchor="ctr" anchorCtr="0" forceAA="0" compatLnSpc="1">
              <a:prstTxWarp prst="textNoShape">
                <a:avLst/>
              </a:prstTxWarp>
              <a:noAutofit/>
            </a:bodyPr>
            <a:lstStyle/>
            <a:p>
              <a:pPr algn="ctr" defTabSz="685512" fontAlgn="base">
                <a:lnSpc>
                  <a:spcPct val="90000"/>
                </a:lnSpc>
                <a:spcBef>
                  <a:spcPct val="0"/>
                </a:spcBef>
                <a:spcAft>
                  <a:spcPct val="0"/>
                </a:spcAft>
                <a:defRPr/>
              </a:pPr>
              <a:r>
                <a:rPr lang="en-US" sz="900">
                  <a:solidFill>
                    <a:srgbClr val="505050">
                      <a:lumMod val="75000"/>
                    </a:srgbClr>
                  </a:solidFill>
                  <a:latin typeface="Segoe UI Semibold" panose="020B0702040204020203" pitchFamily="34" charset="0"/>
                  <a:ea typeface="Segoe UI" pitchFamily="34" charset="0"/>
                  <a:cs typeface="Segoe UI Semibold" panose="020B0702040204020203" pitchFamily="34" charset="0"/>
                </a:rPr>
                <a:t>CPU</a:t>
              </a:r>
              <a:endParaRPr lang="en-US" sz="900" dirty="0">
                <a:solidFill>
                  <a:srgbClr val="505050">
                    <a:lumMod val="75000"/>
                  </a:srgbClr>
                </a:solidFill>
                <a:latin typeface="Segoe UI Semibold" panose="020B0702040204020203" pitchFamily="34" charset="0"/>
                <a:ea typeface="Segoe UI" pitchFamily="34" charset="0"/>
                <a:cs typeface="Segoe UI Semibold" panose="020B0702040204020203" pitchFamily="34" charset="0"/>
              </a:endParaRPr>
            </a:p>
          </p:txBody>
        </p:sp>
        <p:sp>
          <p:nvSpPr>
            <p:cNvPr id="761" name="TextBox 760"/>
            <p:cNvSpPr txBox="1"/>
            <p:nvPr/>
          </p:nvSpPr>
          <p:spPr>
            <a:xfrm>
              <a:off x="7940316" y="6050244"/>
              <a:ext cx="740549" cy="335843"/>
            </a:xfrm>
            <a:prstGeom prst="rect">
              <a:avLst/>
            </a:prstGeom>
            <a:noFill/>
          </p:spPr>
          <p:txBody>
            <a:bodyPr wrap="square" lIns="137148" tIns="109719" rIns="137148" bIns="109719" rtlCol="0">
              <a:spAutoFit/>
            </a:bodyPr>
            <a:lstStyle/>
            <a:p>
              <a:pPr algn="ctr" defTabSz="699491">
                <a:lnSpc>
                  <a:spcPct val="90000"/>
                </a:lnSpc>
                <a:spcAft>
                  <a:spcPts val="450"/>
                </a:spcAft>
                <a:defRPr/>
              </a:pPr>
              <a:r>
                <a:rPr lang="en-US" sz="825" dirty="0">
                  <a:solidFill>
                    <a:srgbClr val="505050">
                      <a:lumMod val="75000"/>
                    </a:srgbClr>
                  </a:solidFill>
                  <a:latin typeface="Segoe UI Semibold" panose="020B0702040204020203" pitchFamily="34" charset="0"/>
                  <a:cs typeface="Segoe UI Semibold" panose="020B0702040204020203" pitchFamily="34" charset="0"/>
                </a:rPr>
                <a:t>40Gb/s</a:t>
              </a:r>
            </a:p>
          </p:txBody>
        </p:sp>
        <p:sp>
          <p:nvSpPr>
            <p:cNvPr id="762" name="TextBox 761"/>
            <p:cNvSpPr txBox="1"/>
            <p:nvPr/>
          </p:nvSpPr>
          <p:spPr>
            <a:xfrm>
              <a:off x="7194113"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3" name="TextBox 762"/>
            <p:cNvSpPr txBox="1"/>
            <p:nvPr/>
          </p:nvSpPr>
          <p:spPr>
            <a:xfrm>
              <a:off x="7702681" y="5880286"/>
              <a:ext cx="345471" cy="183506"/>
            </a:xfrm>
            <a:prstGeom prst="rect">
              <a:avLst/>
            </a:prstGeom>
            <a:solidFill>
              <a:schemeClr val="bg1"/>
            </a:solidFill>
            <a:ln>
              <a:solidFill>
                <a:schemeClr val="bg1">
                  <a:lumMod val="50000"/>
                </a:schemeClr>
              </a:solidFill>
            </a:ln>
          </p:spPr>
          <p:txBody>
            <a:bodyPr wrap="square" lIns="0" tIns="34287" rIns="0" bIns="34287" rtlCol="0" anchor="ctr">
              <a:spAutoFit/>
            </a:bodyPr>
            <a:lstStyle>
              <a:defPPr>
                <a:defRPr lang="en-US"/>
              </a:defPPr>
              <a:lvl1pPr marR="0" lvl="0" indent="0" algn="ctr" fontAlgn="auto">
                <a:lnSpc>
                  <a:spcPct val="90000"/>
                </a:lnSpc>
                <a:spcBef>
                  <a:spcPts val="0"/>
                </a:spcBef>
                <a:spcAft>
                  <a:spcPts val="600"/>
                </a:spcAft>
                <a:buClrTx/>
                <a:buSzTx/>
                <a:buFontTx/>
                <a:buNone/>
                <a:tabLst/>
                <a:defRPr kumimoji="0" sz="1100" b="0" i="0" u="none" strike="noStrike" cap="none" spc="0" normalizeH="0" baseline="0">
                  <a:ln>
                    <a:noFill/>
                  </a:ln>
                  <a:solidFill>
                    <a:srgbClr val="505050">
                      <a:lumMod val="75000"/>
                    </a:srgbClr>
                  </a:solidFill>
                  <a:effectLst/>
                  <a:uLnTx/>
                  <a:uFillTx/>
                  <a:latin typeface="Segoe UI Semibold" panose="020B0702040204020203" pitchFamily="34" charset="0"/>
                  <a:cs typeface="Segoe UI Semibold" panose="020B0702040204020203" pitchFamily="34" charset="0"/>
                </a:defRPr>
              </a:lvl1pPr>
            </a:lstStyle>
            <a:p>
              <a:r>
                <a:rPr lang="en-US" sz="825" dirty="0"/>
                <a:t>QSFP</a:t>
              </a:r>
            </a:p>
          </p:txBody>
        </p:sp>
        <p:sp>
          <p:nvSpPr>
            <p:cNvPr id="764" name="TextBox 763"/>
            <p:cNvSpPr txBox="1"/>
            <p:nvPr/>
          </p:nvSpPr>
          <p:spPr>
            <a:xfrm>
              <a:off x="2338274" y="3956874"/>
              <a:ext cx="2380845" cy="286232"/>
            </a:xfrm>
            <a:prstGeom prst="rect">
              <a:avLst/>
            </a:prstGeom>
          </p:spPr>
          <p:txBody>
            <a:bodyPr wrap="none">
              <a:spAutoFit/>
            </a:bodyPr>
            <a:lstStyle>
              <a:defPPr>
                <a:defRPr lang="en-US"/>
              </a:defPPr>
              <a:lvl1pPr marR="0" lvl="0" indent="0" fontAlgn="auto">
                <a:lnSpc>
                  <a:spcPct val="90000"/>
                </a:lnSpc>
                <a:spcBef>
                  <a:spcPts val="0"/>
                </a:spcBef>
                <a:spcAft>
                  <a:spcPts val="587"/>
                </a:spcAft>
                <a:buClrTx/>
                <a:buSzTx/>
                <a:buFontTx/>
                <a:buNone/>
                <a:tabLst/>
                <a:defRPr kumimoji="0" sz="1400" b="0" i="0" u="none" strike="noStrike" cap="none" spc="0" normalizeH="0" baseline="0">
                  <a:ln>
                    <a:noFill/>
                  </a:ln>
                  <a:solidFill>
                    <a:srgbClr val="505050">
                      <a:lumMod val="75000"/>
                    </a:srgbClr>
                  </a:solidFill>
                  <a:effectLst/>
                  <a:uLnTx/>
                  <a:uFillTx/>
                  <a:latin typeface="Segoe UI Semilight"/>
                </a:defRPr>
              </a:lvl1pPr>
            </a:lstStyle>
            <a:p>
              <a:r>
                <a:rPr lang="en-US" dirty="0"/>
                <a:t>Hardware acceleration plane</a:t>
              </a:r>
            </a:p>
          </p:txBody>
        </p:sp>
        <p:grpSp>
          <p:nvGrpSpPr>
            <p:cNvPr id="156" name="Group 155"/>
            <p:cNvGrpSpPr/>
            <p:nvPr/>
          </p:nvGrpSpPr>
          <p:grpSpPr>
            <a:xfrm>
              <a:off x="1239062" y="4567819"/>
              <a:ext cx="1236902" cy="323165"/>
              <a:chOff x="1858276" y="4425519"/>
              <a:chExt cx="1649343" cy="430923"/>
            </a:xfrm>
          </p:grpSpPr>
          <p:sp>
            <p:nvSpPr>
              <p:cNvPr id="153" name="Parallelogram 152"/>
              <p:cNvSpPr/>
              <p:nvPr/>
            </p:nvSpPr>
            <p:spPr bwMode="auto">
              <a:xfrm>
                <a:off x="1858276" y="4475633"/>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54" name="Rectangle 153"/>
              <p:cNvSpPr/>
              <p:nvPr/>
            </p:nvSpPr>
            <p:spPr>
              <a:xfrm>
                <a:off x="2211147" y="4425519"/>
                <a:ext cx="1054216" cy="4309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Web search ranking</a:t>
                </a:r>
              </a:p>
            </p:txBody>
          </p:sp>
        </p:grpSp>
        <p:grpSp>
          <p:nvGrpSpPr>
            <p:cNvPr id="155" name="Group 154"/>
            <p:cNvGrpSpPr/>
            <p:nvPr/>
          </p:nvGrpSpPr>
          <p:grpSpPr>
            <a:xfrm>
              <a:off x="1924178" y="4233444"/>
              <a:ext cx="1196846" cy="323165"/>
              <a:chOff x="2771841" y="3960753"/>
              <a:chExt cx="1595931" cy="452276"/>
            </a:xfrm>
          </p:grpSpPr>
          <p:sp>
            <p:nvSpPr>
              <p:cNvPr id="766" name="Parallelogram 765"/>
              <p:cNvSpPr/>
              <p:nvPr/>
            </p:nvSpPr>
            <p:spPr bwMode="auto">
              <a:xfrm>
                <a:off x="2771841" y="4010867"/>
                <a:ext cx="1595931" cy="320941"/>
              </a:xfrm>
              <a:prstGeom prst="parallelogram">
                <a:avLst>
                  <a:gd name="adj" fmla="val 191853"/>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67" name="Rectangle 766"/>
              <p:cNvSpPr/>
              <p:nvPr/>
            </p:nvSpPr>
            <p:spPr>
              <a:xfrm>
                <a:off x="3091216" y="3960753"/>
                <a:ext cx="1054217" cy="452276"/>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Deep neural networks</a:t>
                </a:r>
              </a:p>
            </p:txBody>
          </p:sp>
        </p:grpSp>
        <p:grpSp>
          <p:nvGrpSpPr>
            <p:cNvPr id="768" name="Group 767"/>
            <p:cNvGrpSpPr/>
            <p:nvPr/>
          </p:nvGrpSpPr>
          <p:grpSpPr>
            <a:xfrm>
              <a:off x="2524775" y="4647216"/>
              <a:ext cx="1236902" cy="240685"/>
              <a:chOff x="2738345" y="4010867"/>
              <a:chExt cx="1649343" cy="320941"/>
            </a:xfrm>
          </p:grpSpPr>
          <p:sp>
            <p:nvSpPr>
              <p:cNvPr id="769" name="Parallelogram 768"/>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0" name="Rectangle 769"/>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SDN offload</a:t>
                </a:r>
              </a:p>
            </p:txBody>
          </p:sp>
        </p:grpSp>
        <p:grpSp>
          <p:nvGrpSpPr>
            <p:cNvPr id="771" name="Group 770"/>
            <p:cNvGrpSpPr/>
            <p:nvPr/>
          </p:nvGrpSpPr>
          <p:grpSpPr>
            <a:xfrm>
              <a:off x="2985802" y="4308070"/>
              <a:ext cx="1236902" cy="240685"/>
              <a:chOff x="2738345" y="4010867"/>
              <a:chExt cx="1649343" cy="320941"/>
            </a:xfrm>
          </p:grpSpPr>
          <p:sp>
            <p:nvSpPr>
              <p:cNvPr id="772" name="Parallelogram 771"/>
              <p:cNvSpPr/>
              <p:nvPr/>
            </p:nvSpPr>
            <p:spPr bwMode="auto">
              <a:xfrm>
                <a:off x="2738345" y="4010867"/>
                <a:ext cx="1649343" cy="320941"/>
              </a:xfrm>
              <a:prstGeom prst="parallelogram">
                <a:avLst>
                  <a:gd name="adj" fmla="val 194851"/>
                </a:avLst>
              </a:prstGeom>
              <a:solidFill>
                <a:schemeClr val="bg1">
                  <a:alpha val="90000"/>
                </a:schemeClr>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3" name="Rectangle 772"/>
              <p:cNvSpPr/>
              <p:nvPr/>
            </p:nvSpPr>
            <p:spPr>
              <a:xfrm>
                <a:off x="3091216" y="4045151"/>
                <a:ext cx="1054216" cy="277023"/>
              </a:xfrm>
              <a:prstGeom prst="rect">
                <a:avLst/>
              </a:prstGeom>
            </p:spPr>
            <p:txBody>
              <a:bodyPr wrap="square">
                <a:spAutoFit/>
              </a:bodyPr>
              <a:lstStyle/>
              <a:p>
                <a:pPr algn="ctr" defTabSz="699491">
                  <a:defRPr/>
                </a:pPr>
                <a:r>
                  <a:rPr lang="en-US" sz="750" dirty="0">
                    <a:solidFill>
                      <a:srgbClr val="505050">
                        <a:lumMod val="50000"/>
                      </a:srgbClr>
                    </a:solidFill>
                    <a:latin typeface="Segoe UI Semibold" panose="020B0702040204020203" pitchFamily="34" charset="0"/>
                    <a:cs typeface="Segoe UI Semibold" panose="020B0702040204020203" pitchFamily="34" charset="0"/>
                  </a:rPr>
                  <a:t>SQL</a:t>
                </a:r>
              </a:p>
            </p:txBody>
          </p:sp>
        </p:grpSp>
        <p:sp>
          <p:nvSpPr>
            <p:cNvPr id="776" name="Arrow: Up-Down 775"/>
            <p:cNvSpPr/>
            <p:nvPr/>
          </p:nvSpPr>
          <p:spPr bwMode="auto">
            <a:xfrm>
              <a:off x="2733672" y="5009184"/>
              <a:ext cx="345683" cy="507177"/>
            </a:xfrm>
            <a:prstGeom prst="upDownArrow">
              <a:avLst>
                <a:gd name="adj1" fmla="val 42221"/>
                <a:gd name="adj2" fmla="val 2860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nvGrpSpPr>
            <p:cNvPr id="701" name="highlighted CPUs"/>
            <p:cNvGrpSpPr/>
            <p:nvPr/>
          </p:nvGrpSpPr>
          <p:grpSpPr>
            <a:xfrm>
              <a:off x="983519" y="3789447"/>
              <a:ext cx="3659222" cy="1296479"/>
              <a:chOff x="655637" y="4106862"/>
              <a:chExt cx="4879378" cy="1728785"/>
            </a:xfrm>
            <a:noFill/>
            <a:scene3d>
              <a:camera prst="orthographicFront">
                <a:rot lat="17099985" lon="21599989" rev="0"/>
              </a:camera>
              <a:lightRig rig="threePt" dir="t"/>
            </a:scene3d>
          </p:grpSpPr>
          <p:sp>
            <p:nvSpPr>
              <p:cNvPr id="713" name="Oval 712"/>
              <p:cNvSpPr/>
              <p:nvPr/>
            </p:nvSpPr>
            <p:spPr bwMode="auto">
              <a:xfrm>
                <a:off x="1389290"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4" name="Oval 713"/>
              <p:cNvSpPr/>
              <p:nvPr/>
            </p:nvSpPr>
            <p:spPr bwMode="auto">
              <a:xfrm>
                <a:off x="1267017"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5" name="Oval 714"/>
              <p:cNvSpPr/>
              <p:nvPr/>
            </p:nvSpPr>
            <p:spPr bwMode="auto">
              <a:xfrm>
                <a:off x="1144741"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6" name="Oval 715"/>
              <p:cNvSpPr/>
              <p:nvPr/>
            </p:nvSpPr>
            <p:spPr bwMode="auto">
              <a:xfrm>
                <a:off x="102246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7" name="Oval 716"/>
              <p:cNvSpPr/>
              <p:nvPr/>
            </p:nvSpPr>
            <p:spPr bwMode="auto">
              <a:xfrm>
                <a:off x="90018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8" name="Oval 717"/>
              <p:cNvSpPr/>
              <p:nvPr/>
            </p:nvSpPr>
            <p:spPr bwMode="auto">
              <a:xfrm>
                <a:off x="77791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19" name="Oval 718"/>
              <p:cNvSpPr/>
              <p:nvPr/>
            </p:nvSpPr>
            <p:spPr bwMode="auto">
              <a:xfrm>
                <a:off x="655637"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0" name="Oval 719"/>
              <p:cNvSpPr/>
              <p:nvPr/>
            </p:nvSpPr>
            <p:spPr bwMode="auto">
              <a:xfrm>
                <a:off x="1650432"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1" name="Oval 720"/>
              <p:cNvSpPr/>
              <p:nvPr/>
            </p:nvSpPr>
            <p:spPr bwMode="auto">
              <a:xfrm>
                <a:off x="1528159"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2" name="Oval 721"/>
              <p:cNvSpPr/>
              <p:nvPr/>
            </p:nvSpPr>
            <p:spPr bwMode="auto">
              <a:xfrm>
                <a:off x="1405883"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3" name="Oval 722"/>
              <p:cNvSpPr/>
              <p:nvPr/>
            </p:nvSpPr>
            <p:spPr bwMode="auto">
              <a:xfrm>
                <a:off x="128360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4" name="Oval 723"/>
              <p:cNvSpPr/>
              <p:nvPr/>
            </p:nvSpPr>
            <p:spPr bwMode="auto">
              <a:xfrm>
                <a:off x="116133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5" name="Oval 724"/>
              <p:cNvSpPr/>
              <p:nvPr/>
            </p:nvSpPr>
            <p:spPr bwMode="auto">
              <a:xfrm>
                <a:off x="103905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6" name="Oval 725"/>
              <p:cNvSpPr/>
              <p:nvPr/>
            </p:nvSpPr>
            <p:spPr bwMode="auto">
              <a:xfrm>
                <a:off x="916779" y="5607047"/>
                <a:ext cx="228600" cy="228600"/>
              </a:xfrm>
              <a:prstGeom prst="ellipse">
                <a:avLst/>
              </a:prstGeom>
              <a:no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7" name="Oval 726"/>
              <p:cNvSpPr/>
              <p:nvPr/>
            </p:nvSpPr>
            <p:spPr bwMode="auto">
              <a:xfrm>
                <a:off x="1911574" y="4106862"/>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8" name="Oval 727"/>
              <p:cNvSpPr/>
              <p:nvPr/>
            </p:nvSpPr>
            <p:spPr bwMode="auto">
              <a:xfrm>
                <a:off x="1789301" y="4356893"/>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29" name="Oval 728"/>
              <p:cNvSpPr/>
              <p:nvPr/>
            </p:nvSpPr>
            <p:spPr bwMode="auto">
              <a:xfrm>
                <a:off x="1667025" y="4606924"/>
                <a:ext cx="228600" cy="228600"/>
              </a:xfrm>
              <a:prstGeom prst="ellipse">
                <a:avLst/>
              </a:prstGeom>
              <a:solidFill>
                <a:schemeClr val="tx2"/>
              </a:solid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31" name="Oval 730"/>
              <p:cNvSpPr/>
              <p:nvPr/>
            </p:nvSpPr>
            <p:spPr bwMode="auto">
              <a:xfrm>
                <a:off x="154474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49" name="Oval 748"/>
              <p:cNvSpPr/>
              <p:nvPr/>
            </p:nvSpPr>
            <p:spPr bwMode="auto">
              <a:xfrm>
                <a:off x="142247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3" name="Oval 752"/>
              <p:cNvSpPr/>
              <p:nvPr/>
            </p:nvSpPr>
            <p:spPr bwMode="auto">
              <a:xfrm>
                <a:off x="130019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55" name="Oval 754"/>
              <p:cNvSpPr/>
              <p:nvPr/>
            </p:nvSpPr>
            <p:spPr bwMode="auto">
              <a:xfrm>
                <a:off x="117792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7" name="Oval 776"/>
              <p:cNvSpPr/>
              <p:nvPr/>
            </p:nvSpPr>
            <p:spPr bwMode="auto">
              <a:xfrm>
                <a:off x="217271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8" name="Oval 777"/>
              <p:cNvSpPr/>
              <p:nvPr/>
            </p:nvSpPr>
            <p:spPr bwMode="auto">
              <a:xfrm>
                <a:off x="205044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79" name="Oval 778"/>
              <p:cNvSpPr/>
              <p:nvPr/>
            </p:nvSpPr>
            <p:spPr bwMode="auto">
              <a:xfrm>
                <a:off x="192816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0" name="Oval 779"/>
              <p:cNvSpPr/>
              <p:nvPr/>
            </p:nvSpPr>
            <p:spPr bwMode="auto">
              <a:xfrm>
                <a:off x="180589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1" name="Oval 780"/>
              <p:cNvSpPr/>
              <p:nvPr/>
            </p:nvSpPr>
            <p:spPr bwMode="auto">
              <a:xfrm>
                <a:off x="168361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2" name="Oval 781"/>
              <p:cNvSpPr/>
              <p:nvPr/>
            </p:nvSpPr>
            <p:spPr bwMode="auto">
              <a:xfrm>
                <a:off x="156133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3" name="Oval 782"/>
              <p:cNvSpPr/>
              <p:nvPr/>
            </p:nvSpPr>
            <p:spPr bwMode="auto">
              <a:xfrm>
                <a:off x="143906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4" name="Oval 783"/>
              <p:cNvSpPr/>
              <p:nvPr/>
            </p:nvSpPr>
            <p:spPr bwMode="auto">
              <a:xfrm>
                <a:off x="243385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5" name="Oval 784"/>
              <p:cNvSpPr/>
              <p:nvPr/>
            </p:nvSpPr>
            <p:spPr bwMode="auto">
              <a:xfrm>
                <a:off x="231158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6" name="Oval 785"/>
              <p:cNvSpPr/>
              <p:nvPr/>
            </p:nvSpPr>
            <p:spPr bwMode="auto">
              <a:xfrm>
                <a:off x="218930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7" name="Oval 786"/>
              <p:cNvSpPr/>
              <p:nvPr/>
            </p:nvSpPr>
            <p:spPr bwMode="auto">
              <a:xfrm>
                <a:off x="206703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8" name="Oval 787"/>
              <p:cNvSpPr/>
              <p:nvPr/>
            </p:nvSpPr>
            <p:spPr bwMode="auto">
              <a:xfrm>
                <a:off x="194475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89" name="Oval 788"/>
              <p:cNvSpPr/>
              <p:nvPr/>
            </p:nvSpPr>
            <p:spPr bwMode="auto">
              <a:xfrm>
                <a:off x="182248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0" name="Oval 789"/>
              <p:cNvSpPr/>
              <p:nvPr/>
            </p:nvSpPr>
            <p:spPr bwMode="auto">
              <a:xfrm>
                <a:off x="170020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1" name="Oval 790"/>
              <p:cNvSpPr/>
              <p:nvPr/>
            </p:nvSpPr>
            <p:spPr bwMode="auto">
              <a:xfrm>
                <a:off x="269500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2" name="Oval 791"/>
              <p:cNvSpPr/>
              <p:nvPr/>
            </p:nvSpPr>
            <p:spPr bwMode="auto">
              <a:xfrm>
                <a:off x="257272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3" name="Oval 792"/>
              <p:cNvSpPr/>
              <p:nvPr/>
            </p:nvSpPr>
            <p:spPr bwMode="auto">
              <a:xfrm>
                <a:off x="245045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4" name="Oval 793"/>
              <p:cNvSpPr/>
              <p:nvPr/>
            </p:nvSpPr>
            <p:spPr bwMode="auto">
              <a:xfrm>
                <a:off x="232817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5" name="Oval 794"/>
              <p:cNvSpPr/>
              <p:nvPr/>
            </p:nvSpPr>
            <p:spPr bwMode="auto">
              <a:xfrm>
                <a:off x="220589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6" name="Oval 795"/>
              <p:cNvSpPr/>
              <p:nvPr/>
            </p:nvSpPr>
            <p:spPr bwMode="auto">
              <a:xfrm>
                <a:off x="208362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7" name="Oval 796"/>
              <p:cNvSpPr/>
              <p:nvPr/>
            </p:nvSpPr>
            <p:spPr bwMode="auto">
              <a:xfrm>
                <a:off x="196134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8" name="Oval 797"/>
              <p:cNvSpPr/>
              <p:nvPr/>
            </p:nvSpPr>
            <p:spPr bwMode="auto">
              <a:xfrm>
                <a:off x="295614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799" name="Oval 798"/>
              <p:cNvSpPr/>
              <p:nvPr/>
            </p:nvSpPr>
            <p:spPr bwMode="auto">
              <a:xfrm>
                <a:off x="283386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0" name="Oval 799"/>
              <p:cNvSpPr/>
              <p:nvPr/>
            </p:nvSpPr>
            <p:spPr bwMode="auto">
              <a:xfrm>
                <a:off x="271159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1" name="Oval 800"/>
              <p:cNvSpPr/>
              <p:nvPr/>
            </p:nvSpPr>
            <p:spPr bwMode="auto">
              <a:xfrm>
                <a:off x="258931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2" name="Oval 801"/>
              <p:cNvSpPr/>
              <p:nvPr/>
            </p:nvSpPr>
            <p:spPr bwMode="auto">
              <a:xfrm>
                <a:off x="246704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3" name="Oval 802"/>
              <p:cNvSpPr/>
              <p:nvPr/>
            </p:nvSpPr>
            <p:spPr bwMode="auto">
              <a:xfrm>
                <a:off x="234476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4" name="Oval 803"/>
              <p:cNvSpPr/>
              <p:nvPr/>
            </p:nvSpPr>
            <p:spPr bwMode="auto">
              <a:xfrm>
                <a:off x="222248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5" name="Oval 804"/>
              <p:cNvSpPr/>
              <p:nvPr/>
            </p:nvSpPr>
            <p:spPr bwMode="auto">
              <a:xfrm>
                <a:off x="321728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6" name="Oval 805"/>
              <p:cNvSpPr/>
              <p:nvPr/>
            </p:nvSpPr>
            <p:spPr bwMode="auto">
              <a:xfrm>
                <a:off x="309501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7" name="Oval 806"/>
              <p:cNvSpPr/>
              <p:nvPr/>
            </p:nvSpPr>
            <p:spPr bwMode="auto">
              <a:xfrm>
                <a:off x="297273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8" name="Oval 807"/>
              <p:cNvSpPr/>
              <p:nvPr/>
            </p:nvSpPr>
            <p:spPr bwMode="auto">
              <a:xfrm>
                <a:off x="285045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09" name="Oval 808"/>
              <p:cNvSpPr/>
              <p:nvPr/>
            </p:nvSpPr>
            <p:spPr bwMode="auto">
              <a:xfrm>
                <a:off x="272818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0" name="Oval 809"/>
              <p:cNvSpPr/>
              <p:nvPr/>
            </p:nvSpPr>
            <p:spPr bwMode="auto">
              <a:xfrm>
                <a:off x="260590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1" name="Oval 810"/>
              <p:cNvSpPr/>
              <p:nvPr/>
            </p:nvSpPr>
            <p:spPr bwMode="auto">
              <a:xfrm>
                <a:off x="248363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2" name="Oval 811"/>
              <p:cNvSpPr/>
              <p:nvPr/>
            </p:nvSpPr>
            <p:spPr bwMode="auto">
              <a:xfrm>
                <a:off x="347842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3" name="Oval 812"/>
              <p:cNvSpPr/>
              <p:nvPr/>
            </p:nvSpPr>
            <p:spPr bwMode="auto">
              <a:xfrm>
                <a:off x="335615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4" name="Oval 813"/>
              <p:cNvSpPr/>
              <p:nvPr/>
            </p:nvSpPr>
            <p:spPr bwMode="auto">
              <a:xfrm>
                <a:off x="323387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5" name="Oval 814"/>
              <p:cNvSpPr/>
              <p:nvPr/>
            </p:nvSpPr>
            <p:spPr bwMode="auto">
              <a:xfrm>
                <a:off x="311160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6" name="Oval 815"/>
              <p:cNvSpPr/>
              <p:nvPr/>
            </p:nvSpPr>
            <p:spPr bwMode="auto">
              <a:xfrm>
                <a:off x="298932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7" name="Oval 816"/>
              <p:cNvSpPr/>
              <p:nvPr/>
            </p:nvSpPr>
            <p:spPr bwMode="auto">
              <a:xfrm>
                <a:off x="286704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8" name="Oval 817"/>
              <p:cNvSpPr/>
              <p:nvPr/>
            </p:nvSpPr>
            <p:spPr bwMode="auto">
              <a:xfrm>
                <a:off x="274477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19" name="Oval 818"/>
              <p:cNvSpPr/>
              <p:nvPr/>
            </p:nvSpPr>
            <p:spPr bwMode="auto">
              <a:xfrm>
                <a:off x="373956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0" name="Oval 819"/>
              <p:cNvSpPr/>
              <p:nvPr/>
            </p:nvSpPr>
            <p:spPr bwMode="auto">
              <a:xfrm>
                <a:off x="361729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1" name="Oval 820"/>
              <p:cNvSpPr/>
              <p:nvPr/>
            </p:nvSpPr>
            <p:spPr bwMode="auto">
              <a:xfrm>
                <a:off x="349501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2" name="Oval 821"/>
              <p:cNvSpPr/>
              <p:nvPr/>
            </p:nvSpPr>
            <p:spPr bwMode="auto">
              <a:xfrm>
                <a:off x="337274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3" name="Oval 822"/>
              <p:cNvSpPr/>
              <p:nvPr/>
            </p:nvSpPr>
            <p:spPr bwMode="auto">
              <a:xfrm>
                <a:off x="325046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4" name="Oval 823"/>
              <p:cNvSpPr/>
              <p:nvPr/>
            </p:nvSpPr>
            <p:spPr bwMode="auto">
              <a:xfrm>
                <a:off x="312819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5" name="Oval 824"/>
              <p:cNvSpPr/>
              <p:nvPr/>
            </p:nvSpPr>
            <p:spPr bwMode="auto">
              <a:xfrm>
                <a:off x="300591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6" name="Oval 825"/>
              <p:cNvSpPr/>
              <p:nvPr/>
            </p:nvSpPr>
            <p:spPr bwMode="auto">
              <a:xfrm>
                <a:off x="4000710"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7" name="Oval 826"/>
              <p:cNvSpPr/>
              <p:nvPr/>
            </p:nvSpPr>
            <p:spPr bwMode="auto">
              <a:xfrm>
                <a:off x="3878437"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8" name="Oval 827"/>
              <p:cNvSpPr/>
              <p:nvPr/>
            </p:nvSpPr>
            <p:spPr bwMode="auto">
              <a:xfrm>
                <a:off x="3756161"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29" name="Oval 828"/>
              <p:cNvSpPr/>
              <p:nvPr/>
            </p:nvSpPr>
            <p:spPr bwMode="auto">
              <a:xfrm>
                <a:off x="3633885"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0" name="Oval 829"/>
              <p:cNvSpPr/>
              <p:nvPr/>
            </p:nvSpPr>
            <p:spPr bwMode="auto">
              <a:xfrm>
                <a:off x="3511609"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1" name="Oval 830"/>
              <p:cNvSpPr/>
              <p:nvPr/>
            </p:nvSpPr>
            <p:spPr bwMode="auto">
              <a:xfrm>
                <a:off x="3389333"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2" name="Oval 831"/>
              <p:cNvSpPr/>
              <p:nvPr/>
            </p:nvSpPr>
            <p:spPr bwMode="auto">
              <a:xfrm>
                <a:off x="3267057"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3" name="Oval 832"/>
              <p:cNvSpPr/>
              <p:nvPr/>
            </p:nvSpPr>
            <p:spPr bwMode="auto">
              <a:xfrm>
                <a:off x="4261852"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4" name="Oval 833"/>
              <p:cNvSpPr/>
              <p:nvPr/>
            </p:nvSpPr>
            <p:spPr bwMode="auto">
              <a:xfrm>
                <a:off x="4139579"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5" name="Oval 834"/>
              <p:cNvSpPr/>
              <p:nvPr/>
            </p:nvSpPr>
            <p:spPr bwMode="auto">
              <a:xfrm>
                <a:off x="4017303"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6" name="Oval 835"/>
              <p:cNvSpPr/>
              <p:nvPr/>
            </p:nvSpPr>
            <p:spPr bwMode="auto">
              <a:xfrm>
                <a:off x="3895027"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7" name="Oval 836"/>
              <p:cNvSpPr/>
              <p:nvPr/>
            </p:nvSpPr>
            <p:spPr bwMode="auto">
              <a:xfrm>
                <a:off x="3772751"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8" name="Oval 837"/>
              <p:cNvSpPr/>
              <p:nvPr/>
            </p:nvSpPr>
            <p:spPr bwMode="auto">
              <a:xfrm>
                <a:off x="3650475"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39" name="Oval 838"/>
              <p:cNvSpPr/>
              <p:nvPr/>
            </p:nvSpPr>
            <p:spPr bwMode="auto">
              <a:xfrm>
                <a:off x="3528199"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0" name="Oval 839"/>
              <p:cNvSpPr/>
              <p:nvPr/>
            </p:nvSpPr>
            <p:spPr bwMode="auto">
              <a:xfrm>
                <a:off x="4522994"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1" name="Oval 840"/>
              <p:cNvSpPr/>
              <p:nvPr/>
            </p:nvSpPr>
            <p:spPr bwMode="auto">
              <a:xfrm>
                <a:off x="4400721"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2" name="Oval 841"/>
              <p:cNvSpPr/>
              <p:nvPr/>
            </p:nvSpPr>
            <p:spPr bwMode="auto">
              <a:xfrm>
                <a:off x="4278445"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3" name="Oval 842"/>
              <p:cNvSpPr/>
              <p:nvPr/>
            </p:nvSpPr>
            <p:spPr bwMode="auto">
              <a:xfrm>
                <a:off x="4156169"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4" name="Oval 843"/>
              <p:cNvSpPr/>
              <p:nvPr/>
            </p:nvSpPr>
            <p:spPr bwMode="auto">
              <a:xfrm>
                <a:off x="4033893"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5" name="Oval 844"/>
              <p:cNvSpPr/>
              <p:nvPr/>
            </p:nvSpPr>
            <p:spPr bwMode="auto">
              <a:xfrm>
                <a:off x="3911617"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6" name="Oval 845"/>
              <p:cNvSpPr/>
              <p:nvPr/>
            </p:nvSpPr>
            <p:spPr bwMode="auto">
              <a:xfrm>
                <a:off x="3789341"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7" name="Oval 846"/>
              <p:cNvSpPr/>
              <p:nvPr/>
            </p:nvSpPr>
            <p:spPr bwMode="auto">
              <a:xfrm>
                <a:off x="4784136"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8" name="Oval 847"/>
              <p:cNvSpPr/>
              <p:nvPr/>
            </p:nvSpPr>
            <p:spPr bwMode="auto">
              <a:xfrm>
                <a:off x="4661863"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49" name="Oval 848"/>
              <p:cNvSpPr/>
              <p:nvPr/>
            </p:nvSpPr>
            <p:spPr bwMode="auto">
              <a:xfrm>
                <a:off x="4539587"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0" name="Oval 849"/>
              <p:cNvSpPr/>
              <p:nvPr/>
            </p:nvSpPr>
            <p:spPr bwMode="auto">
              <a:xfrm>
                <a:off x="4417311"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1" name="Oval 850"/>
              <p:cNvSpPr/>
              <p:nvPr/>
            </p:nvSpPr>
            <p:spPr bwMode="auto">
              <a:xfrm>
                <a:off x="4295035"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2" name="Oval 851"/>
              <p:cNvSpPr/>
              <p:nvPr/>
            </p:nvSpPr>
            <p:spPr bwMode="auto">
              <a:xfrm>
                <a:off x="4172759"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3" name="Oval 852"/>
              <p:cNvSpPr/>
              <p:nvPr/>
            </p:nvSpPr>
            <p:spPr bwMode="auto">
              <a:xfrm>
                <a:off x="4050483"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4" name="Oval 853"/>
              <p:cNvSpPr/>
              <p:nvPr/>
            </p:nvSpPr>
            <p:spPr bwMode="auto">
              <a:xfrm>
                <a:off x="5045278"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5" name="Oval 854"/>
              <p:cNvSpPr/>
              <p:nvPr/>
            </p:nvSpPr>
            <p:spPr bwMode="auto">
              <a:xfrm>
                <a:off x="4923005"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6" name="Oval 855"/>
              <p:cNvSpPr/>
              <p:nvPr/>
            </p:nvSpPr>
            <p:spPr bwMode="auto">
              <a:xfrm>
                <a:off x="4800729"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7" name="Oval 856"/>
              <p:cNvSpPr/>
              <p:nvPr/>
            </p:nvSpPr>
            <p:spPr bwMode="auto">
              <a:xfrm>
                <a:off x="4678453"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8" name="Oval 857"/>
              <p:cNvSpPr/>
              <p:nvPr/>
            </p:nvSpPr>
            <p:spPr bwMode="auto">
              <a:xfrm>
                <a:off x="4556177"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59" name="Oval 858"/>
              <p:cNvSpPr/>
              <p:nvPr/>
            </p:nvSpPr>
            <p:spPr bwMode="auto">
              <a:xfrm>
                <a:off x="4433901"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0" name="Oval 859"/>
              <p:cNvSpPr/>
              <p:nvPr/>
            </p:nvSpPr>
            <p:spPr bwMode="auto">
              <a:xfrm>
                <a:off x="4311625"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1" name="Oval 860"/>
              <p:cNvSpPr/>
              <p:nvPr/>
            </p:nvSpPr>
            <p:spPr bwMode="auto">
              <a:xfrm>
                <a:off x="5306415" y="4106862"/>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2" name="Oval 861"/>
              <p:cNvSpPr/>
              <p:nvPr/>
            </p:nvSpPr>
            <p:spPr bwMode="auto">
              <a:xfrm>
                <a:off x="5184142" y="4356893"/>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3" name="Oval 862"/>
              <p:cNvSpPr/>
              <p:nvPr/>
            </p:nvSpPr>
            <p:spPr bwMode="auto">
              <a:xfrm>
                <a:off x="5061866" y="4606924"/>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4" name="Oval 863"/>
              <p:cNvSpPr/>
              <p:nvPr/>
            </p:nvSpPr>
            <p:spPr bwMode="auto">
              <a:xfrm>
                <a:off x="4939590" y="4856955"/>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5" name="Oval 864"/>
              <p:cNvSpPr/>
              <p:nvPr/>
            </p:nvSpPr>
            <p:spPr bwMode="auto">
              <a:xfrm>
                <a:off x="4817314" y="5106986"/>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6" name="Oval 865"/>
              <p:cNvSpPr/>
              <p:nvPr/>
            </p:nvSpPr>
            <p:spPr bwMode="auto">
              <a:xfrm>
                <a:off x="4695038" y="535701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67" name="Oval 866"/>
              <p:cNvSpPr/>
              <p:nvPr/>
            </p:nvSpPr>
            <p:spPr bwMode="auto">
              <a:xfrm>
                <a:off x="4572762" y="5607047"/>
                <a:ext cx="228600" cy="228600"/>
              </a:xfrm>
              <a:prstGeom prst="ellipse">
                <a:avLst/>
              </a:prstGeom>
              <a:grpFill/>
              <a:ln>
                <a:noFill/>
                <a:headEnd type="none" w="med" len="med"/>
                <a:tailEnd type="none" w="med" len="med"/>
              </a:ln>
              <a:effectLst/>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grpSp>
          <p:nvGrpSpPr>
            <p:cNvPr id="868" name="Group 867"/>
            <p:cNvGrpSpPr/>
            <p:nvPr/>
          </p:nvGrpSpPr>
          <p:grpSpPr>
            <a:xfrm>
              <a:off x="1336286" y="3423341"/>
              <a:ext cx="766364" cy="962699"/>
              <a:chOff x="1130137" y="3875728"/>
              <a:chExt cx="1021906" cy="1592177"/>
            </a:xfrm>
          </p:grpSpPr>
          <p:sp>
            <p:nvSpPr>
              <p:cNvPr id="869"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8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871" name="Rounded Rectangle 94"/>
            <p:cNvSpPr/>
            <p:nvPr/>
          </p:nvSpPr>
          <p:spPr bwMode="auto">
            <a:xfrm>
              <a:off x="1638404" y="3274575"/>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nvGrpSpPr>
            <p:cNvPr id="171" name="Group 170"/>
            <p:cNvGrpSpPr/>
            <p:nvPr/>
          </p:nvGrpSpPr>
          <p:grpSpPr>
            <a:xfrm>
              <a:off x="693005" y="3766169"/>
              <a:ext cx="766364" cy="962699"/>
              <a:chOff x="1130137" y="3875728"/>
              <a:chExt cx="1021906" cy="1592177"/>
            </a:xfrm>
          </p:grpSpPr>
          <p:sp>
            <p:nvSpPr>
              <p:cNvPr id="168" name="Isosceles Triangle 167"/>
              <p:cNvSpPr/>
              <p:nvPr/>
            </p:nvSpPr>
            <p:spPr bwMode="auto">
              <a:xfrm>
                <a:off x="1130137" y="3875728"/>
                <a:ext cx="761415" cy="1592177"/>
              </a:xfrm>
              <a:custGeom>
                <a:avLst/>
                <a:gdLst>
                  <a:gd name="connsiteX0" fmla="*/ 0 w 750243"/>
                  <a:gd name="connsiteY0" fmla="*/ 1580718 h 1580718"/>
                  <a:gd name="connsiteX1" fmla="*/ 375122 w 750243"/>
                  <a:gd name="connsiteY1" fmla="*/ 0 h 1580718"/>
                  <a:gd name="connsiteX2" fmla="*/ 750243 w 750243"/>
                  <a:gd name="connsiteY2" fmla="*/ 1580718 h 1580718"/>
                  <a:gd name="connsiteX3" fmla="*/ 0 w 750243"/>
                  <a:gd name="connsiteY3" fmla="*/ 1580718 h 1580718"/>
                  <a:gd name="connsiteX0" fmla="*/ 0 w 954350"/>
                  <a:gd name="connsiteY0" fmla="*/ 1588882 h 1588882"/>
                  <a:gd name="connsiteX1" fmla="*/ 579229 w 954350"/>
                  <a:gd name="connsiteY1" fmla="*/ 0 h 1588882"/>
                  <a:gd name="connsiteX2" fmla="*/ 954350 w 954350"/>
                  <a:gd name="connsiteY2" fmla="*/ 1580718 h 1588882"/>
                  <a:gd name="connsiteX3" fmla="*/ 0 w 954350"/>
                  <a:gd name="connsiteY3" fmla="*/ 1588882 h 1588882"/>
                  <a:gd name="connsiteX0" fmla="*/ 0 w 733914"/>
                  <a:gd name="connsiteY0" fmla="*/ 1588882 h 1588882"/>
                  <a:gd name="connsiteX1" fmla="*/ 579229 w 733914"/>
                  <a:gd name="connsiteY1" fmla="*/ 0 h 1588882"/>
                  <a:gd name="connsiteX2" fmla="*/ 733914 w 733914"/>
                  <a:gd name="connsiteY2" fmla="*/ 1588882 h 1588882"/>
                  <a:gd name="connsiteX3" fmla="*/ 0 w 733914"/>
                  <a:gd name="connsiteY3" fmla="*/ 1588882 h 1588882"/>
                  <a:gd name="connsiteX0" fmla="*/ 0 w 733914"/>
                  <a:gd name="connsiteY0" fmla="*/ 1588882 h 1588882"/>
                  <a:gd name="connsiteX1" fmla="*/ 579229 w 733914"/>
                  <a:gd name="connsiteY1" fmla="*/ 0 h 1588882"/>
                  <a:gd name="connsiteX2" fmla="*/ 733914 w 733914"/>
                  <a:gd name="connsiteY2" fmla="*/ 1580718 h 1588882"/>
                  <a:gd name="connsiteX3" fmla="*/ 0 w 733914"/>
                  <a:gd name="connsiteY3" fmla="*/ 1588882 h 1588882"/>
                  <a:gd name="connsiteX0" fmla="*/ 0 w 782041"/>
                  <a:gd name="connsiteY0" fmla="*/ 1588882 h 1588882"/>
                  <a:gd name="connsiteX1" fmla="*/ 627356 w 782041"/>
                  <a:gd name="connsiteY1" fmla="*/ 0 h 1588882"/>
                  <a:gd name="connsiteX2" fmla="*/ 782041 w 782041"/>
                  <a:gd name="connsiteY2" fmla="*/ 1580718 h 1588882"/>
                  <a:gd name="connsiteX3" fmla="*/ 0 w 782041"/>
                  <a:gd name="connsiteY3" fmla="*/ 1588882 h 1588882"/>
                  <a:gd name="connsiteX0" fmla="*/ 0 w 775165"/>
                  <a:gd name="connsiteY0" fmla="*/ 1588882 h 1594469"/>
                  <a:gd name="connsiteX1" fmla="*/ 627356 w 775165"/>
                  <a:gd name="connsiteY1" fmla="*/ 0 h 1594469"/>
                  <a:gd name="connsiteX2" fmla="*/ 775165 w 775165"/>
                  <a:gd name="connsiteY2" fmla="*/ 1594469 h 1594469"/>
                  <a:gd name="connsiteX3" fmla="*/ 0 w 775165"/>
                  <a:gd name="connsiteY3" fmla="*/ 1588882 h 1594469"/>
                  <a:gd name="connsiteX0" fmla="*/ 0 w 761415"/>
                  <a:gd name="connsiteY0" fmla="*/ 1588882 h 1592177"/>
                  <a:gd name="connsiteX1" fmla="*/ 627356 w 761415"/>
                  <a:gd name="connsiteY1" fmla="*/ 0 h 1592177"/>
                  <a:gd name="connsiteX2" fmla="*/ 761415 w 761415"/>
                  <a:gd name="connsiteY2" fmla="*/ 1592177 h 1592177"/>
                  <a:gd name="connsiteX3" fmla="*/ 0 w 761415"/>
                  <a:gd name="connsiteY3" fmla="*/ 1588882 h 1592177"/>
                </a:gdLst>
                <a:ahLst/>
                <a:cxnLst>
                  <a:cxn ang="0">
                    <a:pos x="connsiteX0" y="connsiteY0"/>
                  </a:cxn>
                  <a:cxn ang="0">
                    <a:pos x="connsiteX1" y="connsiteY1"/>
                  </a:cxn>
                  <a:cxn ang="0">
                    <a:pos x="connsiteX2" y="connsiteY2"/>
                  </a:cxn>
                  <a:cxn ang="0">
                    <a:pos x="connsiteX3" y="connsiteY3"/>
                  </a:cxn>
                </a:cxnLst>
                <a:rect l="l" t="t" r="r" b="b"/>
                <a:pathLst>
                  <a:path w="761415" h="1592177">
                    <a:moveTo>
                      <a:pt x="0" y="1588882"/>
                    </a:moveTo>
                    <a:lnTo>
                      <a:pt x="627356" y="0"/>
                    </a:lnTo>
                    <a:lnTo>
                      <a:pt x="761415" y="1592177"/>
                    </a:lnTo>
                    <a:lnTo>
                      <a:pt x="0" y="1588882"/>
                    </a:lnTo>
                    <a:close/>
                  </a:path>
                </a:pathLst>
              </a:cu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sp>
            <p:nvSpPr>
              <p:cNvPr id="170" name="Isosceles Triangle 169"/>
              <p:cNvSpPr/>
              <p:nvPr/>
            </p:nvSpPr>
            <p:spPr bwMode="auto">
              <a:xfrm>
                <a:off x="1755564" y="3901744"/>
                <a:ext cx="396479" cy="1564872"/>
              </a:xfrm>
              <a:custGeom>
                <a:avLst/>
                <a:gdLst>
                  <a:gd name="connsiteX0" fmla="*/ 0 w 326867"/>
                  <a:gd name="connsiteY0" fmla="*/ 1338851 h 1338851"/>
                  <a:gd name="connsiteX1" fmla="*/ 0 w 326867"/>
                  <a:gd name="connsiteY1" fmla="*/ 0 h 1338851"/>
                  <a:gd name="connsiteX2" fmla="*/ 326867 w 326867"/>
                  <a:gd name="connsiteY2" fmla="*/ 1338851 h 1338851"/>
                  <a:gd name="connsiteX3" fmla="*/ 0 w 326867"/>
                  <a:gd name="connsiteY3" fmla="*/ 1338851 h 1338851"/>
                  <a:gd name="connsiteX0" fmla="*/ 114300 w 441167"/>
                  <a:gd name="connsiteY0" fmla="*/ 1338851 h 1338851"/>
                  <a:gd name="connsiteX1" fmla="*/ 0 w 441167"/>
                  <a:gd name="connsiteY1" fmla="*/ 0 h 1338851"/>
                  <a:gd name="connsiteX2" fmla="*/ 441167 w 441167"/>
                  <a:gd name="connsiteY2" fmla="*/ 1338851 h 1338851"/>
                  <a:gd name="connsiteX3" fmla="*/ 114300 w 441167"/>
                  <a:gd name="connsiteY3" fmla="*/ 1338851 h 1338851"/>
                  <a:gd name="connsiteX0" fmla="*/ 130629 w 441167"/>
                  <a:gd name="connsiteY0" fmla="*/ 1551123 h 1551123"/>
                  <a:gd name="connsiteX1" fmla="*/ 0 w 441167"/>
                  <a:gd name="connsiteY1" fmla="*/ 0 h 1551123"/>
                  <a:gd name="connsiteX2" fmla="*/ 441167 w 441167"/>
                  <a:gd name="connsiteY2" fmla="*/ 1338851 h 1551123"/>
                  <a:gd name="connsiteX3" fmla="*/ 130629 w 441167"/>
                  <a:gd name="connsiteY3" fmla="*/ 1551123 h 1551123"/>
                  <a:gd name="connsiteX0" fmla="*/ 130629 w 375853"/>
                  <a:gd name="connsiteY0" fmla="*/ 1551123 h 1551123"/>
                  <a:gd name="connsiteX1" fmla="*/ 0 w 375853"/>
                  <a:gd name="connsiteY1" fmla="*/ 0 h 1551123"/>
                  <a:gd name="connsiteX2" fmla="*/ 375853 w 375853"/>
                  <a:gd name="connsiteY2" fmla="*/ 1387837 h 1551123"/>
                  <a:gd name="connsiteX3" fmla="*/ 130629 w 375853"/>
                  <a:gd name="connsiteY3" fmla="*/ 1551123 h 1551123"/>
                  <a:gd name="connsiteX0" fmla="*/ 139796 w 385020"/>
                  <a:gd name="connsiteY0" fmla="*/ 1546539 h 1546539"/>
                  <a:gd name="connsiteX1" fmla="*/ 0 w 385020"/>
                  <a:gd name="connsiteY1" fmla="*/ 0 h 1546539"/>
                  <a:gd name="connsiteX2" fmla="*/ 385020 w 385020"/>
                  <a:gd name="connsiteY2" fmla="*/ 1383253 h 1546539"/>
                  <a:gd name="connsiteX3" fmla="*/ 139796 w 385020"/>
                  <a:gd name="connsiteY3" fmla="*/ 1546539 h 1546539"/>
                  <a:gd name="connsiteX0" fmla="*/ 139796 w 385020"/>
                  <a:gd name="connsiteY0" fmla="*/ 1551122 h 1551122"/>
                  <a:gd name="connsiteX1" fmla="*/ 0 w 385020"/>
                  <a:gd name="connsiteY1" fmla="*/ 0 h 1551122"/>
                  <a:gd name="connsiteX2" fmla="*/ 385020 w 385020"/>
                  <a:gd name="connsiteY2" fmla="*/ 1383253 h 1551122"/>
                  <a:gd name="connsiteX3" fmla="*/ 139796 w 385020"/>
                  <a:gd name="connsiteY3" fmla="*/ 1551122 h 1551122"/>
                  <a:gd name="connsiteX0" fmla="*/ 139796 w 396479"/>
                  <a:gd name="connsiteY0" fmla="*/ 1551122 h 1551122"/>
                  <a:gd name="connsiteX1" fmla="*/ 0 w 396479"/>
                  <a:gd name="connsiteY1" fmla="*/ 0 h 1551122"/>
                  <a:gd name="connsiteX2" fmla="*/ 396479 w 396479"/>
                  <a:gd name="connsiteY2" fmla="*/ 1408462 h 1551122"/>
                  <a:gd name="connsiteX3" fmla="*/ 139796 w 396479"/>
                  <a:gd name="connsiteY3" fmla="*/ 1551122 h 1551122"/>
                  <a:gd name="connsiteX0" fmla="*/ 151255 w 396479"/>
                  <a:gd name="connsiteY0" fmla="*/ 1562580 h 1562580"/>
                  <a:gd name="connsiteX1" fmla="*/ 0 w 396479"/>
                  <a:gd name="connsiteY1" fmla="*/ 0 h 1562580"/>
                  <a:gd name="connsiteX2" fmla="*/ 396479 w 396479"/>
                  <a:gd name="connsiteY2" fmla="*/ 1408462 h 1562580"/>
                  <a:gd name="connsiteX3" fmla="*/ 151255 w 396479"/>
                  <a:gd name="connsiteY3" fmla="*/ 1562580 h 1562580"/>
                  <a:gd name="connsiteX0" fmla="*/ 132921 w 396479"/>
                  <a:gd name="connsiteY0" fmla="*/ 1564872 h 1564872"/>
                  <a:gd name="connsiteX1" fmla="*/ 0 w 396479"/>
                  <a:gd name="connsiteY1" fmla="*/ 0 h 1564872"/>
                  <a:gd name="connsiteX2" fmla="*/ 396479 w 396479"/>
                  <a:gd name="connsiteY2" fmla="*/ 1408462 h 1564872"/>
                  <a:gd name="connsiteX3" fmla="*/ 132921 w 396479"/>
                  <a:gd name="connsiteY3" fmla="*/ 1564872 h 1564872"/>
                </a:gdLst>
                <a:ahLst/>
                <a:cxnLst>
                  <a:cxn ang="0">
                    <a:pos x="connsiteX0" y="connsiteY0"/>
                  </a:cxn>
                  <a:cxn ang="0">
                    <a:pos x="connsiteX1" y="connsiteY1"/>
                  </a:cxn>
                  <a:cxn ang="0">
                    <a:pos x="connsiteX2" y="connsiteY2"/>
                  </a:cxn>
                  <a:cxn ang="0">
                    <a:pos x="connsiteX3" y="connsiteY3"/>
                  </a:cxn>
                </a:cxnLst>
                <a:rect l="l" t="t" r="r" b="b"/>
                <a:pathLst>
                  <a:path w="396479" h="1564872">
                    <a:moveTo>
                      <a:pt x="132921" y="1564872"/>
                    </a:moveTo>
                    <a:lnTo>
                      <a:pt x="0" y="0"/>
                    </a:lnTo>
                    <a:lnTo>
                      <a:pt x="396479" y="1408462"/>
                    </a:lnTo>
                    <a:lnTo>
                      <a:pt x="132921" y="1564872"/>
                    </a:lnTo>
                    <a:close/>
                  </a:path>
                </a:pathLst>
              </a:custGeom>
              <a:solidFill>
                <a:schemeClr val="accent1">
                  <a:alpha val="3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88" fontAlgn="base">
                  <a:lnSpc>
                    <a:spcPct val="90000"/>
                  </a:lnSpc>
                  <a:spcBef>
                    <a:spcPct val="0"/>
                  </a:spcBef>
                  <a:spcAft>
                    <a:spcPct val="0"/>
                  </a:spcAft>
                  <a:defRPr/>
                </a:pPr>
                <a:endParaRPr lang="en-US" dirty="0" err="1">
                  <a:gradFill>
                    <a:gsLst>
                      <a:gs pos="0">
                        <a:srgbClr val="FFFFFF"/>
                      </a:gs>
                      <a:gs pos="100000">
                        <a:srgbClr val="FFFFFF"/>
                      </a:gs>
                    </a:gsLst>
                    <a:lin ang="5400000" scaled="0"/>
                  </a:gradFill>
                  <a:latin typeface="Segoe UI Semilight"/>
                  <a:ea typeface="Segoe UI" pitchFamily="34" charset="0"/>
                  <a:cs typeface="Segoe UI" pitchFamily="34" charset="0"/>
                </a:endParaRPr>
              </a:p>
            </p:txBody>
          </p:sp>
        </p:grpSp>
        <p:sp>
          <p:nvSpPr>
            <p:cNvPr id="698" name="Rounded Rectangle 94"/>
            <p:cNvSpPr/>
            <p:nvPr/>
          </p:nvSpPr>
          <p:spPr bwMode="auto">
            <a:xfrm>
              <a:off x="1008184" y="3617402"/>
              <a:ext cx="297767" cy="166539"/>
            </a:xfrm>
            <a:prstGeom prst="roundRect">
              <a:avLst/>
            </a:prstGeom>
            <a:solidFill>
              <a:schemeClr val="tx2"/>
            </a:solidFill>
            <a:ln>
              <a:solidFill>
                <a:schemeClr val="tx2"/>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0" tIns="34282" rIns="0" bIns="34282" numCol="1" rtlCol="0" anchor="ctr" anchorCtr="0" compatLnSpc="1">
              <a:prstTxWarp prst="textNoShape">
                <a:avLst/>
              </a:prstTxWarp>
            </a:bodyPr>
            <a:lstStyle/>
            <a:p>
              <a:pPr algn="ctr" defTabSz="685385" fontAlgn="base">
                <a:spcBef>
                  <a:spcPct val="0"/>
                </a:spcBef>
                <a:spcAft>
                  <a:spcPct val="0"/>
                </a:spcAft>
                <a:defRPr/>
              </a:pPr>
              <a:endParaRPr lang="en-US" sz="1470" dirty="0">
                <a:solidFill>
                  <a:srgbClr val="0078D7"/>
                </a:solidFill>
                <a:latin typeface="Segoe UI Semilight"/>
              </a:endParaRPr>
            </a:p>
          </p:txBody>
        </p:sp>
      </p:grpSp>
      <p:sp>
        <p:nvSpPr>
          <p:cNvPr id="28" name="TextBox 27"/>
          <p:cNvSpPr txBox="1"/>
          <p:nvPr/>
        </p:nvSpPr>
        <p:spPr>
          <a:xfrm>
            <a:off x="274638" y="4259262"/>
            <a:ext cx="7986353" cy="3050066"/>
          </a:xfrm>
          <a:prstGeom prst="rect">
            <a:avLst/>
          </a:prstGeom>
          <a:noFill/>
        </p:spPr>
        <p:txBody>
          <a:bodyPr wrap="none" lIns="182880" tIns="146304" rIns="182880" bIns="146304" rtlCol="0">
            <a:spAutoFit/>
          </a:bodyPr>
          <a:lstStyle/>
          <a:p>
            <a:pPr marL="0" lvl="1">
              <a:spcAft>
                <a:spcPts val="600"/>
              </a:spcAft>
            </a:pPr>
            <a:r>
              <a:rPr lang="en-US" altLang="zh-CN" sz="2000" dirty="0" smtClean="0">
                <a:solidFill>
                  <a:schemeClr val="tx2"/>
                </a:solidFill>
              </a:rPr>
              <a:t>Why FPGAs?</a:t>
            </a:r>
          </a:p>
          <a:p>
            <a:pPr marL="342900" lvl="1" indent="-342900">
              <a:spcAft>
                <a:spcPts val="600"/>
              </a:spcAft>
              <a:buFont typeface="Arial" panose="020B0604020202020204" pitchFamily="34" charset="0"/>
              <a:buChar char="•"/>
            </a:pPr>
            <a:r>
              <a:rPr lang="en-US" altLang="zh-CN" sz="2000" dirty="0">
                <a:gradFill>
                  <a:gsLst>
                    <a:gs pos="2917">
                      <a:schemeClr val="tx1"/>
                    </a:gs>
                    <a:gs pos="30000">
                      <a:schemeClr val="tx1"/>
                    </a:gs>
                  </a:gsLst>
                  <a:lin ang="5400000" scaled="0"/>
                </a:gradFill>
              </a:rPr>
              <a:t>Fast due to massive parallelism and flexible interconnect</a:t>
            </a:r>
          </a:p>
          <a:p>
            <a:pPr lvl="1"/>
            <a:r>
              <a:rPr lang="en-US" altLang="zh-CN" sz="1600" dirty="0" smtClean="0">
                <a:gradFill>
                  <a:gsLst>
                    <a:gs pos="2917">
                      <a:schemeClr val="tx1"/>
                    </a:gs>
                    <a:gs pos="30000">
                      <a:schemeClr val="tx1"/>
                    </a:gs>
                  </a:gsLst>
                  <a:lin ang="5400000" scaled="0"/>
                </a:gradFill>
              </a:rPr>
              <a:t>     </a:t>
            </a:r>
            <a:r>
              <a:rPr lang="en-US" altLang="zh-CN" sz="1600" dirty="0">
                <a:gradFill>
                  <a:gsLst>
                    <a:gs pos="2917">
                      <a:schemeClr val="tx1"/>
                    </a:gs>
                    <a:gs pos="30000">
                      <a:schemeClr val="tx1"/>
                    </a:gs>
                  </a:gsLst>
                  <a:lin ang="5400000" scaled="0"/>
                </a:gradFill>
              </a:rPr>
              <a:t>- Millions of logic elements      </a:t>
            </a:r>
            <a:r>
              <a:rPr lang="en-US" altLang="zh-CN" sz="1600" dirty="0" smtClean="0">
                <a:gradFill>
                  <a:gsLst>
                    <a:gs pos="2917">
                      <a:schemeClr val="tx1"/>
                    </a:gs>
                    <a:gs pos="30000">
                      <a:schemeClr val="tx1"/>
                    </a:gs>
                  </a:gsLst>
                  <a:lin ang="5400000" scaled="0"/>
                </a:gradFill>
              </a:rPr>
              <a:t>    Thousands </a:t>
            </a:r>
            <a:r>
              <a:rPr lang="en-US" altLang="zh-CN" sz="1600" dirty="0">
                <a:gradFill>
                  <a:gsLst>
                    <a:gs pos="2917">
                      <a:schemeClr val="tx1"/>
                    </a:gs>
                    <a:gs pos="30000">
                      <a:schemeClr val="tx1"/>
                    </a:gs>
                  </a:gsLst>
                  <a:lin ang="5400000" scaled="0"/>
                </a:gradFill>
              </a:rPr>
              <a:t>of “cores” in parallel</a:t>
            </a:r>
          </a:p>
          <a:p>
            <a:pPr lvl="1"/>
            <a:r>
              <a:rPr lang="en-US" altLang="zh-CN" sz="2000" dirty="0">
                <a:gradFill>
                  <a:gsLst>
                    <a:gs pos="2917">
                      <a:schemeClr val="tx1"/>
                    </a:gs>
                    <a:gs pos="30000">
                      <a:schemeClr val="tx1"/>
                    </a:gs>
                  </a:gsLst>
                  <a:lin ang="5400000" scaled="0"/>
                </a:gradFill>
              </a:rPr>
              <a:t>    - </a:t>
            </a:r>
            <a:r>
              <a:rPr lang="en-US" altLang="zh-CN" sz="1600" dirty="0">
                <a:gradFill>
                  <a:gsLst>
                    <a:gs pos="2917">
                      <a:schemeClr val="tx1"/>
                    </a:gs>
                    <a:gs pos="30000">
                      <a:schemeClr val="tx1"/>
                    </a:gs>
                  </a:gsLst>
                  <a:lin ang="5400000" scaled="0"/>
                </a:gradFill>
              </a:rPr>
              <a:t>Thousands of memory blocks       </a:t>
            </a:r>
            <a:r>
              <a:rPr lang="en-US" altLang="zh-CN" sz="1600" dirty="0" smtClean="0">
                <a:gradFill>
                  <a:gsLst>
                    <a:gs pos="2917">
                      <a:schemeClr val="tx1"/>
                    </a:gs>
                    <a:gs pos="30000">
                      <a:schemeClr val="tx1"/>
                    </a:gs>
                  </a:gsLst>
                  <a:lin ang="5400000" scaled="0"/>
                </a:gradFill>
              </a:rPr>
              <a:t>    TB/s </a:t>
            </a:r>
            <a:r>
              <a:rPr lang="en-US" altLang="zh-CN" sz="1600" dirty="0">
                <a:gradFill>
                  <a:gsLst>
                    <a:gs pos="2917">
                      <a:schemeClr val="tx1"/>
                    </a:gs>
                    <a:gs pos="30000">
                      <a:schemeClr val="tx1"/>
                    </a:gs>
                  </a:gsLst>
                  <a:lin ang="5400000" scaled="0"/>
                </a:gradFill>
              </a:rPr>
              <a:t>memory </a:t>
            </a:r>
            <a:r>
              <a:rPr lang="en-US" altLang="zh-CN" sz="1600" dirty="0" smtClean="0">
                <a:gradFill>
                  <a:gsLst>
                    <a:gs pos="2917">
                      <a:schemeClr val="tx1"/>
                    </a:gs>
                    <a:gs pos="30000">
                      <a:schemeClr val="tx1"/>
                    </a:gs>
                  </a:gsLst>
                  <a:lin ang="5400000" scaled="0"/>
                </a:gradFill>
              </a:rPr>
              <a:t>bandwidth</a:t>
            </a:r>
            <a:endParaRPr lang="en-US" altLang="zh-CN" sz="2000" dirty="0" smtClean="0">
              <a:gradFill>
                <a:gsLst>
                  <a:gs pos="2917">
                    <a:schemeClr val="tx1"/>
                  </a:gs>
                  <a:gs pos="30000">
                    <a:schemeClr val="tx1"/>
                  </a:gs>
                </a:gsLst>
                <a:lin ang="5400000" scaled="0"/>
              </a:gradFill>
            </a:endParaRPr>
          </a:p>
          <a:p>
            <a:pPr marL="342900" lvl="1" indent="-342900">
              <a:spcAft>
                <a:spcPts val="600"/>
              </a:spcAft>
              <a:buFont typeface="Arial" panose="020B0604020202020204" pitchFamily="34" charset="0"/>
              <a:buChar char="•"/>
            </a:pPr>
            <a:r>
              <a:rPr lang="en-US" altLang="zh-CN" sz="2000" dirty="0" smtClean="0">
                <a:gradFill>
                  <a:gsLst>
                    <a:gs pos="2917">
                      <a:schemeClr val="tx1"/>
                    </a:gs>
                    <a:gs pos="30000">
                      <a:schemeClr val="tx1"/>
                    </a:gs>
                  </a:gsLst>
                  <a:lin ang="5400000" scaled="0"/>
                </a:gradFill>
              </a:rPr>
              <a:t>Low </a:t>
            </a:r>
            <a:r>
              <a:rPr lang="en-US" altLang="zh-CN" sz="2000" dirty="0">
                <a:gradFill>
                  <a:gsLst>
                    <a:gs pos="2917">
                      <a:schemeClr val="tx1"/>
                    </a:gs>
                    <a:gs pos="30000">
                      <a:schemeClr val="tx1"/>
                    </a:gs>
                  </a:gsLst>
                  <a:lin ang="5400000" scaled="0"/>
                </a:gradFill>
              </a:rPr>
              <a:t>power consumption (~20W)</a:t>
            </a:r>
          </a:p>
          <a:p>
            <a:pPr marL="342900" lvl="1" indent="-342900">
              <a:spcAft>
                <a:spcPts val="600"/>
              </a:spcAft>
              <a:buFont typeface="Arial" panose="020B0604020202020204" pitchFamily="34" charset="0"/>
              <a:buChar char="•"/>
            </a:pPr>
            <a:r>
              <a:rPr lang="en-US" altLang="zh-CN" sz="2000" dirty="0">
                <a:gradFill>
                  <a:gsLst>
                    <a:gs pos="2917">
                      <a:schemeClr val="tx1"/>
                    </a:gs>
                    <a:gs pos="30000">
                      <a:schemeClr val="tx1"/>
                    </a:gs>
                  </a:gsLst>
                  <a:lin ang="5400000" scaled="0"/>
                </a:gradFill>
              </a:rPr>
              <a:t>General computing platform to accelerate various cloud services</a:t>
            </a:r>
          </a:p>
          <a:p>
            <a:pPr marL="342900" lvl="1" indent="-342900">
              <a:spcAft>
                <a:spcPts val="600"/>
              </a:spcAft>
              <a:buFont typeface="Arial" panose="020B0604020202020204" pitchFamily="34" charset="0"/>
              <a:buChar char="•"/>
            </a:pPr>
            <a:r>
              <a:rPr lang="en-US" altLang="zh-CN" sz="2000" dirty="0">
                <a:gradFill>
                  <a:gsLst>
                    <a:gs pos="2917">
                      <a:schemeClr val="tx1"/>
                    </a:gs>
                    <a:gs pos="30000">
                      <a:schemeClr val="tx1"/>
                    </a:gs>
                  </a:gsLst>
                  <a:lin ang="5400000" scaled="0"/>
                </a:gradFill>
              </a:rPr>
              <a:t>Mature technology with a reasonable price</a:t>
            </a:r>
            <a:endParaRPr lang="en-US" altLang="zh-CN" sz="1600" dirty="0">
              <a:gradFill>
                <a:gsLst>
                  <a:gs pos="2917">
                    <a:schemeClr val="tx1"/>
                  </a:gs>
                  <a:gs pos="30000">
                    <a:schemeClr val="tx1"/>
                  </a:gs>
                </a:gsLst>
                <a:lin ang="5400000" scaled="0"/>
              </a:gradFill>
            </a:endParaRPr>
          </a:p>
          <a:p>
            <a:pPr>
              <a:lnSpc>
                <a:spcPct val="90000"/>
              </a:lnSpc>
              <a:spcAft>
                <a:spcPts val="600"/>
              </a:spcAft>
            </a:pPr>
            <a:endParaRPr lang="en-US" sz="2000" dirty="0" err="1" smtClean="0">
              <a:gradFill>
                <a:gsLst>
                  <a:gs pos="2917">
                    <a:schemeClr val="tx1"/>
                  </a:gs>
                  <a:gs pos="30000">
                    <a:schemeClr val="tx1"/>
                  </a:gs>
                </a:gsLst>
                <a:lin ang="5400000" scaled="0"/>
              </a:gradFill>
            </a:endParaRPr>
          </a:p>
        </p:txBody>
      </p:sp>
      <p:sp>
        <p:nvSpPr>
          <p:cNvPr id="882" name="Right Arrow 881"/>
          <p:cNvSpPr/>
          <p:nvPr/>
        </p:nvSpPr>
        <p:spPr bwMode="auto">
          <a:xfrm>
            <a:off x="4181434" y="5478462"/>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
        <p:nvSpPr>
          <p:cNvPr id="883" name="Right Arrow 882"/>
          <p:cNvSpPr/>
          <p:nvPr/>
        </p:nvSpPr>
        <p:spPr bwMode="auto">
          <a:xfrm>
            <a:off x="3782266" y="5173662"/>
            <a:ext cx="265471" cy="206477"/>
          </a:xfrm>
          <a:prstGeom prst="rightArrow">
            <a:avLst/>
          </a:prstGeom>
          <a:solidFill>
            <a:schemeClr val="bg1"/>
          </a:solidFill>
          <a:ln w="3810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61" fontAlgn="base">
              <a:spcBef>
                <a:spcPct val="0"/>
              </a:spcBef>
              <a:spcAft>
                <a:spcPct val="0"/>
              </a:spcAft>
            </a:pPr>
            <a:endParaRPr lang="en-US" sz="1500" dirty="0">
              <a:gradFill>
                <a:gsLst>
                  <a:gs pos="5833">
                    <a:schemeClr val="tx1">
                      <a:lumMod val="50000"/>
                    </a:schemeClr>
                  </a:gs>
                  <a:gs pos="100000">
                    <a:schemeClr val="tx1">
                      <a:lumMod val="50000"/>
                    </a:schemeClr>
                  </a:gs>
                </a:gsLst>
                <a:lin ang="5400000" scaled="0"/>
              </a:gradFill>
            </a:endParaRPr>
          </a:p>
        </p:txBody>
      </p:sp>
    </p:spTree>
    <p:extLst>
      <p:ext uri="{BB962C8B-B14F-4D97-AF65-F5344CB8AC3E}">
        <p14:creationId xmlns:p14="http://schemas.microsoft.com/office/powerpoint/2010/main" val="5765685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74638" y="1212850"/>
            <a:ext cx="8777288" cy="2899255"/>
          </a:xfrm>
        </p:spPr>
        <p:txBody>
          <a:bodyPr/>
          <a:lstStyle/>
          <a:p>
            <a:r>
              <a:rPr lang="en-US" sz="2800" dirty="0" smtClean="0">
                <a:solidFill>
                  <a:schemeClr val="tx1"/>
                </a:solidFill>
              </a:rPr>
              <a:t>We use client-side batching because our programmable NIC has limited network bandwidth. The network bandwidth is only 5 GB/s, while the DRAM and </a:t>
            </a:r>
            <a:r>
              <a:rPr lang="en-US" sz="2800" dirty="0" err="1" smtClean="0">
                <a:solidFill>
                  <a:schemeClr val="tx1"/>
                </a:solidFill>
              </a:rPr>
              <a:t>PCIe</a:t>
            </a:r>
            <a:r>
              <a:rPr lang="en-US" sz="2800" dirty="0" smtClean="0">
                <a:solidFill>
                  <a:schemeClr val="tx1"/>
                </a:solidFill>
              </a:rPr>
              <a:t> bandwidth are both above 10 GB/s. So we batch multiple KV operations in a single network packet to amortize the packet header overhead. If we have a higher bandwidth network, we will no longer need network batching.</a:t>
            </a:r>
            <a:endParaRPr lang="en-US" sz="2800" dirty="0"/>
          </a:p>
        </p:txBody>
      </p:sp>
      <p:sp>
        <p:nvSpPr>
          <p:cNvPr id="3" name="标题 2"/>
          <p:cNvSpPr>
            <a:spLocks noGrp="1"/>
          </p:cNvSpPr>
          <p:nvPr>
            <p:ph type="title"/>
          </p:nvPr>
        </p:nvSpPr>
        <p:spPr/>
        <p:txBody>
          <a:bodyPr/>
          <a:lstStyle/>
          <a:p>
            <a:r>
              <a:rPr lang="en-US" dirty="0" smtClean="0"/>
              <a:t>What is the non-batch throughput?</a:t>
            </a:r>
            <a:endParaRPr lang="en-US" dirty="0"/>
          </a:p>
        </p:txBody>
      </p:sp>
    </p:spTree>
    <p:extLst>
      <p:ext uri="{BB962C8B-B14F-4D97-AF65-F5344CB8AC3E}">
        <p14:creationId xmlns:p14="http://schemas.microsoft.com/office/powerpoint/2010/main" val="285316040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274637" y="4335462"/>
            <a:ext cx="8960644" cy="1830388"/>
          </a:xfrm>
        </p:spPr>
        <p:txBody>
          <a:bodyPr/>
          <a:lstStyle/>
          <a:p>
            <a:r>
              <a:rPr lang="en-US" altLang="zh-CN" sz="2400" b="1" dirty="0" smtClean="0">
                <a:latin typeface="+mn-lt"/>
              </a:rPr>
              <a:t>Bojie Li</a:t>
            </a:r>
            <a:r>
              <a:rPr lang="en-US" altLang="zh-CN" sz="2400" baseline="30000" dirty="0" smtClean="0">
                <a:latin typeface="+mn-lt"/>
              </a:rPr>
              <a:t>1,2</a:t>
            </a:r>
            <a:r>
              <a:rPr lang="en-US" altLang="zh-CN" sz="2400" dirty="0" smtClean="0">
                <a:latin typeface="+mn-lt"/>
              </a:rPr>
              <a:t>   Zhenyuan Ruan</a:t>
            </a:r>
            <a:r>
              <a:rPr lang="en-US" altLang="zh-CN" sz="2400" baseline="30000" dirty="0">
                <a:latin typeface="+mn-lt"/>
              </a:rPr>
              <a:t>1,3</a:t>
            </a:r>
            <a:r>
              <a:rPr lang="en-US" altLang="zh-CN" sz="2400" dirty="0" smtClean="0">
                <a:latin typeface="+mn-lt"/>
              </a:rPr>
              <a:t>   Wencong Xiao</a:t>
            </a:r>
            <a:r>
              <a:rPr lang="en-US" altLang="zh-CN" sz="2400" baseline="30000" dirty="0">
                <a:latin typeface="+mn-lt"/>
              </a:rPr>
              <a:t>1,4</a:t>
            </a:r>
            <a:r>
              <a:rPr lang="en-US" altLang="zh-CN" sz="2400" dirty="0" smtClean="0">
                <a:latin typeface="+mn-lt"/>
              </a:rPr>
              <a:t>   </a:t>
            </a:r>
            <a:r>
              <a:rPr lang="en-US" sz="2400" dirty="0" smtClean="0">
                <a:latin typeface="+mn-lt"/>
              </a:rPr>
              <a:t>Yuanwei Lu</a:t>
            </a:r>
            <a:r>
              <a:rPr lang="en-US" sz="2400" baseline="30000" dirty="0">
                <a:latin typeface="+mn-lt"/>
              </a:rPr>
              <a:t>1,2</a:t>
            </a:r>
            <a:r>
              <a:rPr lang="en-US" sz="2400" dirty="0" smtClean="0">
                <a:latin typeface="+mn-lt"/>
              </a:rPr>
              <a:t>    Yongqiang Xiong</a:t>
            </a:r>
            <a:r>
              <a:rPr lang="en-US" sz="2400" baseline="30000" dirty="0">
                <a:latin typeface="+mn-lt"/>
              </a:rPr>
              <a:t>1</a:t>
            </a:r>
            <a:r>
              <a:rPr lang="en-US" sz="2400" dirty="0" smtClean="0">
                <a:latin typeface="+mn-lt"/>
              </a:rPr>
              <a:t>      Andrew Putnam</a:t>
            </a:r>
            <a:r>
              <a:rPr lang="en-US" sz="2400" baseline="30000" dirty="0">
                <a:latin typeface="+mn-lt"/>
              </a:rPr>
              <a:t>1</a:t>
            </a:r>
            <a:r>
              <a:rPr lang="en-US" sz="2400" dirty="0" smtClean="0">
                <a:latin typeface="+mn-lt"/>
              </a:rPr>
              <a:t>        </a:t>
            </a:r>
            <a:r>
              <a:rPr lang="en-US" sz="2400" dirty="0" err="1" smtClean="0">
                <a:latin typeface="+mn-lt"/>
              </a:rPr>
              <a:t>Enhong</a:t>
            </a:r>
            <a:r>
              <a:rPr lang="en-US" sz="2400" dirty="0" smtClean="0">
                <a:latin typeface="+mn-lt"/>
              </a:rPr>
              <a:t> Chen</a:t>
            </a:r>
            <a:r>
              <a:rPr lang="en-US" sz="2400" baseline="30000" dirty="0">
                <a:latin typeface="+mn-lt"/>
              </a:rPr>
              <a:t>2</a:t>
            </a:r>
          </a:p>
          <a:p>
            <a:r>
              <a:rPr lang="en-US" sz="2400" dirty="0" smtClean="0">
                <a:latin typeface="+mn-lt"/>
              </a:rPr>
              <a:t>Lintao Zhang</a:t>
            </a:r>
            <a:r>
              <a:rPr lang="en-US" sz="2400" baseline="30000" dirty="0">
                <a:latin typeface="+mn-lt"/>
              </a:rPr>
              <a:t>1</a:t>
            </a:r>
          </a:p>
          <a:p>
            <a:endParaRPr lang="en-US" sz="2400" dirty="0">
              <a:latin typeface="+mn-lt"/>
            </a:endParaRPr>
          </a:p>
          <a:p>
            <a:r>
              <a:rPr lang="en-US" sz="2400" baseline="30000" dirty="0">
                <a:latin typeface="+mn-lt"/>
              </a:rPr>
              <a:t>1</a:t>
            </a:r>
            <a:r>
              <a:rPr lang="en-US" sz="2400" dirty="0" smtClean="0">
                <a:latin typeface="+mn-lt"/>
              </a:rPr>
              <a:t>Microsoft Research    </a:t>
            </a:r>
            <a:r>
              <a:rPr lang="en-US" sz="2400" baseline="30000" dirty="0">
                <a:latin typeface="+mn-lt"/>
              </a:rPr>
              <a:t>2</a:t>
            </a:r>
            <a:r>
              <a:rPr lang="en-US" sz="2400" dirty="0" smtClean="0">
                <a:latin typeface="+mn-lt"/>
              </a:rPr>
              <a:t>USTC      </a:t>
            </a:r>
            <a:r>
              <a:rPr lang="en-US" sz="2400" baseline="30000" dirty="0">
                <a:latin typeface="+mn-lt"/>
              </a:rPr>
              <a:t>3</a:t>
            </a:r>
            <a:r>
              <a:rPr lang="en-US" sz="2400" dirty="0" smtClean="0">
                <a:latin typeface="+mn-lt"/>
              </a:rPr>
              <a:t>UCLA      </a:t>
            </a:r>
            <a:r>
              <a:rPr lang="en-US" sz="2400" baseline="30000" dirty="0">
                <a:latin typeface="+mn-lt"/>
              </a:rPr>
              <a:t>4</a:t>
            </a:r>
            <a:r>
              <a:rPr lang="en-US" sz="2400" dirty="0" smtClean="0">
                <a:latin typeface="+mn-lt"/>
              </a:rPr>
              <a:t>Beihang University</a:t>
            </a:r>
            <a:endParaRPr lang="en-US" sz="2400" dirty="0">
              <a:latin typeface="+mn-lt"/>
            </a:endParaRPr>
          </a:p>
        </p:txBody>
      </p:sp>
      <p:sp>
        <p:nvSpPr>
          <p:cNvPr id="2" name="Title 1"/>
          <p:cNvSpPr>
            <a:spLocks noGrp="1"/>
          </p:cNvSpPr>
          <p:nvPr>
            <p:ph type="title"/>
          </p:nvPr>
        </p:nvSpPr>
        <p:spPr>
          <a:xfrm>
            <a:off x="274637" y="1287462"/>
            <a:ext cx="8198644" cy="1837298"/>
          </a:xfrm>
        </p:spPr>
        <p:txBody>
          <a:bodyPr/>
          <a:lstStyle/>
          <a:p>
            <a:r>
              <a:rPr lang="en-US" dirty="0"/>
              <a:t>KV-Direct: High-Performance </a:t>
            </a:r>
            <a:r>
              <a:rPr lang="en-US" dirty="0" smtClean="0"/>
              <a:t>In-Memory Key-Value </a:t>
            </a:r>
            <a:r>
              <a:rPr lang="en-US" dirty="0"/>
              <a:t>Store with Programmable NIC</a:t>
            </a:r>
          </a:p>
        </p:txBody>
      </p:sp>
      <p:sp>
        <p:nvSpPr>
          <p:cNvPr id="4" name="文本框 3"/>
          <p:cNvSpPr txBox="1"/>
          <p:nvPr/>
        </p:nvSpPr>
        <p:spPr>
          <a:xfrm>
            <a:off x="5960941" y="19644"/>
            <a:ext cx="335732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Published on SOSP’17</a:t>
            </a:r>
            <a:endParaRPr lang="en-US" sz="24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49958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Key-Value Store in Data Centers</a:t>
            </a:r>
            <a:endParaRPr lang="en-US" dirty="0"/>
          </a:p>
        </p:txBody>
      </p:sp>
      <p:sp>
        <p:nvSpPr>
          <p:cNvPr id="3" name="Text Placeholder 2"/>
          <p:cNvSpPr>
            <a:spLocks noGrp="1"/>
          </p:cNvSpPr>
          <p:nvPr>
            <p:ph type="body" sz="quarter" idx="10"/>
          </p:nvPr>
        </p:nvSpPr>
        <p:spPr>
          <a:xfrm>
            <a:off x="274638" y="1212849"/>
            <a:ext cx="4206240" cy="627864"/>
          </a:xfrm>
        </p:spPr>
        <p:txBody>
          <a:bodyPr/>
          <a:lstStyle/>
          <a:p>
            <a:r>
              <a:rPr lang="en-US" dirty="0" smtClean="0"/>
              <a:t>Web Cache</a:t>
            </a:r>
            <a:endParaRPr lang="en-US" dirty="0"/>
          </a:p>
        </p:txBody>
      </p:sp>
      <p:sp>
        <p:nvSpPr>
          <p:cNvPr id="4" name="Text Placeholder 3"/>
          <p:cNvSpPr>
            <a:spLocks noGrp="1"/>
          </p:cNvSpPr>
          <p:nvPr>
            <p:ph type="body" sz="quarter" idx="11"/>
          </p:nvPr>
        </p:nvSpPr>
        <p:spPr>
          <a:xfrm>
            <a:off x="4846113" y="1211287"/>
            <a:ext cx="4206240" cy="627864"/>
          </a:xfrm>
        </p:spPr>
        <p:txBody>
          <a:bodyPr/>
          <a:lstStyle/>
          <a:p>
            <a:endParaRPr lang="en-US" dirty="0"/>
          </a:p>
        </p:txBody>
      </p:sp>
      <p:pic>
        <p:nvPicPr>
          <p:cNvPr id="5" name="图片 6"/>
          <p:cNvPicPr>
            <a:picLocks noChangeAspect="1"/>
          </p:cNvPicPr>
          <p:nvPr/>
        </p:nvPicPr>
        <p:blipFill>
          <a:blip r:embed="rId3"/>
          <a:stretch>
            <a:fillRect/>
          </a:stretch>
        </p:blipFill>
        <p:spPr>
          <a:xfrm>
            <a:off x="1072480" y="2021119"/>
            <a:ext cx="1521641" cy="893138"/>
          </a:xfrm>
          <a:prstGeom prst="rect">
            <a:avLst/>
          </a:prstGeom>
        </p:spPr>
      </p:pic>
      <p:pic>
        <p:nvPicPr>
          <p:cNvPr id="6" name="Picture 2" descr="Image result for red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 y="3046444"/>
            <a:ext cx="2274240" cy="759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72481" y="4447755"/>
            <a:ext cx="229312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Recent Tweets</a:t>
            </a:r>
          </a:p>
        </p:txBody>
      </p:sp>
      <p:sp>
        <p:nvSpPr>
          <p:cNvPr id="8" name="TextBox 7"/>
          <p:cNvSpPr txBox="1"/>
          <p:nvPr/>
        </p:nvSpPr>
        <p:spPr>
          <a:xfrm>
            <a:off x="243681" y="4447755"/>
            <a:ext cx="136159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User ID</a:t>
            </a:r>
          </a:p>
        </p:txBody>
      </p:sp>
      <p:cxnSp>
        <p:nvCxnSpPr>
          <p:cNvPr id="12" name="Straight Arrow Connector 11"/>
          <p:cNvCxnSpPr>
            <a:stCxn id="8" idx="3"/>
            <a:endCxn id="7" idx="1"/>
          </p:cNvCxnSpPr>
          <p:nvPr/>
        </p:nvCxnSpPr>
        <p:spPr>
          <a:xfrm>
            <a:off x="1605272" y="4761687"/>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2430" y="5039111"/>
            <a:ext cx="9095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SQL</a:t>
            </a:r>
          </a:p>
        </p:txBody>
      </p:sp>
      <p:cxnSp>
        <p:nvCxnSpPr>
          <p:cNvPr id="14" name="Straight Arrow Connector 13"/>
          <p:cNvCxnSpPr/>
          <p:nvPr/>
        </p:nvCxnSpPr>
        <p:spPr>
          <a:xfrm>
            <a:off x="1605272" y="5360210"/>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65353" y="5037146"/>
            <a:ext cx="20383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Query result</a:t>
            </a:r>
          </a:p>
        </p:txBody>
      </p:sp>
      <p:sp>
        <p:nvSpPr>
          <p:cNvPr id="17" name="TextBox 16"/>
          <p:cNvSpPr txBox="1"/>
          <p:nvPr/>
        </p:nvSpPr>
        <p:spPr>
          <a:xfrm>
            <a:off x="243681" y="3954462"/>
            <a:ext cx="85260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Key</a:t>
            </a:r>
          </a:p>
        </p:txBody>
      </p:sp>
      <p:sp>
        <p:nvSpPr>
          <p:cNvPr id="18" name="TextBox 17"/>
          <p:cNvSpPr txBox="1"/>
          <p:nvPr/>
        </p:nvSpPr>
        <p:spPr>
          <a:xfrm>
            <a:off x="2072481" y="3967127"/>
            <a:ext cx="110543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Value</a:t>
            </a:r>
          </a:p>
        </p:txBody>
      </p:sp>
      <p:sp>
        <p:nvSpPr>
          <p:cNvPr id="19" name="TextBox 18"/>
          <p:cNvSpPr txBox="1"/>
          <p:nvPr/>
        </p:nvSpPr>
        <p:spPr>
          <a:xfrm>
            <a:off x="243681" y="5609579"/>
            <a:ext cx="138403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Session</a:t>
            </a:r>
          </a:p>
        </p:txBody>
      </p:sp>
      <p:cxnSp>
        <p:nvCxnSpPr>
          <p:cNvPr id="20" name="Straight Arrow Connector 19"/>
          <p:cNvCxnSpPr/>
          <p:nvPr/>
        </p:nvCxnSpPr>
        <p:spPr>
          <a:xfrm>
            <a:off x="1605272" y="5901083"/>
            <a:ext cx="467209"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065352" y="5587151"/>
            <a:ext cx="255820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Browser cookies</a:t>
            </a:r>
          </a:p>
        </p:txBody>
      </p:sp>
    </p:spTree>
    <p:extLst>
      <p:ext uri="{BB962C8B-B14F-4D97-AF65-F5344CB8AC3E}">
        <p14:creationId xmlns:p14="http://schemas.microsoft.com/office/powerpoint/2010/main" val="1237976631"/>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11.2|7|2.8|3.8"/>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WHITE TEMPLATE">
  <a:themeElements>
    <a:clrScheme name="BT - Blue on white - 2">
      <a:dk1>
        <a:srgbClr val="505050"/>
      </a:dk1>
      <a:lt1>
        <a:srgbClr val="FFFFFF"/>
      </a:lt1>
      <a:dk2>
        <a:srgbClr val="0078D7"/>
      </a:dk2>
      <a:lt2>
        <a:srgbClr val="00BCF2"/>
      </a:lt2>
      <a:accent1>
        <a:srgbClr val="0078D7"/>
      </a:accent1>
      <a:accent2>
        <a:srgbClr val="002050"/>
      </a:accent2>
      <a:accent3>
        <a:srgbClr val="B4009E"/>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3B2751E-ABCC-4ACB-85B7-9E8CC4D0BA2B}"/>
    </a:ext>
  </a:ext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2016_9.potx" id="{18C54D66-9C3F-4D18-9FDA-AEAC066D1A3F}" vid="{A94C5B01-1291-4B8E-BD61-1AA9192032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3" ma:contentTypeDescription="Create a new document." ma:contentTypeScope="" ma:versionID="f0876370c90de824ab54c09b0bd2a056">
  <xsd:schema xmlns:xsd="http://www.w3.org/2001/XMLSchema" xmlns:xs="http://www.w3.org/2001/XMLSchema" xmlns:p="http://schemas.microsoft.com/office/2006/metadata/properties" xmlns:ns3="630a2e83-186a-4a0f-ab27-bee8a8096abc" targetNamespace="http://schemas.microsoft.com/office/2006/metadata/properties" ma:root="true" ma:fieldsID="a2a3b5ed8b4accd7c8a398d0cb075271" ns3:_="">
    <xsd:import namespace="630a2e83-186a-4a0f-ab27-bee8a8096abc"/>
    <xsd:element name="properties">
      <xsd:complexType>
        <xsd:sequence>
          <xsd:element name="documentManagement">
            <xsd:complexType>
              <xsd:all>
                <xsd:element ref="ns3:SharedWithUsers" minOccurs="0"/>
                <xsd:element ref="ns3:SharedWithDetail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0a2e83-186a-4a0f-ab27-bee8a8096a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purl.org/dc/elements/1.1/"/>
    <ds:schemaRef ds:uri="http://purl.org/dc/dcmitype/"/>
    <ds:schemaRef ds:uri="630a2e83-186a-4a0f-ab27-bee8a8096abc"/>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4E1B0F3-A957-46C1-B237-B18B8172CE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0a2e83-186a-4a0f-ab27-bee8a8096a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KV-Direct-20161012</Template>
  <TotalTime>6619</TotalTime>
  <Words>9727</Words>
  <Application>Microsoft Office PowerPoint</Application>
  <PresentationFormat>自定义</PresentationFormat>
  <Paragraphs>1348</Paragraphs>
  <Slides>70</Slides>
  <Notes>63</Notes>
  <HiddenSlides>0</HiddenSlides>
  <MMClips>1</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70</vt:i4>
      </vt:variant>
    </vt:vector>
  </HeadingPairs>
  <TitlesOfParts>
    <vt:vector size="81" baseType="lpstr">
      <vt:lpstr>宋体</vt:lpstr>
      <vt:lpstr>Arial</vt:lpstr>
      <vt:lpstr>Calibri</vt:lpstr>
      <vt:lpstr>Consolas</vt:lpstr>
      <vt:lpstr>Segoe UI</vt:lpstr>
      <vt:lpstr>Segoe UI Light</vt:lpstr>
      <vt:lpstr>Segoe UI Semibold</vt:lpstr>
      <vt:lpstr>Segoe UI Semilight</vt:lpstr>
      <vt:lpstr>Wingdings</vt:lpstr>
      <vt:lpstr>WHITE TEMPLATE</vt:lpstr>
      <vt:lpstr>COLOR TEMPLATE</vt:lpstr>
      <vt:lpstr>Accelerating Datacenter Infrastructure with Reconfigurable Hardware</vt:lpstr>
      <vt:lpstr>Rise of Domain-Specific Architecture</vt:lpstr>
      <vt:lpstr>Reconfigurable Cloud Architecture</vt:lpstr>
      <vt:lpstr>Reconfigurable Cloud Architecture</vt:lpstr>
      <vt:lpstr>Why FPGA is fast: logic &amp; mem parallelism</vt:lpstr>
      <vt:lpstr>Why FPGA is fast: flexible interconnect</vt:lpstr>
      <vt:lpstr>Reconfigurable Cloud Architecture</vt:lpstr>
      <vt:lpstr>KV-Direct: High-Performance In-Memory Key-Value Store with Programmable NIC</vt:lpstr>
      <vt:lpstr>Key-Value Store in Data Centers</vt:lpstr>
      <vt:lpstr>Key-Value Store in Data Centers</vt:lpstr>
      <vt:lpstr>Key-Value Store in Data Centers</vt:lpstr>
      <vt:lpstr>Key-Value Store Architectures</vt:lpstr>
      <vt:lpstr>Key-Value Store Architectures</vt:lpstr>
      <vt:lpstr>Key-Value Store Architectures</vt:lpstr>
      <vt:lpstr>Key-Value Store Architectures</vt:lpstr>
      <vt:lpstr>A Commodity Server with SmartNIC</vt:lpstr>
      <vt:lpstr>KV-Direct Architecture</vt:lpstr>
      <vt:lpstr>Performance Challenges</vt:lpstr>
      <vt:lpstr>Performance Challenges</vt:lpstr>
      <vt:lpstr>Performance Challenges</vt:lpstr>
      <vt:lpstr>Performance Challenges</vt:lpstr>
      <vt:lpstr>Performance Challenges</vt:lpstr>
      <vt:lpstr>Design Principles</vt:lpstr>
      <vt:lpstr>Be Frugal on Memory Accesses</vt:lpstr>
      <vt:lpstr>Be frugal on memory accesses</vt:lpstr>
      <vt:lpstr>Be frugal on memory accesses</vt:lpstr>
      <vt:lpstr>Be Frugal on Memory Accesses</vt:lpstr>
      <vt:lpstr>Design Principles</vt:lpstr>
      <vt:lpstr>Memory dependency</vt:lpstr>
      <vt:lpstr>Reservation Station</vt:lpstr>
      <vt:lpstr>Pipeline stall</vt:lpstr>
      <vt:lpstr>Out-of-order execution</vt:lpstr>
      <vt:lpstr>Out-of-order Execution</vt:lpstr>
      <vt:lpstr>Design Principles</vt:lpstr>
      <vt:lpstr>How to Use On-board DRAM?</vt:lpstr>
      <vt:lpstr>How to Use On-board DRAM?</vt:lpstr>
      <vt:lpstr>Load Dispatch = Cache + Load Balance</vt:lpstr>
      <vt:lpstr>Design Principles</vt:lpstr>
      <vt:lpstr>Vector-Type Operations</vt:lpstr>
      <vt:lpstr>Vector-Type Operations</vt:lpstr>
      <vt:lpstr>Client-side Network Batching</vt:lpstr>
      <vt:lpstr>KV-Direct System Performance</vt:lpstr>
      <vt:lpstr>KV-Direct System Performance</vt:lpstr>
      <vt:lpstr>KV-Direct System Performance</vt:lpstr>
      <vt:lpstr>Little Impact on CPU Performance</vt:lpstr>
      <vt:lpstr>Scalability with Multiple NICs</vt:lpstr>
      <vt:lpstr>Scalability with Multiple NICs</vt:lpstr>
      <vt:lpstr>KVS Performance Comparison</vt:lpstr>
      <vt:lpstr>KVS Performance Comparison</vt:lpstr>
      <vt:lpstr>KVS Performance Comparison</vt:lpstr>
      <vt:lpstr>Extend RDMA to Key-Value operation with Programmable NIC</vt:lpstr>
      <vt:lpstr>How did we develop KV-Direct on FPGA?</vt:lpstr>
      <vt:lpstr>FPGA challenge: Programmability</vt:lpstr>
      <vt:lpstr>Project ClickNP [SIGCOMM’16]</vt:lpstr>
      <vt:lpstr>Programming model</vt:lpstr>
      <vt:lpstr>Element: single-threaded core</vt:lpstr>
      <vt:lpstr>Architecture</vt:lpstr>
      <vt:lpstr>Architecture</vt:lpstr>
      <vt:lpstr>Architecture</vt:lpstr>
      <vt:lpstr>Architecture</vt:lpstr>
      <vt:lpstr>Architecture</vt:lpstr>
      <vt:lpstr>Architecture</vt:lpstr>
      <vt:lpstr>Dimensions Where FPGAs Can Add Value in Cloud</vt:lpstr>
      <vt:lpstr>Thank you! Questions!  </vt:lpstr>
      <vt:lpstr>Backup</vt:lpstr>
      <vt:lpstr>What application?</vt:lpstr>
      <vt:lpstr>Are the optimizations general?</vt:lpstr>
      <vt:lpstr>Throughput is similar to state-of-art </vt:lpstr>
      <vt:lpstr>Consistency among multiple NICs</vt:lpstr>
      <vt:lpstr>What is the non-batch throughput?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KV-Direct: Fast Remote Key-Value Access with Specialized Coprocessor</dc:title>
  <dc:subject>&lt;Speech title here&gt;</dc:subject>
  <dc:creator>Bojie Li (MSR Student-Person Consulting)</dc:creator>
  <cp:keywords>MSVID, Brand Guidelines, Branding, Visual Identity, grid</cp:keywords>
  <dc:description>Template: Maryfj_x000d_
Formatting: _x000d_
Audience Type:</dc:description>
  <cp:lastModifiedBy>Bojie Li (MSR Student-Person Consulting)</cp:lastModifiedBy>
  <cp:revision>3075</cp:revision>
  <dcterms:created xsi:type="dcterms:W3CDTF">2016-09-30T08:26:57Z</dcterms:created>
  <dcterms:modified xsi:type="dcterms:W3CDTF">2017-12-15T17:00:31Z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