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318" r:id="rId4"/>
    <p:sldId id="258" r:id="rId5"/>
    <p:sldId id="277" r:id="rId6"/>
    <p:sldId id="260" r:id="rId7"/>
    <p:sldId id="278" r:id="rId8"/>
    <p:sldId id="287" r:id="rId9"/>
    <p:sldId id="305" r:id="rId10"/>
    <p:sldId id="263" r:id="rId11"/>
    <p:sldId id="281" r:id="rId12"/>
    <p:sldId id="259" r:id="rId13"/>
    <p:sldId id="262" r:id="rId14"/>
    <p:sldId id="306" r:id="rId15"/>
    <p:sldId id="286" r:id="rId16"/>
    <p:sldId id="288" r:id="rId17"/>
    <p:sldId id="298" r:id="rId18"/>
    <p:sldId id="285" r:id="rId19"/>
    <p:sldId id="290" r:id="rId20"/>
    <p:sldId id="307" r:id="rId21"/>
    <p:sldId id="261" r:id="rId22"/>
    <p:sldId id="314" r:id="rId23"/>
    <p:sldId id="312" r:id="rId24"/>
    <p:sldId id="315" r:id="rId25"/>
    <p:sldId id="313" r:id="rId26"/>
    <p:sldId id="316" r:id="rId27"/>
    <p:sldId id="317" r:id="rId28"/>
    <p:sldId id="292" r:id="rId29"/>
    <p:sldId id="297" r:id="rId30"/>
    <p:sldId id="270" r:id="rId31"/>
    <p:sldId id="308" r:id="rId32"/>
    <p:sldId id="264" r:id="rId33"/>
    <p:sldId id="299" r:id="rId34"/>
    <p:sldId id="301" r:id="rId35"/>
    <p:sldId id="303" r:id="rId36"/>
    <p:sldId id="309" r:id="rId37"/>
    <p:sldId id="304" r:id="rId38"/>
    <p:sldId id="310" r:id="rId39"/>
    <p:sldId id="280" r:id="rId40"/>
    <p:sldId id="279" r:id="rId4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84255" autoAdjust="0"/>
  </p:normalViewPr>
  <p:slideViewPr>
    <p:cSldViewPr snapToGrid="0">
      <p:cViewPr varScale="1">
        <p:scale>
          <a:sx n="75" d="100"/>
          <a:sy n="75" d="100"/>
        </p:scale>
        <p:origin x="10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D87BF-0719-49A3-936C-A1F20E743D15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0C0F4-16F6-4C3A-A90E-D06A302FBB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52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- </a:t>
            </a:r>
            <a:r>
              <a:rPr lang="en-US" altLang="zh-CN" sz="1200" dirty="0" smtClean="0"/>
              <a:t>ISO 26262-10:2012, Clause 4.2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165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26262-10:2012, </a:t>
            </a:r>
            <a:r>
              <a:rPr lang="en-US" altLang="zh-CN" sz="1200" smtClean="0"/>
              <a:t>Clause 7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53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26262-10:2012, </a:t>
            </a:r>
            <a:r>
              <a:rPr lang="en-US" altLang="zh-CN" sz="1200" smtClean="0"/>
              <a:t>Clause 7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26262-10:2012, </a:t>
            </a:r>
            <a:r>
              <a:rPr lang="en-US" altLang="zh-CN" sz="1200" smtClean="0"/>
              <a:t>Clause 7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06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26262-10:2012, </a:t>
            </a:r>
            <a:r>
              <a:rPr lang="en-US" altLang="zh-CN" sz="1200" smtClean="0"/>
              <a:t>Clause 7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895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Source:</a:t>
            </a:r>
            <a:endParaRPr lang="en-US" altLang="zh-CN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26262-8:2011, Clause 6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126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Source:</a:t>
            </a:r>
            <a:endParaRPr lang="en-US" altLang="zh-CN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26262-8:2011, Clause 9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884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26262-6:2011, Clause 9</a:t>
            </a:r>
            <a:endParaRPr lang="en-US" altLang="zh-CN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26262-6:2011, Clause</a:t>
            </a:r>
            <a:r>
              <a:rPr lang="en-US" altLang="zh-CN" sz="1200" baseline="0" dirty="0" smtClean="0"/>
              <a:t>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26262-4:2011, Clause 8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7488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- </a:t>
            </a:r>
            <a:r>
              <a:rPr lang="en-US" altLang="zh-CN" sz="1200" dirty="0" smtClean="0"/>
              <a:t>ISO 26262-3:2011, Clause 7.4.3</a:t>
            </a:r>
            <a:endParaRPr lang="en-US" altLang="zh-CN" sz="1200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97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 smtClean="0"/>
              <a:t>ISO 26262-4:2011, Clause 6.4.4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 smtClean="0"/>
              <a:t>ISO 26262-4:2011, Clause 7.4.3.7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 smtClean="0"/>
              <a:t>ISO 26262-4:2011, Clause 7.4.4.2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 smtClean="0"/>
              <a:t>ISO 26262-4:2011, Clause 8.4.2.1.2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 smtClean="0"/>
              <a:t>ISO 26262-6:2011, Clause 7.4.11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 smtClean="0"/>
              <a:t>ISO 26262-6:2011, Clause 7.4.15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altLang="zh-CN" sz="1200" dirty="0" smtClean="0"/>
              <a:t>ISO 26262-6:2011, Clause 10.4.6</a:t>
            </a:r>
            <a:endParaRPr lang="en-US" altLang="zh-CN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44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- </a:t>
            </a:r>
            <a:r>
              <a:rPr lang="en-US" altLang="zh-CN" sz="1200" dirty="0" smtClean="0"/>
              <a:t>ISO 26262-6:2011, Clause 7.4.1</a:t>
            </a:r>
            <a:endParaRPr lang="en-US" altLang="zh-CN" sz="1200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51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26262-10:2012, Clause 4.3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712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- </a:t>
            </a:r>
            <a:r>
              <a:rPr lang="en-US" altLang="zh-CN" sz="1200" dirty="0" smtClean="0"/>
              <a:t>ISO 26262-6:2011, Clause 7.4.18</a:t>
            </a:r>
            <a:endParaRPr lang="en-US" altLang="zh-CN" sz="1200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48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26262-10:2012, Clause 4.3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956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Source:</a:t>
            </a:r>
            <a:endParaRPr lang="en-US" altLang="zh-CN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26262-9:2011, Clause 8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215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/>
              <a:t>Source:</a:t>
            </a:r>
            <a:endParaRPr lang="en-US" altLang="zh-CN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26262-4:2011, Clause 6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4384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Source:</a:t>
            </a:r>
            <a:endParaRPr lang="en-US" altLang="zh-CN" sz="1200" baseline="0" dirty="0" smtClean="0"/>
          </a:p>
          <a:p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26262-9:2011, Clause 7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882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26262-10:2012, </a:t>
            </a:r>
            <a:r>
              <a:rPr lang="en-US" altLang="zh-CN" sz="1200" smtClean="0"/>
              <a:t>Clause 7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586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26262-10:2012, </a:t>
            </a:r>
            <a:r>
              <a:rPr lang="en-US" altLang="zh-CN" sz="1200" smtClean="0"/>
              <a:t>Clause 7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100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Source: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/>
              <a:t>- </a:t>
            </a:r>
            <a:r>
              <a:rPr lang="en-US" altLang="zh-CN" sz="1200" dirty="0" smtClean="0"/>
              <a:t>ISO 26262-10:2012, </a:t>
            </a:r>
            <a:r>
              <a:rPr lang="en-US" altLang="zh-CN" sz="1200" smtClean="0"/>
              <a:t>Clause 7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C0F4-16F6-4C3A-A90E-D06A302FBB4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99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409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51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33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73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44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79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9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054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07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44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94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1F8FD-EB21-4E9D-B523-0BF527DE0064}" type="datetimeFigureOut">
              <a:rPr lang="zh-CN" altLang="en-US" smtClean="0"/>
              <a:t>2017/12/12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F016B-A4B3-4D1B-A6F8-7F7E5434C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2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Functional Safety of</a:t>
            </a:r>
            <a:br>
              <a:rPr lang="en-US" altLang="zh-CN" sz="4800" dirty="0" smtClean="0"/>
            </a:br>
            <a:r>
              <a:rPr lang="en-US" altLang="zh-CN" sz="4800" dirty="0" smtClean="0"/>
              <a:t>Automotive Operating Systems:</a:t>
            </a:r>
            <a:br>
              <a:rPr lang="en-US" altLang="zh-CN" sz="4800" dirty="0" smtClean="0"/>
            </a:br>
            <a:r>
              <a:rPr lang="en-US" altLang="zh-CN" sz="4800" dirty="0" smtClean="0"/>
              <a:t> An Overview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110038"/>
            <a:ext cx="6858000" cy="1655762"/>
          </a:xfrm>
        </p:spPr>
        <p:txBody>
          <a:bodyPr/>
          <a:lstStyle/>
          <a:p>
            <a:r>
              <a:rPr lang="en-US" altLang="zh-CN" dirty="0" smtClean="0"/>
              <a:t>Junjie Mao</a:t>
            </a:r>
          </a:p>
          <a:p>
            <a:r>
              <a:rPr lang="en-US" altLang="zh-CN" dirty="0" smtClean="0"/>
              <a:t>Tsinghua University</a:t>
            </a:r>
          </a:p>
          <a:p>
            <a:fld id="{029EC944-0F1F-4208-9676-2AB9F751E75E}" type="datetime4">
              <a:rPr lang="en-US" altLang="zh-CN"/>
              <a:t>December 12, 2017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6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Functional Safety: the Definition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/>
          <a:lstStyle/>
          <a:p>
            <a:r>
              <a:rPr lang="en-US" altLang="zh-CN" dirty="0" smtClean="0"/>
              <a:t>absence </a:t>
            </a:r>
            <a:r>
              <a:rPr lang="en-US" altLang="zh-CN" dirty="0"/>
              <a:t>of unreasonable risk </a:t>
            </a:r>
            <a:r>
              <a:rPr lang="en-US" altLang="zh-CN" dirty="0" smtClean="0"/>
              <a:t>due </a:t>
            </a:r>
            <a:r>
              <a:rPr lang="en-US" altLang="zh-CN" dirty="0"/>
              <a:t>to hazards </a:t>
            </a:r>
            <a:r>
              <a:rPr lang="en-US" altLang="zh-CN" dirty="0" smtClean="0"/>
              <a:t>caused </a:t>
            </a:r>
            <a:r>
              <a:rPr lang="en-US" altLang="zh-CN" dirty="0"/>
              <a:t>by malfunctioning </a:t>
            </a:r>
            <a:r>
              <a:rPr lang="en-US" altLang="zh-CN" dirty="0" smtClean="0"/>
              <a:t>behavior of E/E systems (</a:t>
            </a:r>
            <a:r>
              <a:rPr lang="en-US" altLang="zh-CN" dirty="0"/>
              <a:t>ISO 26262-1:2011, </a:t>
            </a:r>
            <a:r>
              <a:rPr lang="en-US" altLang="zh-CN" dirty="0" smtClean="0"/>
              <a:t>1.51)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19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Functional Safety: the Definition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/>
          <a:lstStyle/>
          <a:p>
            <a:r>
              <a:rPr lang="en-US" altLang="zh-CN" dirty="0" smtClean="0"/>
              <a:t>absence </a:t>
            </a:r>
            <a:r>
              <a:rPr lang="en-US" altLang="zh-CN" dirty="0"/>
              <a:t>of </a:t>
            </a:r>
            <a:r>
              <a:rPr lang="en-US" altLang="zh-CN" dirty="0">
                <a:solidFill>
                  <a:srgbClr val="FF0000"/>
                </a:solidFill>
              </a:rPr>
              <a:t>unreasonable risk</a:t>
            </a:r>
            <a:r>
              <a:rPr lang="en-US" altLang="zh-CN" dirty="0"/>
              <a:t> </a:t>
            </a:r>
            <a:r>
              <a:rPr lang="en-US" altLang="zh-CN" dirty="0" smtClean="0"/>
              <a:t>due </a:t>
            </a:r>
            <a:r>
              <a:rPr lang="en-US" altLang="zh-CN" dirty="0"/>
              <a:t>to hazards </a:t>
            </a:r>
            <a:r>
              <a:rPr lang="en-US" altLang="zh-CN" dirty="0" smtClean="0"/>
              <a:t>caused </a:t>
            </a:r>
            <a:r>
              <a:rPr lang="en-US" altLang="zh-CN" dirty="0"/>
              <a:t>by malfunctioning </a:t>
            </a:r>
            <a:r>
              <a:rPr lang="en-US" altLang="zh-CN" dirty="0" smtClean="0"/>
              <a:t>behavior of E/E systems (</a:t>
            </a:r>
            <a:r>
              <a:rPr lang="en-US" altLang="zh-CN" dirty="0"/>
              <a:t>ISO 26262-1:2011, </a:t>
            </a:r>
            <a:r>
              <a:rPr lang="en-US" altLang="zh-CN" dirty="0" smtClean="0"/>
              <a:t>1.51)</a:t>
            </a:r>
          </a:p>
          <a:p>
            <a:endParaRPr lang="en-US" altLang="zh-CN" dirty="0"/>
          </a:p>
          <a:p>
            <a:r>
              <a:rPr lang="en-US" altLang="zh-CN" dirty="0" smtClean="0"/>
              <a:t>Extent of harm to person health that is unacceptable in a certain context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58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Functional Safety: the Definition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/>
          <a:lstStyle/>
          <a:p>
            <a:r>
              <a:rPr lang="en-US" altLang="zh-CN" dirty="0" smtClean="0"/>
              <a:t>absence </a:t>
            </a:r>
            <a:r>
              <a:rPr lang="en-US" altLang="zh-CN" dirty="0"/>
              <a:t>of unreasonable risk </a:t>
            </a:r>
            <a:r>
              <a:rPr lang="en-US" altLang="zh-CN" dirty="0" smtClean="0"/>
              <a:t>due </a:t>
            </a:r>
            <a:r>
              <a:rPr lang="en-US" altLang="zh-CN" dirty="0"/>
              <a:t>to hazards </a:t>
            </a:r>
            <a:r>
              <a:rPr lang="en-US" altLang="zh-CN" dirty="0" smtClean="0"/>
              <a:t>caused </a:t>
            </a:r>
            <a:r>
              <a:rPr lang="en-US" altLang="zh-CN" dirty="0"/>
              <a:t>by malfunctioning </a:t>
            </a:r>
            <a:r>
              <a:rPr lang="en-US" altLang="zh-CN" dirty="0" smtClean="0"/>
              <a:t>behavior of </a:t>
            </a:r>
            <a:r>
              <a:rPr lang="en-US" altLang="zh-CN" dirty="0" smtClean="0">
                <a:solidFill>
                  <a:srgbClr val="FF0000"/>
                </a:solidFill>
              </a:rPr>
              <a:t>E/E systems</a:t>
            </a:r>
            <a:r>
              <a:rPr lang="en-US" altLang="zh-CN" dirty="0" smtClean="0"/>
              <a:t> (</a:t>
            </a:r>
            <a:r>
              <a:rPr lang="en-US" altLang="zh-CN" dirty="0"/>
              <a:t>ISO 26262-1:2011, </a:t>
            </a:r>
            <a:r>
              <a:rPr lang="en-US" altLang="zh-CN" dirty="0" smtClean="0"/>
              <a:t>1.51)</a:t>
            </a:r>
          </a:p>
          <a:p>
            <a:endParaRPr lang="en-US" altLang="zh-CN" dirty="0"/>
          </a:p>
          <a:p>
            <a:r>
              <a:rPr lang="en-US" altLang="zh-CN" dirty="0"/>
              <a:t>electrical and/or electronic </a:t>
            </a:r>
            <a:r>
              <a:rPr lang="en-US" altLang="zh-CN" dirty="0" smtClean="0"/>
              <a:t>systems</a:t>
            </a:r>
          </a:p>
          <a:p>
            <a:pPr lvl="1"/>
            <a:r>
              <a:rPr lang="en-US" altLang="zh-CN" dirty="0" smtClean="0"/>
              <a:t>software + hardware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94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Functional Safety: the Definition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00752"/>
          </a:xfrm>
        </p:spPr>
        <p:txBody>
          <a:bodyPr/>
          <a:lstStyle/>
          <a:p>
            <a:r>
              <a:rPr lang="en-US" altLang="zh-CN" dirty="0" smtClean="0"/>
              <a:t>absence </a:t>
            </a:r>
            <a:r>
              <a:rPr lang="en-US" altLang="zh-CN" dirty="0"/>
              <a:t>of unreasonable risk </a:t>
            </a:r>
            <a:r>
              <a:rPr lang="en-US" altLang="zh-CN" dirty="0" smtClean="0"/>
              <a:t>due </a:t>
            </a:r>
            <a:r>
              <a:rPr lang="en-US" altLang="zh-CN" dirty="0"/>
              <a:t>to hazards </a:t>
            </a:r>
            <a:r>
              <a:rPr lang="en-US" altLang="zh-CN" dirty="0" smtClean="0"/>
              <a:t>caused </a:t>
            </a:r>
            <a:r>
              <a:rPr lang="en-US" altLang="zh-CN" dirty="0"/>
              <a:t>by </a:t>
            </a:r>
            <a:r>
              <a:rPr lang="en-US" altLang="zh-CN" dirty="0">
                <a:solidFill>
                  <a:srgbClr val="FF0000"/>
                </a:solidFill>
              </a:rPr>
              <a:t>malfunctioning </a:t>
            </a:r>
            <a:r>
              <a:rPr lang="en-US" altLang="zh-CN" dirty="0" smtClean="0">
                <a:solidFill>
                  <a:srgbClr val="FF0000"/>
                </a:solidFill>
              </a:rPr>
              <a:t>behavior</a:t>
            </a:r>
            <a:r>
              <a:rPr lang="en-US" altLang="zh-CN" dirty="0" smtClean="0"/>
              <a:t> of E/E systems (</a:t>
            </a:r>
            <a:r>
              <a:rPr lang="en-US" altLang="zh-CN" dirty="0"/>
              <a:t>ISO 26262-1:2011, </a:t>
            </a:r>
            <a:r>
              <a:rPr lang="en-US" altLang="zh-CN" dirty="0" smtClean="0"/>
              <a:t>1.51)</a:t>
            </a:r>
            <a:endParaRPr lang="zh-CN" altLang="en-US" dirty="0"/>
          </a:p>
        </p:txBody>
      </p:sp>
      <p:sp>
        <p:nvSpPr>
          <p:cNvPr id="7" name="文本占位符 4"/>
          <p:cNvSpPr txBox="1">
            <a:spLocks/>
          </p:cNvSpPr>
          <p:nvPr/>
        </p:nvSpPr>
        <p:spPr>
          <a:xfrm>
            <a:off x="629842" y="3463204"/>
            <a:ext cx="3868340" cy="422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b="1" dirty="0" smtClean="0"/>
              <a:t>in </a:t>
            </a:r>
            <a:r>
              <a:rPr lang="en-US" altLang="zh-CN" sz="2400" b="1" dirty="0"/>
              <a:t>scope</a:t>
            </a:r>
            <a:endParaRPr lang="zh-CN" altLang="en-US" sz="2400" b="1" dirty="0"/>
          </a:p>
        </p:txBody>
      </p:sp>
      <p:sp>
        <p:nvSpPr>
          <p:cNvPr id="8" name="内容占位符 5"/>
          <p:cNvSpPr txBox="1">
            <a:spLocks/>
          </p:cNvSpPr>
          <p:nvPr/>
        </p:nvSpPr>
        <p:spPr>
          <a:xfrm>
            <a:off x="629842" y="4032543"/>
            <a:ext cx="3868340" cy="15993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System failure</a:t>
            </a:r>
          </a:p>
          <a:p>
            <a:r>
              <a:rPr lang="en-US" altLang="zh-CN" dirty="0" smtClean="0"/>
              <a:t>Unintended behavior</a:t>
            </a:r>
            <a:endParaRPr lang="zh-CN" altLang="en-US" dirty="0"/>
          </a:p>
        </p:txBody>
      </p:sp>
      <p:sp>
        <p:nvSpPr>
          <p:cNvPr id="9" name="文本占位符 6"/>
          <p:cNvSpPr txBox="1">
            <a:spLocks/>
          </p:cNvSpPr>
          <p:nvPr/>
        </p:nvSpPr>
        <p:spPr>
          <a:xfrm>
            <a:off x="4629150" y="3463204"/>
            <a:ext cx="3887391" cy="4229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b="1" dirty="0" smtClean="0"/>
              <a:t>not (directly) in scope</a:t>
            </a:r>
            <a:endParaRPr lang="zh-CN" altLang="en-US" sz="2400" b="1" dirty="0"/>
          </a:p>
        </p:txBody>
      </p:sp>
      <p:sp>
        <p:nvSpPr>
          <p:cNvPr id="10" name="内容占位符 7"/>
          <p:cNvSpPr txBox="1">
            <a:spLocks/>
          </p:cNvSpPr>
          <p:nvPr/>
        </p:nvSpPr>
        <p:spPr>
          <a:xfrm>
            <a:off x="4629150" y="4032543"/>
            <a:ext cx="3887391" cy="15993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Functionality</a:t>
            </a:r>
          </a:p>
          <a:p>
            <a:r>
              <a:rPr lang="en-US" altLang="zh-CN" dirty="0" smtClean="0"/>
              <a:t>Electric shock, fire, etc.</a:t>
            </a:r>
          </a:p>
          <a:p>
            <a:r>
              <a:rPr lang="en-US" altLang="zh-CN" dirty="0" smtClean="0"/>
              <a:t>Security properties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22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safety?</a:t>
            </a:r>
          </a:p>
          <a:p>
            <a:r>
              <a:rPr lang="en-US" altLang="zh-CN" dirty="0"/>
              <a:t>What is functional safety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How is </a:t>
            </a:r>
            <a:r>
              <a:rPr lang="en-US" altLang="zh-CN" dirty="0">
                <a:solidFill>
                  <a:srgbClr val="FF0000"/>
                </a:solidFill>
              </a:rPr>
              <a:t>functional </a:t>
            </a:r>
            <a:r>
              <a:rPr lang="en-US" altLang="zh-CN" dirty="0" smtClean="0">
                <a:solidFill>
                  <a:srgbClr val="FF0000"/>
                </a:solidFill>
              </a:rPr>
              <a:t>safety achieved for OS?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Categorizing and controlling failures</a:t>
            </a:r>
          </a:p>
          <a:p>
            <a:pPr lvl="1"/>
            <a:r>
              <a:rPr lang="en-US" altLang="zh-CN" dirty="0" smtClean="0"/>
              <a:t>V-model development process</a:t>
            </a:r>
          </a:p>
          <a:p>
            <a:pPr lvl="1"/>
            <a:r>
              <a:rPr lang="en-US" altLang="zh-CN" dirty="0"/>
              <a:t>Automotive Safety Integrity </a:t>
            </a:r>
            <a:r>
              <a:rPr lang="en-US" altLang="zh-CN" dirty="0" smtClean="0"/>
              <a:t>Level (ASIL)</a:t>
            </a:r>
          </a:p>
          <a:p>
            <a:r>
              <a:rPr lang="en-US" altLang="zh-CN" dirty="0" smtClean="0"/>
              <a:t>Further topics</a:t>
            </a:r>
          </a:p>
          <a:p>
            <a:r>
              <a:rPr lang="en-US" altLang="zh-CN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0338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Faults, Errors, Failures and Hazards</a:t>
            </a:r>
            <a:endParaRPr lang="zh-CN" altLang="en-US" sz="4000" dirty="0"/>
          </a:p>
        </p:txBody>
      </p:sp>
      <p:grpSp>
        <p:nvGrpSpPr>
          <p:cNvPr id="6" name="Group 5"/>
          <p:cNvGrpSpPr/>
          <p:nvPr/>
        </p:nvGrpSpPr>
        <p:grpSpPr>
          <a:xfrm>
            <a:off x="482047" y="4562061"/>
            <a:ext cx="2226365" cy="1308075"/>
            <a:chOff x="482047" y="4562061"/>
            <a:chExt cx="2226365" cy="1308075"/>
          </a:xfrm>
        </p:grpSpPr>
        <p:sp>
          <p:nvSpPr>
            <p:cNvPr id="3" name="文本框 2"/>
            <p:cNvSpPr txBox="1"/>
            <p:nvPr/>
          </p:nvSpPr>
          <p:spPr>
            <a:xfrm>
              <a:off x="1103243" y="4562061"/>
              <a:ext cx="98397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Fault</a:t>
              </a:r>
              <a:endParaRPr lang="zh-CN" altLang="en-US" dirty="0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82047" y="5039139"/>
              <a:ext cx="22263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/>
                <a:t>Programming error at loop termination condition</a:t>
              </a:r>
              <a:endParaRPr lang="zh-CN" altLang="en-US" sz="1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087217" y="4562061"/>
            <a:ext cx="2955233" cy="1308075"/>
            <a:chOff x="2087217" y="4562061"/>
            <a:chExt cx="2955233" cy="1308075"/>
          </a:xfrm>
        </p:grpSpPr>
        <p:sp>
          <p:nvSpPr>
            <p:cNvPr id="4" name="文本框 3"/>
            <p:cNvSpPr txBox="1"/>
            <p:nvPr/>
          </p:nvSpPr>
          <p:spPr>
            <a:xfrm>
              <a:off x="3437281" y="4562061"/>
              <a:ext cx="98397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Error</a:t>
              </a:r>
              <a:endParaRPr lang="zh-CN" altLang="en-US" dirty="0"/>
            </a:p>
          </p:txBody>
        </p:sp>
        <p:cxnSp>
          <p:nvCxnSpPr>
            <p:cNvPr id="7" name="直接箭头连接符 6"/>
            <p:cNvCxnSpPr>
              <a:stCxn id="3" idx="3"/>
              <a:endCxn id="4" idx="1"/>
            </p:cNvCxnSpPr>
            <p:nvPr/>
          </p:nvCxnSpPr>
          <p:spPr>
            <a:xfrm>
              <a:off x="2087217" y="4746727"/>
              <a:ext cx="13500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2816085" y="5039139"/>
              <a:ext cx="22263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/>
                <a:t>Unwanted endless loop (leads to watchdog-reset)</a:t>
              </a:r>
              <a:endParaRPr lang="zh-CN" altLang="en-US" sz="16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21255" y="4562061"/>
            <a:ext cx="3038058" cy="1308075"/>
            <a:chOff x="4421255" y="4562061"/>
            <a:chExt cx="3038058" cy="1308075"/>
          </a:xfrm>
        </p:grpSpPr>
        <p:sp>
          <p:nvSpPr>
            <p:cNvPr id="5" name="文本框 4"/>
            <p:cNvSpPr txBox="1"/>
            <p:nvPr/>
          </p:nvSpPr>
          <p:spPr>
            <a:xfrm>
              <a:off x="5900527" y="4562061"/>
              <a:ext cx="98397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Failure</a:t>
              </a:r>
              <a:endParaRPr lang="zh-CN" altLang="en-US" dirty="0"/>
            </a:p>
          </p:txBody>
        </p:sp>
        <p:cxnSp>
          <p:nvCxnSpPr>
            <p:cNvPr id="9" name="直接箭头连接符 8"/>
            <p:cNvCxnSpPr>
              <a:stCxn id="4" idx="3"/>
              <a:endCxn id="5" idx="1"/>
            </p:cNvCxnSpPr>
            <p:nvPr/>
          </p:nvCxnSpPr>
          <p:spPr>
            <a:xfrm>
              <a:off x="4421255" y="4746727"/>
              <a:ext cx="14792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5232948" y="5039139"/>
              <a:ext cx="22263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/>
                <a:t>Engine control unit stops operation by intermittence</a:t>
              </a:r>
              <a:endParaRPr lang="zh-CN" altLang="en-US" sz="16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87217" y="2224022"/>
            <a:ext cx="2955233" cy="1061853"/>
            <a:chOff x="2087217" y="2224022"/>
            <a:chExt cx="2955233" cy="1061853"/>
          </a:xfrm>
        </p:grpSpPr>
        <p:sp>
          <p:nvSpPr>
            <p:cNvPr id="21" name="文本框 20"/>
            <p:cNvSpPr txBox="1"/>
            <p:nvPr/>
          </p:nvSpPr>
          <p:spPr>
            <a:xfrm>
              <a:off x="3437281" y="2224022"/>
              <a:ext cx="98397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Error</a:t>
              </a:r>
              <a:endParaRPr lang="zh-CN" altLang="en-US" dirty="0"/>
            </a:p>
          </p:txBody>
        </p:sp>
        <p:cxnSp>
          <p:nvCxnSpPr>
            <p:cNvPr id="23" name="直接箭头连接符 22"/>
            <p:cNvCxnSpPr>
              <a:stCxn id="20" idx="3"/>
              <a:endCxn id="21" idx="1"/>
            </p:cNvCxnSpPr>
            <p:nvPr/>
          </p:nvCxnSpPr>
          <p:spPr>
            <a:xfrm>
              <a:off x="2087217" y="2408688"/>
              <a:ext cx="13500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2816085" y="2701100"/>
              <a:ext cx="22263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/>
                <a:t>Ignition interrupted by intermittence</a:t>
              </a:r>
              <a:endParaRPr lang="zh-CN" altLang="en-US" sz="16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21255" y="2224022"/>
            <a:ext cx="2738229" cy="769465"/>
            <a:chOff x="4421255" y="2224022"/>
            <a:chExt cx="2738229" cy="769465"/>
          </a:xfrm>
        </p:grpSpPr>
        <p:sp>
          <p:nvSpPr>
            <p:cNvPr id="22" name="文本框 21"/>
            <p:cNvSpPr txBox="1"/>
            <p:nvPr/>
          </p:nvSpPr>
          <p:spPr>
            <a:xfrm>
              <a:off x="5900527" y="2224022"/>
              <a:ext cx="98397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Failure</a:t>
              </a:r>
              <a:endParaRPr lang="zh-CN" altLang="en-US" dirty="0"/>
            </a:p>
          </p:txBody>
        </p:sp>
        <p:cxnSp>
          <p:nvCxnSpPr>
            <p:cNvPr id="24" name="直接箭头连接符 23"/>
            <p:cNvCxnSpPr>
              <a:stCxn id="21" idx="3"/>
              <a:endCxn id="22" idx="1"/>
            </p:cNvCxnSpPr>
            <p:nvPr/>
          </p:nvCxnSpPr>
          <p:spPr>
            <a:xfrm>
              <a:off x="4421255" y="2408688"/>
              <a:ext cx="14792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5625543" y="2654933"/>
              <a:ext cx="15339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/>
                <a:t>Vehicle bucks</a:t>
              </a:r>
              <a:endParaRPr lang="zh-CN" altLang="en-US" sz="1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2047" y="2224022"/>
            <a:ext cx="5910468" cy="2338039"/>
            <a:chOff x="482047" y="2224022"/>
            <a:chExt cx="5910468" cy="2338039"/>
          </a:xfrm>
        </p:grpSpPr>
        <p:sp>
          <p:nvSpPr>
            <p:cNvPr id="20" name="文本框 19"/>
            <p:cNvSpPr txBox="1"/>
            <p:nvPr/>
          </p:nvSpPr>
          <p:spPr>
            <a:xfrm>
              <a:off x="1103243" y="2224022"/>
              <a:ext cx="98397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Fault</a:t>
              </a:r>
              <a:endParaRPr lang="zh-CN" altLang="en-US" dirty="0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82047" y="2701100"/>
              <a:ext cx="22263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/>
                <a:t>Engine control unit stops operation by intermittence</a:t>
              </a:r>
              <a:endParaRPr lang="zh-CN" altLang="en-US" sz="1600" dirty="0"/>
            </a:p>
          </p:txBody>
        </p:sp>
        <p:cxnSp>
          <p:nvCxnSpPr>
            <p:cNvPr id="31" name="肘形连接符 30"/>
            <p:cNvCxnSpPr>
              <a:stCxn id="5" idx="0"/>
              <a:endCxn id="20" idx="1"/>
            </p:cNvCxnSpPr>
            <p:nvPr/>
          </p:nvCxnSpPr>
          <p:spPr>
            <a:xfrm rot="16200000" flipV="1">
              <a:off x="2671193" y="840739"/>
              <a:ext cx="2153373" cy="5289271"/>
            </a:xfrm>
            <a:prstGeom prst="bentConnector4">
              <a:avLst>
                <a:gd name="adj1" fmla="val 21711"/>
                <a:gd name="adj2" fmla="val 112872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28650" y="2023655"/>
            <a:ext cx="6626916" cy="1824595"/>
            <a:chOff x="628650" y="2023655"/>
            <a:chExt cx="6626916" cy="1824595"/>
          </a:xfrm>
        </p:grpSpPr>
        <p:sp>
          <p:nvSpPr>
            <p:cNvPr id="28" name="圆角矩形 27"/>
            <p:cNvSpPr/>
            <p:nvPr/>
          </p:nvSpPr>
          <p:spPr>
            <a:xfrm>
              <a:off x="628650" y="2023655"/>
              <a:ext cx="6626916" cy="1824595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512314" y="3475384"/>
              <a:ext cx="1489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Item - Vehicle</a:t>
              </a:r>
              <a:endParaRPr lang="zh-CN" alt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22414" y="4332841"/>
            <a:ext cx="6833152" cy="2033172"/>
            <a:chOff x="422414" y="4332841"/>
            <a:chExt cx="6833152" cy="2033172"/>
          </a:xfrm>
        </p:grpSpPr>
        <p:sp>
          <p:nvSpPr>
            <p:cNvPr id="29" name="圆角矩形 28"/>
            <p:cNvSpPr/>
            <p:nvPr/>
          </p:nvSpPr>
          <p:spPr>
            <a:xfrm>
              <a:off x="422414" y="4332841"/>
              <a:ext cx="6833152" cy="2033172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3686413" y="5991782"/>
              <a:ext cx="33419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 smtClean="0"/>
                <a:t>Component - Engine Control Unit</a:t>
              </a:r>
              <a:endParaRPr lang="zh-CN" alt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84501" y="2181642"/>
            <a:ext cx="2103370" cy="914854"/>
            <a:chOff x="6884501" y="2181642"/>
            <a:chExt cx="2103370" cy="914854"/>
          </a:xfrm>
        </p:grpSpPr>
        <p:sp>
          <p:nvSpPr>
            <p:cNvPr id="50" name="爆炸形 1 49"/>
            <p:cNvSpPr/>
            <p:nvPr/>
          </p:nvSpPr>
          <p:spPr>
            <a:xfrm>
              <a:off x="8145117" y="2181642"/>
              <a:ext cx="740465" cy="577650"/>
            </a:xfrm>
            <a:prstGeom prst="irregularSeal1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8042827" y="2757942"/>
              <a:ext cx="945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 smtClean="0"/>
                <a:t>Accident</a:t>
              </a:r>
              <a:endParaRPr lang="zh-CN" altLang="en-US" sz="1600" dirty="0"/>
            </a:p>
          </p:txBody>
        </p:sp>
        <p:cxnSp>
          <p:nvCxnSpPr>
            <p:cNvPr id="53" name="直接箭头连接符 52"/>
            <p:cNvCxnSpPr>
              <a:stCxn id="22" idx="3"/>
              <a:endCxn id="50" idx="1"/>
            </p:cNvCxnSpPr>
            <p:nvPr/>
          </p:nvCxnSpPr>
          <p:spPr>
            <a:xfrm>
              <a:off x="6884501" y="2408688"/>
              <a:ext cx="1260616" cy="33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151080" y="1410296"/>
            <a:ext cx="5836791" cy="813726"/>
            <a:chOff x="3151080" y="1410296"/>
            <a:chExt cx="5836791" cy="813726"/>
          </a:xfrm>
        </p:grpSpPr>
        <p:sp>
          <p:nvSpPr>
            <p:cNvPr id="57" name="文本框 56"/>
            <p:cNvSpPr txBox="1"/>
            <p:nvPr/>
          </p:nvSpPr>
          <p:spPr>
            <a:xfrm>
              <a:off x="3151080" y="1410296"/>
              <a:ext cx="58367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Also called a 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hazard</a:t>
              </a:r>
              <a:r>
                <a:rPr lang="en-US" altLang="zh-CN" dirty="0" smtClean="0"/>
                <a:t> if it contributes to any accident scenario</a:t>
              </a:r>
              <a:endParaRPr lang="zh-CN" altLang="en-US" dirty="0"/>
            </a:p>
          </p:txBody>
        </p:sp>
        <p:cxnSp>
          <p:nvCxnSpPr>
            <p:cNvPr id="59" name="直接箭头连接符 58"/>
            <p:cNvCxnSpPr>
              <a:stCxn id="57" idx="2"/>
              <a:endCxn id="22" idx="0"/>
            </p:cNvCxnSpPr>
            <p:nvPr/>
          </p:nvCxnSpPr>
          <p:spPr>
            <a:xfrm>
              <a:off x="6069476" y="1779628"/>
              <a:ext cx="323038" cy="44439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681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Categorization of Failures</a:t>
            </a:r>
            <a:endParaRPr lang="zh-CN" altLang="en-US" sz="4000" dirty="0"/>
          </a:p>
        </p:txBody>
      </p:sp>
      <p:sp>
        <p:nvSpPr>
          <p:cNvPr id="3" name="文本框 2"/>
          <p:cNvSpPr txBox="1"/>
          <p:nvPr/>
        </p:nvSpPr>
        <p:spPr>
          <a:xfrm>
            <a:off x="362781" y="3876260"/>
            <a:ext cx="9839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Failures</a:t>
            </a:r>
            <a:endParaRPr lang="zh-CN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46755" y="2494445"/>
            <a:ext cx="1962975" cy="3229342"/>
            <a:chOff x="1346755" y="2494445"/>
            <a:chExt cx="1962975" cy="3229342"/>
          </a:xfrm>
        </p:grpSpPr>
        <p:sp>
          <p:nvSpPr>
            <p:cNvPr id="4" name="文本框 3"/>
            <p:cNvSpPr txBox="1"/>
            <p:nvPr/>
          </p:nvSpPr>
          <p:spPr>
            <a:xfrm>
              <a:off x="1732720" y="2494445"/>
              <a:ext cx="157701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Single-point</a:t>
              </a:r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732718" y="3875796"/>
              <a:ext cx="157701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Multiple-point</a:t>
              </a:r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732717" y="5354455"/>
              <a:ext cx="157701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Dependent</a:t>
              </a:r>
              <a:endParaRPr lang="zh-CN" altLang="en-US" dirty="0"/>
            </a:p>
          </p:txBody>
        </p:sp>
        <p:cxnSp>
          <p:nvCxnSpPr>
            <p:cNvPr id="18" name="肘形连接符 17"/>
            <p:cNvCxnSpPr>
              <a:stCxn id="3" idx="3"/>
              <a:endCxn id="4" idx="1"/>
            </p:cNvCxnSpPr>
            <p:nvPr/>
          </p:nvCxnSpPr>
          <p:spPr>
            <a:xfrm flipV="1">
              <a:off x="1346755" y="2679111"/>
              <a:ext cx="385965" cy="138181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肘形连接符 19"/>
            <p:cNvCxnSpPr>
              <a:stCxn id="3" idx="3"/>
              <a:endCxn id="7" idx="1"/>
            </p:cNvCxnSpPr>
            <p:nvPr/>
          </p:nvCxnSpPr>
          <p:spPr>
            <a:xfrm>
              <a:off x="1346755" y="4060926"/>
              <a:ext cx="385962" cy="147819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3" idx="3"/>
              <a:endCxn id="6" idx="1"/>
            </p:cNvCxnSpPr>
            <p:nvPr/>
          </p:nvCxnSpPr>
          <p:spPr>
            <a:xfrm flipV="1">
              <a:off x="1346755" y="4060462"/>
              <a:ext cx="385963" cy="4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309730" y="2107756"/>
            <a:ext cx="2004387" cy="1169808"/>
            <a:chOff x="3309730" y="2107756"/>
            <a:chExt cx="2004387" cy="1169808"/>
          </a:xfrm>
        </p:grpSpPr>
        <p:sp>
          <p:nvSpPr>
            <p:cNvPr id="9" name="文本框 8"/>
            <p:cNvSpPr txBox="1"/>
            <p:nvPr/>
          </p:nvSpPr>
          <p:spPr>
            <a:xfrm>
              <a:off x="3707290" y="2107756"/>
              <a:ext cx="160682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Systematic</a:t>
              </a:r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707290" y="2908232"/>
              <a:ext cx="160682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Random</a:t>
              </a:r>
              <a:endParaRPr lang="zh-CN" altLang="en-US" dirty="0"/>
            </a:p>
          </p:txBody>
        </p:sp>
        <p:cxnSp>
          <p:nvCxnSpPr>
            <p:cNvPr id="24" name="肘形连接符 23"/>
            <p:cNvCxnSpPr>
              <a:stCxn id="4" idx="3"/>
              <a:endCxn id="9" idx="1"/>
            </p:cNvCxnSpPr>
            <p:nvPr/>
          </p:nvCxnSpPr>
          <p:spPr>
            <a:xfrm flipV="1">
              <a:off x="3309730" y="2292422"/>
              <a:ext cx="397560" cy="38668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肘形连接符 25"/>
            <p:cNvCxnSpPr>
              <a:stCxn id="4" idx="3"/>
              <a:endCxn id="11" idx="1"/>
            </p:cNvCxnSpPr>
            <p:nvPr/>
          </p:nvCxnSpPr>
          <p:spPr>
            <a:xfrm>
              <a:off x="3309730" y="2679111"/>
              <a:ext cx="397560" cy="41378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314117" y="1874708"/>
            <a:ext cx="1101586" cy="1402856"/>
            <a:chOff x="5314117" y="1874708"/>
            <a:chExt cx="1101586" cy="1402856"/>
          </a:xfrm>
        </p:grpSpPr>
        <p:sp>
          <p:nvSpPr>
            <p:cNvPr id="12" name="文本框 11"/>
            <p:cNvSpPr txBox="1"/>
            <p:nvPr/>
          </p:nvSpPr>
          <p:spPr>
            <a:xfrm>
              <a:off x="5681863" y="1874708"/>
              <a:ext cx="73384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SW</a:t>
              </a:r>
              <a:endParaRPr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681863" y="2353716"/>
              <a:ext cx="73384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HW</a:t>
              </a:r>
              <a:endParaRPr lang="zh-CN" altLang="en-US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681863" y="2908232"/>
              <a:ext cx="73384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HW</a:t>
              </a:r>
              <a:endParaRPr lang="zh-CN" altLang="en-US" dirty="0"/>
            </a:p>
          </p:txBody>
        </p:sp>
        <p:cxnSp>
          <p:nvCxnSpPr>
            <p:cNvPr id="28" name="肘形连接符 27"/>
            <p:cNvCxnSpPr>
              <a:stCxn id="9" idx="3"/>
              <a:endCxn id="12" idx="1"/>
            </p:cNvCxnSpPr>
            <p:nvPr/>
          </p:nvCxnSpPr>
          <p:spPr>
            <a:xfrm flipV="1">
              <a:off x="5314117" y="2059374"/>
              <a:ext cx="367746" cy="23304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肘形连接符 29"/>
            <p:cNvCxnSpPr>
              <a:stCxn id="9" idx="3"/>
              <a:endCxn id="13" idx="1"/>
            </p:cNvCxnSpPr>
            <p:nvPr/>
          </p:nvCxnSpPr>
          <p:spPr>
            <a:xfrm>
              <a:off x="5314117" y="2292422"/>
              <a:ext cx="367746" cy="24596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11" idx="3"/>
              <a:endCxn id="14" idx="1"/>
            </p:cNvCxnSpPr>
            <p:nvPr/>
          </p:nvCxnSpPr>
          <p:spPr>
            <a:xfrm>
              <a:off x="5314117" y="3092898"/>
              <a:ext cx="36774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309728" y="5071258"/>
            <a:ext cx="2077276" cy="947610"/>
            <a:chOff x="3309728" y="5071258"/>
            <a:chExt cx="2077276" cy="947610"/>
          </a:xfrm>
        </p:grpSpPr>
        <p:sp>
          <p:nvSpPr>
            <p:cNvPr id="15" name="文本框 14"/>
            <p:cNvSpPr txBox="1"/>
            <p:nvPr/>
          </p:nvSpPr>
          <p:spPr>
            <a:xfrm>
              <a:off x="3707289" y="5071258"/>
              <a:ext cx="167971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Common cause</a:t>
              </a:r>
              <a:endParaRPr lang="zh-CN" altLang="en-US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707288" y="5649536"/>
              <a:ext cx="167971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Cascading</a:t>
              </a:r>
              <a:endParaRPr lang="zh-CN" altLang="en-US" dirty="0"/>
            </a:p>
          </p:txBody>
        </p:sp>
        <p:cxnSp>
          <p:nvCxnSpPr>
            <p:cNvPr id="38" name="肘形连接符 37"/>
            <p:cNvCxnSpPr>
              <a:stCxn id="7" idx="3"/>
              <a:endCxn id="15" idx="1"/>
            </p:cNvCxnSpPr>
            <p:nvPr/>
          </p:nvCxnSpPr>
          <p:spPr>
            <a:xfrm flipV="1">
              <a:off x="3309728" y="5255924"/>
              <a:ext cx="397561" cy="28319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肘形连接符 39"/>
            <p:cNvCxnSpPr>
              <a:stCxn id="7" idx="3"/>
              <a:endCxn id="16" idx="1"/>
            </p:cNvCxnSpPr>
            <p:nvPr/>
          </p:nvCxnSpPr>
          <p:spPr>
            <a:xfrm>
              <a:off x="3309728" y="5539121"/>
              <a:ext cx="397560" cy="29508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700183" y="1874708"/>
            <a:ext cx="2008207" cy="848340"/>
            <a:chOff x="6507143" y="1874708"/>
            <a:chExt cx="2313836" cy="848340"/>
          </a:xfrm>
        </p:grpSpPr>
        <p:sp>
          <p:nvSpPr>
            <p:cNvPr id="44" name="文本框 43"/>
            <p:cNvSpPr txBox="1"/>
            <p:nvPr/>
          </p:nvSpPr>
          <p:spPr>
            <a:xfrm>
              <a:off x="6619463" y="2107756"/>
              <a:ext cx="22015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Safety Analysis</a:t>
              </a:r>
              <a:endParaRPr lang="zh-CN" altLang="en-US" dirty="0"/>
            </a:p>
          </p:txBody>
        </p:sp>
        <p:sp>
          <p:nvSpPr>
            <p:cNvPr id="19" name="Right Bracket 18"/>
            <p:cNvSpPr/>
            <p:nvPr/>
          </p:nvSpPr>
          <p:spPr>
            <a:xfrm>
              <a:off x="6507143" y="1874708"/>
              <a:ext cx="76537" cy="848340"/>
            </a:xfrm>
            <a:prstGeom prst="rightBracket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07142" y="1874708"/>
            <a:ext cx="2128308" cy="4144160"/>
            <a:chOff x="6507142" y="1874708"/>
            <a:chExt cx="2128308" cy="4144160"/>
          </a:xfrm>
        </p:grpSpPr>
        <p:sp>
          <p:nvSpPr>
            <p:cNvPr id="46" name="文本框 45"/>
            <p:cNvSpPr txBox="1"/>
            <p:nvPr/>
          </p:nvSpPr>
          <p:spPr>
            <a:xfrm>
              <a:off x="6619463" y="3731770"/>
              <a:ext cx="20159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Safety mechanisms</a:t>
              </a:r>
              <a:endParaRPr lang="zh-CN" altLang="en-US" dirty="0"/>
            </a:p>
          </p:txBody>
        </p:sp>
        <p:sp>
          <p:nvSpPr>
            <p:cNvPr id="33" name="Right Bracket 32"/>
            <p:cNvSpPr/>
            <p:nvPr/>
          </p:nvSpPr>
          <p:spPr>
            <a:xfrm>
              <a:off x="6507142" y="1874708"/>
              <a:ext cx="76538" cy="4144160"/>
            </a:xfrm>
            <a:prstGeom prst="rightBracket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00183" y="5071258"/>
            <a:ext cx="2559001" cy="947610"/>
            <a:chOff x="6507143" y="5067508"/>
            <a:chExt cx="2559001" cy="947610"/>
          </a:xfrm>
        </p:grpSpPr>
        <p:sp>
          <p:nvSpPr>
            <p:cNvPr id="45" name="文本框 44"/>
            <p:cNvSpPr txBox="1"/>
            <p:nvPr/>
          </p:nvSpPr>
          <p:spPr>
            <a:xfrm>
              <a:off x="6619463" y="5215955"/>
              <a:ext cx="24466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Analysis on dependent failures</a:t>
              </a:r>
              <a:endParaRPr lang="zh-CN" altLang="en-US" dirty="0"/>
            </a:p>
          </p:txBody>
        </p:sp>
        <p:sp>
          <p:nvSpPr>
            <p:cNvPr id="34" name="Right Bracket 33"/>
            <p:cNvSpPr/>
            <p:nvPr/>
          </p:nvSpPr>
          <p:spPr>
            <a:xfrm>
              <a:off x="6507143" y="5067508"/>
              <a:ext cx="76537" cy="947610"/>
            </a:xfrm>
            <a:prstGeom prst="rightBracket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471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Safety Analysis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Given some known fault models, safety analyses</a:t>
            </a:r>
          </a:p>
          <a:p>
            <a:pPr lvl="1"/>
            <a:r>
              <a:rPr lang="en-US" altLang="zh-CN" sz="2000" dirty="0" smtClean="0"/>
              <a:t>examine the consequences of failures, </a:t>
            </a:r>
          </a:p>
          <a:p>
            <a:pPr lvl="1"/>
            <a:r>
              <a:rPr lang="en-US" altLang="zh-CN" sz="2000" dirty="0" smtClean="0"/>
              <a:t>find new hazards not previously identified, and</a:t>
            </a:r>
          </a:p>
          <a:p>
            <a:pPr lvl="1"/>
            <a:r>
              <a:rPr lang="en-US" altLang="zh-CN" sz="2000" dirty="0" smtClean="0"/>
              <a:t>Derive measures to prevent or mitigate violations.</a:t>
            </a:r>
          </a:p>
          <a:p>
            <a:endParaRPr lang="en-US" altLang="zh-CN" dirty="0" smtClean="0"/>
          </a:p>
          <a:p>
            <a:r>
              <a:rPr lang="en-US" altLang="zh-CN" sz="2400" dirty="0" smtClean="0"/>
              <a:t>Applied at either system, hardware or software level.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Methods</a:t>
            </a:r>
            <a:endParaRPr lang="en-US" altLang="zh-CN" sz="2400" dirty="0"/>
          </a:p>
          <a:p>
            <a:pPr lvl="1"/>
            <a:r>
              <a:rPr lang="en-US" altLang="zh-CN" sz="2000" dirty="0"/>
              <a:t>Deductive</a:t>
            </a:r>
            <a:r>
              <a:rPr lang="en-US" altLang="zh-CN" sz="2000" dirty="0" smtClean="0"/>
              <a:t>: FTA, reliability block diagrams, Ishikawa diagram</a:t>
            </a:r>
            <a:endParaRPr lang="zh-CN" altLang="en-US" sz="2000" dirty="0"/>
          </a:p>
          <a:p>
            <a:pPr lvl="1"/>
            <a:r>
              <a:rPr lang="en-US" altLang="zh-CN" sz="2000" dirty="0" smtClean="0"/>
              <a:t>Inductive: FMEA, ETA, Markov modelling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7441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Safety Mechanisms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Technical solutions to </a:t>
            </a:r>
            <a:r>
              <a:rPr lang="en-US" altLang="zh-CN" sz="2400" dirty="0"/>
              <a:t>detect faults </a:t>
            </a:r>
            <a:r>
              <a:rPr lang="en-US" altLang="zh-CN" sz="2400" dirty="0" smtClean="0"/>
              <a:t>or </a:t>
            </a:r>
            <a:r>
              <a:rPr lang="en-US" altLang="zh-CN" sz="2400" dirty="0"/>
              <a:t>control </a:t>
            </a:r>
            <a:r>
              <a:rPr lang="en-US" altLang="zh-CN" sz="2400" dirty="0" smtClean="0"/>
              <a:t>failures in a limited time interval.</a:t>
            </a:r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Either</a:t>
            </a:r>
          </a:p>
          <a:p>
            <a:pPr lvl="1"/>
            <a:r>
              <a:rPr lang="en-US" altLang="zh-CN" sz="2000" dirty="0"/>
              <a:t>switch to or maintain the item in a safe </a:t>
            </a:r>
            <a:r>
              <a:rPr lang="en-US" altLang="zh-CN" sz="2000" dirty="0" smtClean="0"/>
              <a:t>state, or</a:t>
            </a:r>
          </a:p>
          <a:p>
            <a:pPr lvl="1"/>
            <a:r>
              <a:rPr lang="en-US" altLang="zh-CN" sz="2000" dirty="0"/>
              <a:t>alert the </a:t>
            </a:r>
            <a:r>
              <a:rPr lang="en-US" altLang="zh-CN" sz="2000" dirty="0" smtClean="0"/>
              <a:t>driver</a:t>
            </a:r>
            <a:endParaRPr lang="en-US" altLang="zh-CN" sz="2000" dirty="0" smtClean="0"/>
          </a:p>
          <a:p>
            <a:endParaRPr lang="en-US" altLang="zh-CN" sz="2800" dirty="0" smtClean="0"/>
          </a:p>
          <a:p>
            <a:r>
              <a:rPr lang="en-US" altLang="zh-CN" sz="2400" dirty="0" smtClean="0"/>
              <a:t>Examples</a:t>
            </a:r>
          </a:p>
          <a:p>
            <a:pPr lvl="1"/>
            <a:r>
              <a:rPr lang="en-US" altLang="zh-CN" sz="2000" dirty="0" smtClean="0"/>
              <a:t>Hardware redundancy</a:t>
            </a:r>
          </a:p>
          <a:p>
            <a:pPr lvl="1"/>
            <a:r>
              <a:rPr lang="en-US" altLang="zh-CN" sz="2000" dirty="0" smtClean="0"/>
              <a:t>Parity bits and EDE codes for memory</a:t>
            </a:r>
          </a:p>
          <a:p>
            <a:pPr lvl="1"/>
            <a:r>
              <a:rPr lang="en-US" altLang="zh-CN" sz="2000" dirty="0" smtClean="0"/>
              <a:t>Software self-tests and watchdogs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3489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Analysis of Dependent Failures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For each potential dependent failures identified by the safety analyses,</a:t>
            </a:r>
          </a:p>
          <a:p>
            <a:pPr lvl="1"/>
            <a:r>
              <a:rPr lang="en-US" altLang="zh-CN" sz="2000" dirty="0" smtClean="0"/>
              <a:t>determine if it is plausible, and</a:t>
            </a:r>
          </a:p>
          <a:p>
            <a:pPr lvl="1"/>
            <a:r>
              <a:rPr lang="en-US" altLang="zh-CN" sz="2000" dirty="0" smtClean="0"/>
              <a:t>specify measures for avoiding or controlling plausible dependent failures.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Applied either at system, hardware or software level.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Methods for identifying dependent failures</a:t>
            </a:r>
          </a:p>
          <a:p>
            <a:pPr lvl="1"/>
            <a:r>
              <a:rPr lang="en-US" altLang="zh-CN" sz="2000" dirty="0" smtClean="0"/>
              <a:t>Cut sets or repeated identical events of an FTA</a:t>
            </a:r>
          </a:p>
          <a:p>
            <a:pPr lvl="1"/>
            <a:r>
              <a:rPr lang="en-US" altLang="zh-CN" sz="2000" dirty="0" smtClean="0"/>
              <a:t>Repeated similar failure modes in an FMEA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9988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safety?</a:t>
            </a:r>
          </a:p>
          <a:p>
            <a:r>
              <a:rPr lang="en-US" altLang="zh-CN" dirty="0"/>
              <a:t>What is functional safety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r>
              <a:rPr lang="en-US" altLang="zh-CN" dirty="0" smtClean="0"/>
              <a:t>How is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 achieved for OS?</a:t>
            </a:r>
          </a:p>
          <a:p>
            <a:pPr lvl="1"/>
            <a:r>
              <a:rPr lang="en-US" altLang="zh-CN" dirty="0" smtClean="0"/>
              <a:t>Categorizing and controlling failures</a:t>
            </a:r>
          </a:p>
          <a:p>
            <a:pPr lvl="1"/>
            <a:r>
              <a:rPr lang="en-US" altLang="zh-CN" dirty="0" smtClean="0"/>
              <a:t>V-model development process</a:t>
            </a:r>
          </a:p>
          <a:p>
            <a:pPr lvl="1"/>
            <a:r>
              <a:rPr lang="en-US" altLang="zh-CN" dirty="0"/>
              <a:t>Automotive Safety Integrity </a:t>
            </a:r>
            <a:r>
              <a:rPr lang="en-US" altLang="zh-CN" dirty="0" smtClean="0"/>
              <a:t>Level (ASIL)</a:t>
            </a:r>
          </a:p>
          <a:p>
            <a:r>
              <a:rPr lang="en-US" altLang="zh-CN" dirty="0" smtClean="0"/>
              <a:t>Further topics</a:t>
            </a:r>
          </a:p>
          <a:p>
            <a:r>
              <a:rPr lang="en-US" altLang="zh-CN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9510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safety?</a:t>
            </a:r>
          </a:p>
          <a:p>
            <a:r>
              <a:rPr lang="en-US" altLang="zh-CN" dirty="0"/>
              <a:t>What is functional safety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How is </a:t>
            </a:r>
            <a:r>
              <a:rPr lang="en-US" altLang="zh-CN" dirty="0">
                <a:solidFill>
                  <a:srgbClr val="FF0000"/>
                </a:solidFill>
              </a:rPr>
              <a:t>functional </a:t>
            </a:r>
            <a:r>
              <a:rPr lang="en-US" altLang="zh-CN" dirty="0" smtClean="0">
                <a:solidFill>
                  <a:srgbClr val="FF0000"/>
                </a:solidFill>
              </a:rPr>
              <a:t>safety achieved for OS?</a:t>
            </a:r>
          </a:p>
          <a:p>
            <a:pPr lvl="1"/>
            <a:r>
              <a:rPr lang="en-US" altLang="zh-CN" dirty="0" smtClean="0"/>
              <a:t>Categorizing and controlling failures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V-model development process</a:t>
            </a:r>
          </a:p>
          <a:p>
            <a:pPr lvl="1"/>
            <a:r>
              <a:rPr lang="en-US" altLang="zh-CN" dirty="0"/>
              <a:t>Automotive Safety Integrity </a:t>
            </a:r>
            <a:r>
              <a:rPr lang="en-US" altLang="zh-CN" dirty="0" smtClean="0"/>
              <a:t>Level (ASIL)</a:t>
            </a:r>
          </a:p>
          <a:p>
            <a:r>
              <a:rPr lang="en-US" altLang="zh-CN" dirty="0" smtClean="0"/>
              <a:t>Further topics</a:t>
            </a:r>
          </a:p>
          <a:p>
            <a:r>
              <a:rPr lang="en-US" altLang="zh-CN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607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13"/>
          <a:stretch/>
        </p:blipFill>
        <p:spPr>
          <a:xfrm>
            <a:off x="39605" y="99610"/>
            <a:ext cx="9039505" cy="624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3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6"/>
          <a:stretch/>
        </p:blipFill>
        <p:spPr>
          <a:xfrm>
            <a:off x="39605" y="99610"/>
            <a:ext cx="9039505" cy="62068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65472" y="1474840"/>
            <a:ext cx="8813638" cy="410595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9603" y="171081"/>
            <a:ext cx="8945113" cy="57814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737744" y="5838942"/>
            <a:ext cx="1940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200" b="1" dirty="0" smtClean="0">
                <a:solidFill>
                  <a:srgbClr val="FF0000"/>
                </a:solidFill>
              </a:rPr>
              <a:t>Item Level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6"/>
          <a:stretch/>
        </p:blipFill>
        <p:spPr>
          <a:xfrm>
            <a:off x="39605" y="99610"/>
            <a:ext cx="9039505" cy="62068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65472" y="3498317"/>
            <a:ext cx="8813638" cy="208247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9603" y="99610"/>
            <a:ext cx="8945113" cy="137523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308395" y="5838942"/>
            <a:ext cx="2369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200" b="1" dirty="0" smtClean="0">
                <a:solidFill>
                  <a:srgbClr val="FF0000"/>
                </a:solidFill>
              </a:rPr>
              <a:t>System Level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6"/>
          <a:stretch/>
        </p:blipFill>
        <p:spPr>
          <a:xfrm>
            <a:off x="39605" y="99610"/>
            <a:ext cx="9039505" cy="62068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65472" y="3498317"/>
            <a:ext cx="1339153" cy="208247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9603" y="99610"/>
            <a:ext cx="8945113" cy="339870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153866" y="5838942"/>
            <a:ext cx="2524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200" b="1" dirty="0" smtClean="0">
                <a:solidFill>
                  <a:srgbClr val="FF0000"/>
                </a:solidFill>
              </a:rPr>
              <a:t>HW/SW Level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7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6"/>
          <a:stretch/>
        </p:blipFill>
        <p:spPr>
          <a:xfrm>
            <a:off x="39605" y="99610"/>
            <a:ext cx="9039505" cy="62068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840480" y="1"/>
            <a:ext cx="5238629" cy="558079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9604" y="1"/>
            <a:ext cx="1800995" cy="54863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008553" y="5838942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200" b="1" dirty="0" smtClean="0">
                <a:solidFill>
                  <a:srgbClr val="FF0000"/>
                </a:solidFill>
              </a:rPr>
              <a:t>Requirement Phases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6"/>
          <a:stretch/>
        </p:blipFill>
        <p:spPr>
          <a:xfrm>
            <a:off x="39605" y="99610"/>
            <a:ext cx="9039505" cy="62068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548284" y="1"/>
            <a:ext cx="2530825" cy="558079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9604" y="1"/>
            <a:ext cx="4048649" cy="54863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084167" y="5838942"/>
            <a:ext cx="2593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200" b="1" dirty="0" smtClean="0">
                <a:solidFill>
                  <a:srgbClr val="FF0000"/>
                </a:solidFill>
              </a:rPr>
              <a:t>Design Phases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6"/>
          <a:stretch/>
        </p:blipFill>
        <p:spPr>
          <a:xfrm>
            <a:off x="39605" y="99610"/>
            <a:ext cx="9039505" cy="62068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604" y="1"/>
            <a:ext cx="6638466" cy="548639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550642" y="5838942"/>
            <a:ext cx="2127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200" b="1" dirty="0" smtClean="0">
                <a:solidFill>
                  <a:srgbClr val="FF0000"/>
                </a:solidFill>
              </a:rPr>
              <a:t>Test Phases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Requirement Phase Verification</a:t>
            </a:r>
            <a:endParaRPr lang="zh-CN" altLang="en-US" sz="40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Verify that the requirements comply with those they are derived from.</a:t>
            </a:r>
          </a:p>
          <a:p>
            <a:pPr lvl="1"/>
            <a:r>
              <a:rPr lang="en-US" altLang="zh-CN" sz="2000" dirty="0"/>
              <a:t>(External) </a:t>
            </a:r>
            <a:r>
              <a:rPr lang="en-US" altLang="zh-CN" sz="2000" dirty="0" smtClean="0"/>
              <a:t>Consistency</a:t>
            </a:r>
          </a:p>
          <a:p>
            <a:pPr lvl="1"/>
            <a:r>
              <a:rPr lang="en-US" altLang="zh-CN" sz="2000" dirty="0" smtClean="0"/>
              <a:t>Correctness</a:t>
            </a:r>
            <a:endParaRPr lang="zh-CN" altLang="en-US" sz="2000" dirty="0"/>
          </a:p>
          <a:p>
            <a:pPr lvl="1"/>
            <a:r>
              <a:rPr lang="en-US" altLang="zh-CN" sz="2000" dirty="0" smtClean="0"/>
              <a:t>Completeness</a:t>
            </a:r>
          </a:p>
          <a:p>
            <a:endParaRPr lang="en-US" altLang="zh-CN" dirty="0"/>
          </a:p>
          <a:p>
            <a:r>
              <a:rPr lang="en-US" altLang="zh-CN" sz="2400" dirty="0"/>
              <a:t>Applied either at system, hardware or software level.</a:t>
            </a:r>
          </a:p>
          <a:p>
            <a:endParaRPr lang="en-US" altLang="zh-CN" sz="2400" dirty="0"/>
          </a:p>
          <a:p>
            <a:r>
              <a:rPr lang="en-US" altLang="zh-CN" sz="2400" dirty="0"/>
              <a:t>Methods</a:t>
            </a:r>
          </a:p>
          <a:p>
            <a:pPr lvl="1"/>
            <a:r>
              <a:rPr lang="en-US" altLang="zh-CN" sz="2000" dirty="0"/>
              <a:t>Inspection or walkthrough</a:t>
            </a:r>
          </a:p>
          <a:p>
            <a:pPr lvl="1"/>
            <a:r>
              <a:rPr lang="en-US" altLang="zh-CN" sz="2000" dirty="0" smtClean="0"/>
              <a:t>Semi-formal or formal verification</a:t>
            </a:r>
            <a:endParaRPr lang="zh-CN" altLang="en-US" sz="2000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9637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Design Phase Verification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Verify that the design is compliant with the requirements.</a:t>
            </a:r>
          </a:p>
          <a:p>
            <a:pPr lvl="1"/>
            <a:r>
              <a:rPr lang="en-US" altLang="zh-CN" sz="2000" dirty="0"/>
              <a:t>(External) Consistency</a:t>
            </a:r>
          </a:p>
          <a:p>
            <a:pPr lvl="1"/>
            <a:r>
              <a:rPr lang="en-US" altLang="zh-CN" sz="2000" dirty="0"/>
              <a:t>Correctness</a:t>
            </a:r>
          </a:p>
          <a:p>
            <a:pPr lvl="1"/>
            <a:r>
              <a:rPr lang="en-US" altLang="zh-CN" sz="2000" dirty="0" smtClean="0"/>
              <a:t>Completeness</a:t>
            </a:r>
          </a:p>
          <a:p>
            <a:endParaRPr lang="en-US" altLang="zh-CN" dirty="0"/>
          </a:p>
          <a:p>
            <a:r>
              <a:rPr lang="en-US" altLang="zh-CN" sz="2400" dirty="0"/>
              <a:t>Applied either at system, hardware or software level.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Methods</a:t>
            </a:r>
          </a:p>
          <a:p>
            <a:pPr lvl="1"/>
            <a:r>
              <a:rPr lang="en-US" altLang="zh-CN" sz="2000" dirty="0" smtClean="0"/>
              <a:t>Inspection or walkthrough</a:t>
            </a:r>
          </a:p>
          <a:p>
            <a:pPr lvl="1"/>
            <a:r>
              <a:rPr lang="en-US" altLang="zh-CN" sz="2000" dirty="0" smtClean="0"/>
              <a:t>Simulation or prototyping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7398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Why </a:t>
            </a:r>
            <a:r>
              <a:rPr lang="en-US" altLang="zh-CN" dirty="0">
                <a:solidFill>
                  <a:srgbClr val="FF0000"/>
                </a:solidFill>
              </a:rPr>
              <a:t>functional </a:t>
            </a:r>
            <a:r>
              <a:rPr lang="en-US" altLang="zh-CN" dirty="0" smtClean="0">
                <a:solidFill>
                  <a:srgbClr val="FF0000"/>
                </a:solidFill>
              </a:rPr>
              <a:t>safety?</a:t>
            </a:r>
          </a:p>
          <a:p>
            <a:r>
              <a:rPr lang="en-US" altLang="zh-CN" dirty="0"/>
              <a:t>What is functional safety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r>
              <a:rPr lang="en-US" altLang="zh-CN" dirty="0" smtClean="0"/>
              <a:t>How is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 achieved for OS?</a:t>
            </a:r>
          </a:p>
          <a:p>
            <a:pPr lvl="1"/>
            <a:r>
              <a:rPr lang="en-US" altLang="zh-CN" dirty="0" smtClean="0"/>
              <a:t>Categorizing and controlling failures</a:t>
            </a:r>
          </a:p>
          <a:p>
            <a:pPr lvl="1"/>
            <a:r>
              <a:rPr lang="en-US" altLang="zh-CN" dirty="0" smtClean="0"/>
              <a:t>V-model development process</a:t>
            </a:r>
          </a:p>
          <a:p>
            <a:pPr lvl="1"/>
            <a:r>
              <a:rPr lang="en-US" altLang="zh-CN" dirty="0"/>
              <a:t>Automotive Safety Integrity </a:t>
            </a:r>
            <a:r>
              <a:rPr lang="en-US" altLang="zh-CN" dirty="0" smtClean="0"/>
              <a:t>Level (ASIL)</a:t>
            </a:r>
          </a:p>
          <a:p>
            <a:r>
              <a:rPr lang="en-US" altLang="zh-CN" dirty="0" smtClean="0"/>
              <a:t>Further topics</a:t>
            </a:r>
          </a:p>
          <a:p>
            <a:r>
              <a:rPr lang="en-US" altLang="zh-CN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60638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Test Phase Verification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Verify the products comply with their requirements by execution within a  test environment.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Software unit/integration test methods</a:t>
            </a:r>
          </a:p>
          <a:p>
            <a:pPr lvl="1"/>
            <a:r>
              <a:rPr lang="en-US" altLang="zh-CN" sz="2000" dirty="0" smtClean="0"/>
              <a:t>Requirement-based, interface, fault-injection, resource usage, etc.</a:t>
            </a:r>
          </a:p>
          <a:p>
            <a:pPr lvl="1"/>
            <a:r>
              <a:rPr lang="en-US" altLang="zh-CN" sz="2000" dirty="0" smtClean="0"/>
              <a:t>Test cases derived from requirements</a:t>
            </a:r>
          </a:p>
          <a:p>
            <a:pPr lvl="1"/>
            <a:r>
              <a:rPr lang="en-US" altLang="zh-CN" sz="2000" dirty="0" smtClean="0"/>
              <a:t>Structural coverage should be determined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 smtClean="0"/>
              <a:t>System integrate test methods</a:t>
            </a:r>
          </a:p>
          <a:p>
            <a:pPr lvl="1"/>
            <a:r>
              <a:rPr lang="en-US" altLang="zh-CN" sz="2000" dirty="0" smtClean="0"/>
              <a:t>Also include stress, long-term and user tests.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7143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safety?</a:t>
            </a:r>
          </a:p>
          <a:p>
            <a:r>
              <a:rPr lang="en-US" altLang="zh-CN" dirty="0"/>
              <a:t>What is functional safety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How is </a:t>
            </a:r>
            <a:r>
              <a:rPr lang="en-US" altLang="zh-CN" dirty="0">
                <a:solidFill>
                  <a:srgbClr val="FF0000"/>
                </a:solidFill>
              </a:rPr>
              <a:t>functional </a:t>
            </a:r>
            <a:r>
              <a:rPr lang="en-US" altLang="zh-CN" dirty="0" smtClean="0">
                <a:solidFill>
                  <a:srgbClr val="FF0000"/>
                </a:solidFill>
              </a:rPr>
              <a:t>safety achieved for OS?</a:t>
            </a:r>
          </a:p>
          <a:p>
            <a:pPr lvl="1"/>
            <a:r>
              <a:rPr lang="en-US" altLang="zh-CN" dirty="0" smtClean="0"/>
              <a:t>Categorizing and controlling failures</a:t>
            </a:r>
          </a:p>
          <a:p>
            <a:pPr lvl="1"/>
            <a:r>
              <a:rPr lang="en-US" altLang="zh-CN" dirty="0" smtClean="0"/>
              <a:t>V-model development process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Automotive Safety Integrity </a:t>
            </a:r>
            <a:r>
              <a:rPr lang="en-US" altLang="zh-CN" dirty="0" smtClean="0">
                <a:solidFill>
                  <a:srgbClr val="FF0000"/>
                </a:solidFill>
              </a:rPr>
              <a:t>Level (ASIL)</a:t>
            </a:r>
          </a:p>
          <a:p>
            <a:r>
              <a:rPr lang="en-US" altLang="zh-CN" dirty="0" smtClean="0"/>
              <a:t>Further topics</a:t>
            </a:r>
          </a:p>
          <a:p>
            <a:r>
              <a:rPr lang="en-US" altLang="zh-CN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8729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Automotive Safety Integrity Level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Hazardous event:</a:t>
                </a:r>
              </a:p>
              <a:p>
                <a:pPr marL="457200" lvl="1" indent="0" algn="ctr">
                  <a:buNone/>
                </a:pPr>
                <a:r>
                  <a:rPr lang="en-US" altLang="zh-CN" dirty="0" smtClean="0"/>
                  <a:t>an operational situation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dirty="0" smtClean="0"/>
                  <a:t> a hazard</a:t>
                </a:r>
              </a:p>
              <a:p>
                <a:r>
                  <a:rPr lang="en-US" altLang="zh-CN" dirty="0" smtClean="0"/>
                  <a:t>For each hazardous event, classify its:</a:t>
                </a:r>
              </a:p>
              <a:p>
                <a:pPr lvl="1"/>
                <a:r>
                  <a:rPr lang="en-US" altLang="zh-CN" dirty="0" smtClean="0"/>
                  <a:t>Severity of harm:  S0                                                S3</a:t>
                </a:r>
              </a:p>
              <a:p>
                <a:pPr lvl="1"/>
                <a:r>
                  <a:rPr lang="en-US" altLang="zh-CN" dirty="0" smtClean="0"/>
                  <a:t>Probability:            </a:t>
                </a:r>
                <a:r>
                  <a:rPr lang="en-US" altLang="zh-CN" dirty="0"/>
                  <a:t>E0    </a:t>
                </a:r>
                <a:r>
                  <a:rPr lang="en-US" altLang="zh-CN" dirty="0" smtClean="0"/>
                  <a:t>                                            </a:t>
                </a:r>
                <a:r>
                  <a:rPr lang="en-US" altLang="zh-CN" dirty="0"/>
                  <a:t>E4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Controllability:      C0                                                C3</a:t>
                </a:r>
              </a:p>
              <a:p>
                <a:pPr lvl="1"/>
                <a:endParaRPr lang="en-US" altLang="zh-CN" dirty="0" smtClean="0"/>
              </a:p>
              <a:p>
                <a:pPr lvl="1"/>
                <a:endParaRPr lang="en-US" altLang="zh-CN" dirty="0" smtClean="0"/>
              </a:p>
              <a:p>
                <a:pPr marL="457200" lvl="1" indent="0" algn="ctr">
                  <a:buNone/>
                </a:pPr>
                <a:r>
                  <a:rPr lang="en-US" altLang="zh-CN" dirty="0"/>
                  <a:t>ASIL (Automotive Safety Integrity Level</a:t>
                </a:r>
                <a:r>
                  <a:rPr lang="en-US" altLang="zh-CN" dirty="0" smtClean="0"/>
                  <a:t>):</a:t>
                </a:r>
                <a:endParaRPr lang="en-US" altLang="zh-CN" dirty="0"/>
              </a:p>
              <a:p>
                <a:pPr marL="457200" lvl="1" indent="0">
                  <a:buNone/>
                </a:pPr>
                <a:r>
                  <a:rPr lang="en-US" altLang="zh-CN" dirty="0" smtClean="0"/>
                  <a:t>                        QM       A                                                  D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直角三角形 3"/>
          <p:cNvSpPr/>
          <p:nvPr/>
        </p:nvSpPr>
        <p:spPr>
          <a:xfrm flipH="1">
            <a:off x="4058754" y="3250545"/>
            <a:ext cx="3067665" cy="200578"/>
          </a:xfrm>
          <a:prstGeom prst="rtTriangle">
            <a:avLst/>
          </a:prstGeom>
          <a:gradFill>
            <a:gsLst>
              <a:gs pos="17000">
                <a:srgbClr val="FFFF00"/>
              </a:gs>
              <a:gs pos="100000">
                <a:srgbClr val="FF00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flipH="1">
            <a:off x="4058753" y="3650720"/>
            <a:ext cx="3067665" cy="200578"/>
          </a:xfrm>
          <a:prstGeom prst="rtTriangle">
            <a:avLst/>
          </a:prstGeom>
          <a:gradFill>
            <a:gsLst>
              <a:gs pos="17000">
                <a:srgbClr val="FFFF00"/>
              </a:gs>
              <a:gs pos="100000">
                <a:srgbClr val="FF00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>
            <a:off x="4058753" y="4044992"/>
            <a:ext cx="3067665" cy="200578"/>
          </a:xfrm>
          <a:prstGeom prst="rtTriangle">
            <a:avLst/>
          </a:prstGeom>
          <a:gradFill>
            <a:gsLst>
              <a:gs pos="100000">
                <a:srgbClr val="FFFF00"/>
              </a:gs>
              <a:gs pos="0">
                <a:srgbClr val="FF00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直角三角形 7"/>
          <p:cNvSpPr/>
          <p:nvPr/>
        </p:nvSpPr>
        <p:spPr>
          <a:xfrm flipH="1">
            <a:off x="4058752" y="5615204"/>
            <a:ext cx="3067665" cy="200578"/>
          </a:xfrm>
          <a:prstGeom prst="rtTriangle">
            <a:avLst/>
          </a:prstGeom>
          <a:gradFill>
            <a:gsLst>
              <a:gs pos="17000">
                <a:srgbClr val="FFFF00"/>
              </a:gs>
              <a:gs pos="100000">
                <a:srgbClr val="FF0000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下箭头 8"/>
          <p:cNvSpPr/>
          <p:nvPr/>
        </p:nvSpPr>
        <p:spPr>
          <a:xfrm>
            <a:off x="4436313" y="4383220"/>
            <a:ext cx="271374" cy="68432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69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Requirements at Different ASIL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内容占位符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81120035"/>
                  </p:ext>
                </p:extLst>
              </p:nvPr>
            </p:nvGraphicFramePr>
            <p:xfrm>
              <a:off x="628650" y="1825625"/>
              <a:ext cx="7887487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431600"/>
                    <a:gridCol w="864000"/>
                    <a:gridCol w="864000"/>
                    <a:gridCol w="864000"/>
                    <a:gridCol w="86388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ASIL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B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C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D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Avoidance of undetected multi-point faults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Modular system design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Fault metrics for the final evaluation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HW-SW interface testing with appropriate </a:t>
                          </a:r>
                          <a:r>
                            <a:rPr lang="en-US" altLang="zh-CN" dirty="0" err="1" smtClean="0"/>
                            <a:t>cov</a:t>
                          </a:r>
                          <a:r>
                            <a:rPr lang="en-US" altLang="zh-CN" dirty="0" smtClean="0"/>
                            <a:t>.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Software partitioning is supported by HW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Error handling mechanisms at SW</a:t>
                          </a:r>
                          <a:r>
                            <a:rPr lang="en-US" altLang="zh-CN" baseline="0" dirty="0" smtClean="0"/>
                            <a:t> arch. Level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Structural</a:t>
                          </a:r>
                          <a:r>
                            <a:rPr lang="en-US" altLang="zh-CN" baseline="0" dirty="0" smtClean="0"/>
                            <a:t> coverage at SW arch. level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内容占位符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81120035"/>
                  </p:ext>
                </p:extLst>
              </p:nvPr>
            </p:nvGraphicFramePr>
            <p:xfrm>
              <a:off x="628650" y="1825625"/>
              <a:ext cx="7887487" cy="3337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431600"/>
                    <a:gridCol w="864000"/>
                    <a:gridCol w="864000"/>
                    <a:gridCol w="864000"/>
                    <a:gridCol w="863887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ASIL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B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C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D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Avoidance of undetected multi-point faults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Modular system design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Fault metrics for the final evaluation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516312" t="-415000" r="-302837" b="-43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HW-SW interface testing with appropriate </a:t>
                          </a:r>
                          <a:r>
                            <a:rPr lang="en-US" altLang="zh-CN" dirty="0" err="1" smtClean="0"/>
                            <a:t>cov</a:t>
                          </a:r>
                          <a:r>
                            <a:rPr lang="en-US" altLang="zh-CN" dirty="0" smtClean="0"/>
                            <a:t>.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516312" t="-506557" r="-302837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611972" t="-506557" r="-200704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Software partitioning is supported by HW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516312" t="-606557" r="-302837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611972" t="-606557" r="-20070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711972" t="-606557" r="-10070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Error handling mechanisms at SW</a:t>
                          </a:r>
                          <a:r>
                            <a:rPr lang="en-US" altLang="zh-CN" baseline="0" dirty="0" smtClean="0"/>
                            <a:t> arch. Level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Structural</a:t>
                          </a:r>
                          <a:r>
                            <a:rPr lang="en-US" altLang="zh-CN" baseline="0" dirty="0" smtClean="0"/>
                            <a:t> coverage at SW arch. level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5924637"/>
                  </p:ext>
                </p:extLst>
              </p:nvPr>
            </p:nvGraphicFramePr>
            <p:xfrm>
              <a:off x="769192" y="5939502"/>
              <a:ext cx="7746158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63598"/>
                    <a:gridCol w="3108960"/>
                    <a:gridCol w="763200"/>
                    <a:gridCol w="31104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Neutral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Recommended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Required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5924637"/>
                  </p:ext>
                </p:extLst>
              </p:nvPr>
            </p:nvGraphicFramePr>
            <p:xfrm>
              <a:off x="769192" y="5939502"/>
              <a:ext cx="7746158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63598"/>
                    <a:gridCol w="3108960"/>
                    <a:gridCol w="763200"/>
                    <a:gridCol w="31104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t="-8197" r="-9168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Neutral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Recommended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Required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080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Recommended Methods </a:t>
            </a:r>
            <a:r>
              <a:rPr lang="en-US" altLang="zh-CN" sz="3600" dirty="0"/>
              <a:t>at Different ASIL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内容占位符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30462643"/>
                  </p:ext>
                </p:extLst>
              </p:nvPr>
            </p:nvGraphicFramePr>
            <p:xfrm>
              <a:off x="628257" y="2274724"/>
              <a:ext cx="7887487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431600"/>
                    <a:gridCol w="864000"/>
                    <a:gridCol w="864000"/>
                    <a:gridCol w="864000"/>
                    <a:gridCol w="863887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Notations for design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ASIL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B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C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D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Informal notations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Semi-formal notations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Formal notations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altLang="zh-CN" dirty="0" smtClean="0"/>
                                  <m:t>+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内容占位符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30462643"/>
                  </p:ext>
                </p:extLst>
              </p:nvPr>
            </p:nvGraphicFramePr>
            <p:xfrm>
              <a:off x="628257" y="2274724"/>
              <a:ext cx="7887487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431600"/>
                    <a:gridCol w="864000"/>
                    <a:gridCol w="864000"/>
                    <a:gridCol w="864000"/>
                    <a:gridCol w="863887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Notations for design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ASIL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B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C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D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Informal notations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Semi-formal notations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Formal notations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511972" t="-408197" r="-300704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4936312"/>
                  </p:ext>
                </p:extLst>
              </p:nvPr>
            </p:nvGraphicFramePr>
            <p:xfrm>
              <a:off x="769192" y="4513695"/>
              <a:ext cx="7746158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63598"/>
                    <a:gridCol w="3108960"/>
                    <a:gridCol w="763200"/>
                    <a:gridCol w="31104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Neutral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Recommended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Highly Recommended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4936312"/>
                  </p:ext>
                </p:extLst>
              </p:nvPr>
            </p:nvGraphicFramePr>
            <p:xfrm>
              <a:off x="769192" y="4513695"/>
              <a:ext cx="7746158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63598"/>
                    <a:gridCol w="3108960"/>
                    <a:gridCol w="763200"/>
                    <a:gridCol w="31104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t="-8065" r="-91680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Neutral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Recommended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Highly Recommended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文本框 2"/>
          <p:cNvSpPr txBox="1"/>
          <p:nvPr/>
        </p:nvSpPr>
        <p:spPr>
          <a:xfrm>
            <a:off x="2441641" y="1774443"/>
            <a:ext cx="426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Notations for Software Architectural Design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30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Recommended Methods at Different ASIL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内容占位符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41720625"/>
                  </p:ext>
                </p:extLst>
              </p:nvPr>
            </p:nvGraphicFramePr>
            <p:xfrm>
              <a:off x="628257" y="2274724"/>
              <a:ext cx="7887487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431600"/>
                    <a:gridCol w="864000"/>
                    <a:gridCol w="864000"/>
                    <a:gridCol w="864000"/>
                    <a:gridCol w="863887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Methods for the verification of design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ASIL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B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C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D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Walkthrough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Inspection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Prototype</a:t>
                          </a:r>
                          <a:r>
                            <a:rPr lang="en-US" altLang="zh-CN" baseline="0" dirty="0" smtClean="0"/>
                            <a:t> generation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……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内容占位符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41720625"/>
                  </p:ext>
                </p:extLst>
              </p:nvPr>
            </p:nvGraphicFramePr>
            <p:xfrm>
              <a:off x="628257" y="2274724"/>
              <a:ext cx="7887487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431600"/>
                    <a:gridCol w="864000"/>
                    <a:gridCol w="864000"/>
                    <a:gridCol w="864000"/>
                    <a:gridCol w="863887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Methods for the verification of design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ASIL</a:t>
                          </a:r>
                          <a:endParaRPr lang="zh-CN" altLang="en-US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A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B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C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D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Walkthrough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717021" t="-208197" r="-102128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811268" t="-208197" r="-1408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Inspection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Prototype</a:t>
                          </a:r>
                          <a:r>
                            <a:rPr lang="en-US" altLang="zh-CN" baseline="0" dirty="0" smtClean="0"/>
                            <a:t> generation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511972" t="-408197" r="-300704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3"/>
                          <a:stretch>
                            <a:fillRect l="-611972" t="-408197" r="-200704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altLang="zh-CN" dirty="0" smtClean="0"/>
                            <a:t>……</a:t>
                          </a:r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4935335"/>
                  </p:ext>
                </p:extLst>
              </p:nvPr>
            </p:nvGraphicFramePr>
            <p:xfrm>
              <a:off x="769192" y="4861756"/>
              <a:ext cx="7746158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63598"/>
                    <a:gridCol w="3108960"/>
                    <a:gridCol w="763200"/>
                    <a:gridCol w="31104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∘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Neutral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Recommended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Highly Recommended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4935335"/>
                  </p:ext>
                </p:extLst>
              </p:nvPr>
            </p:nvGraphicFramePr>
            <p:xfrm>
              <a:off x="769192" y="4861756"/>
              <a:ext cx="7746158" cy="741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763598"/>
                    <a:gridCol w="3108960"/>
                    <a:gridCol w="763200"/>
                    <a:gridCol w="31104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t="-8065" r="-91680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Neutral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Recommended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smtClean="0"/>
                            <a:t>++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 smtClean="0"/>
                            <a:t>Highly Recommended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文本框 2"/>
          <p:cNvSpPr txBox="1"/>
          <p:nvPr/>
        </p:nvSpPr>
        <p:spPr>
          <a:xfrm>
            <a:off x="1649437" y="1774443"/>
            <a:ext cx="584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Methods for the verification of software architectural design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3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safety?</a:t>
            </a:r>
          </a:p>
          <a:p>
            <a:r>
              <a:rPr lang="en-US" altLang="zh-CN" dirty="0"/>
              <a:t>What is functional safety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r>
              <a:rPr lang="en-US" altLang="zh-CN" dirty="0" smtClean="0"/>
              <a:t>How is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 achieved for OS?</a:t>
            </a:r>
          </a:p>
          <a:p>
            <a:pPr lvl="1"/>
            <a:r>
              <a:rPr lang="en-US" altLang="zh-CN" dirty="0" smtClean="0"/>
              <a:t>Categorizing and controlling failures</a:t>
            </a:r>
          </a:p>
          <a:p>
            <a:pPr lvl="1"/>
            <a:r>
              <a:rPr lang="en-US" altLang="zh-CN" dirty="0" smtClean="0"/>
              <a:t>V-model development process</a:t>
            </a:r>
          </a:p>
          <a:p>
            <a:pPr lvl="1"/>
            <a:r>
              <a:rPr lang="en-US" altLang="zh-CN" dirty="0"/>
              <a:t>Automotive Safety Integrity </a:t>
            </a:r>
            <a:r>
              <a:rPr lang="en-US" altLang="zh-CN" dirty="0" smtClean="0"/>
              <a:t>Level (ASIL)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Further topics</a:t>
            </a:r>
          </a:p>
          <a:p>
            <a:r>
              <a:rPr lang="en-US" altLang="zh-CN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10690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Further topics in ISO 26262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Standards on the management process</a:t>
            </a:r>
          </a:p>
          <a:p>
            <a:r>
              <a:rPr lang="en-US" altLang="zh-CN" dirty="0" smtClean="0"/>
              <a:t>Hardware </a:t>
            </a:r>
            <a:r>
              <a:rPr lang="en-US" altLang="zh-CN" dirty="0" smtClean="0"/>
              <a:t>safety requirements and design</a:t>
            </a:r>
          </a:p>
          <a:p>
            <a:r>
              <a:rPr lang="en-US" altLang="zh-CN" dirty="0" smtClean="0"/>
              <a:t>Standards on the post-release production phase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Configuration </a:t>
            </a:r>
            <a:r>
              <a:rPr lang="en-US" altLang="zh-CN" dirty="0" smtClean="0"/>
              <a:t>management</a:t>
            </a:r>
          </a:p>
          <a:p>
            <a:r>
              <a:rPr lang="en-US" altLang="zh-CN" dirty="0" smtClean="0"/>
              <a:t>Change management</a:t>
            </a:r>
          </a:p>
          <a:p>
            <a:r>
              <a:rPr lang="en-US" altLang="zh-CN" dirty="0" smtClean="0"/>
              <a:t>Qualification of HW/SW components and </a:t>
            </a:r>
            <a:r>
              <a:rPr lang="en-US" altLang="zh-CN" dirty="0" smtClean="0"/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10311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safety?</a:t>
            </a:r>
          </a:p>
          <a:p>
            <a:r>
              <a:rPr lang="en-US" altLang="zh-CN" dirty="0"/>
              <a:t>What is functional safety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r>
              <a:rPr lang="en-US" altLang="zh-CN" dirty="0" smtClean="0"/>
              <a:t>How is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 achieved for OS?</a:t>
            </a:r>
          </a:p>
          <a:p>
            <a:pPr lvl="1"/>
            <a:r>
              <a:rPr lang="en-US" altLang="zh-CN" dirty="0" smtClean="0"/>
              <a:t>Categorizing and controlling failures</a:t>
            </a:r>
          </a:p>
          <a:p>
            <a:pPr lvl="1"/>
            <a:r>
              <a:rPr lang="en-US" altLang="zh-CN" dirty="0" smtClean="0"/>
              <a:t>V-model development process</a:t>
            </a:r>
          </a:p>
          <a:p>
            <a:pPr lvl="1"/>
            <a:r>
              <a:rPr lang="en-US" altLang="zh-CN" dirty="0"/>
              <a:t>Automotive Safety Integrity </a:t>
            </a:r>
            <a:r>
              <a:rPr lang="en-US" altLang="zh-CN" dirty="0" smtClean="0"/>
              <a:t>Level (ASIL)</a:t>
            </a:r>
          </a:p>
          <a:p>
            <a:r>
              <a:rPr lang="en-US" altLang="zh-CN" dirty="0" smtClean="0"/>
              <a:t>Further topics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3931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Conclusion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Functional safety requires the control of </a:t>
            </a:r>
            <a:r>
              <a:rPr lang="en-US" altLang="zh-CN" sz="2400" dirty="0" smtClean="0"/>
              <a:t>failures and unintended behavior.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Requirement, design and test phase verification to avoid unintended behavior</a:t>
            </a:r>
          </a:p>
          <a:p>
            <a:pPr lvl="1"/>
            <a:r>
              <a:rPr lang="en-US" altLang="zh-CN" sz="2000" dirty="0" smtClean="0"/>
              <a:t>Safety analysis to control systematic failures</a:t>
            </a:r>
          </a:p>
          <a:p>
            <a:pPr lvl="1"/>
            <a:r>
              <a:rPr lang="en-US" altLang="zh-CN" sz="2000" dirty="0" smtClean="0"/>
              <a:t>Safety mechanisms to control systematic and random failures</a:t>
            </a:r>
          </a:p>
          <a:p>
            <a:pPr lvl="1"/>
            <a:r>
              <a:rPr lang="en-US" altLang="zh-CN" sz="2000" dirty="0"/>
              <a:t>Analysis of </a:t>
            </a:r>
            <a:r>
              <a:rPr lang="en-US" altLang="zh-CN" sz="2000" dirty="0" smtClean="0"/>
              <a:t>dependent failures to control dependent </a:t>
            </a:r>
            <a:r>
              <a:rPr lang="en-US" altLang="zh-CN" sz="2000" dirty="0" smtClean="0"/>
              <a:t>failures</a:t>
            </a:r>
          </a:p>
          <a:p>
            <a:endParaRPr lang="en-US" altLang="zh-CN" dirty="0" smtClean="0"/>
          </a:p>
          <a:p>
            <a:r>
              <a:rPr lang="en-US" altLang="zh-CN" sz="2400" dirty="0" smtClean="0"/>
              <a:t>Use ASIL to balance </a:t>
            </a:r>
            <a:r>
              <a:rPr lang="en-US" altLang="zh-CN" sz="2400" dirty="0" smtClean="0"/>
              <a:t>safety with </a:t>
            </a:r>
            <a:r>
              <a:rPr lang="en-US" altLang="zh-CN" sz="2400" dirty="0" smtClean="0"/>
              <a:t>cost.</a:t>
            </a:r>
            <a:endParaRPr lang="en-US" altLang="zh-CN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718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Why functional safety?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521364"/>
            <a:ext cx="7886700" cy="2085423"/>
          </a:xfrm>
        </p:spPr>
        <p:txBody>
          <a:bodyPr/>
          <a:lstStyle/>
          <a:p>
            <a:pPr marL="0" indent="0">
              <a:buNone/>
            </a:pPr>
            <a:r>
              <a:rPr lang="en-US" altLang="zh-CN" i="1" dirty="0" smtClean="0"/>
              <a:t>Rather </a:t>
            </a:r>
            <a:r>
              <a:rPr lang="en-US" altLang="zh-CN" i="1" dirty="0"/>
              <a:t>than thinking of the vehicle as a mechanical machine, with some </a:t>
            </a:r>
            <a:r>
              <a:rPr lang="en-US" altLang="zh-CN" i="1" dirty="0" smtClean="0"/>
              <a:t>electrical components</a:t>
            </a:r>
            <a:r>
              <a:rPr lang="en-US" altLang="zh-CN" i="1" dirty="0"/>
              <a:t>, it would be more accurate to think of the vehicle as </a:t>
            </a:r>
            <a:r>
              <a:rPr lang="en-US" altLang="zh-CN" i="1" dirty="0">
                <a:solidFill>
                  <a:srgbClr val="FF0000"/>
                </a:solidFill>
              </a:rPr>
              <a:t>a </a:t>
            </a:r>
            <a:r>
              <a:rPr lang="en-US" altLang="zh-CN" i="1" dirty="0" smtClean="0">
                <a:solidFill>
                  <a:srgbClr val="FF0000"/>
                </a:solidFill>
              </a:rPr>
              <a:t>distributed computer </a:t>
            </a:r>
            <a:r>
              <a:rPr lang="en-US" altLang="zh-CN" i="1" dirty="0">
                <a:solidFill>
                  <a:srgbClr val="FF0000"/>
                </a:solidFill>
              </a:rPr>
              <a:t>system</a:t>
            </a:r>
            <a:r>
              <a:rPr lang="en-US" altLang="zh-CN" i="1" dirty="0"/>
              <a:t> programmed for personal transport.</a:t>
            </a:r>
            <a:endParaRPr lang="zh-CN" altLang="en-US" i="1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28650" y="5898873"/>
            <a:ext cx="7886700" cy="69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400" i="1" dirty="0"/>
              <a:t>Roger Rivett, “The Challenge of Technological Change in the Automotive Industry”, in </a:t>
            </a:r>
            <a:r>
              <a:rPr lang="en-US" altLang="zh-CN" sz="1400" i="1" dirty="0" err="1" smtClean="0"/>
              <a:t>C.Dale</a:t>
            </a:r>
            <a:r>
              <a:rPr lang="en-US" altLang="zh-CN" sz="1400" i="1" dirty="0" smtClean="0"/>
              <a:t> </a:t>
            </a:r>
            <a:r>
              <a:rPr lang="en-US" altLang="zh-CN" sz="1400" i="1" dirty="0"/>
              <a:t>and T. Anderson (eds.), Achieving Systems Safety: Proceedings of the </a:t>
            </a:r>
            <a:r>
              <a:rPr lang="en-US" altLang="zh-CN" sz="1400" i="1" dirty="0" smtClean="0"/>
              <a:t>Twentieth Safety-Critical </a:t>
            </a:r>
            <a:r>
              <a:rPr lang="en-US" altLang="zh-CN" sz="1400" i="1" dirty="0"/>
              <a:t>Systems Symposium, Bristol, UK, 7-9th February 2012, London: </a:t>
            </a:r>
            <a:r>
              <a:rPr lang="en-US" altLang="zh-CN" sz="1400" i="1" dirty="0" smtClean="0"/>
              <a:t>Springer-</a:t>
            </a:r>
            <a:r>
              <a:rPr lang="en-US" altLang="zh-CN" sz="1400" i="1" dirty="0" err="1" smtClean="0"/>
              <a:t>Verlag</a:t>
            </a:r>
            <a:r>
              <a:rPr lang="en-US" altLang="zh-CN" sz="1400" i="1" dirty="0" smtClean="0"/>
              <a:t> </a:t>
            </a:r>
            <a:r>
              <a:rPr lang="en-US" altLang="zh-CN" sz="1400" i="1" dirty="0"/>
              <a:t>London Limited, 2012, p. 35.</a:t>
            </a:r>
            <a:endParaRPr lang="zh-CN" alt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055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7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Why functional safety?</a:t>
            </a:r>
            <a:endParaRPr lang="zh-CN" altLang="en-US" sz="40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28650" y="6152321"/>
            <a:ext cx="7886700" cy="4710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400" i="1" dirty="0" err="1"/>
              <a:t>Yukihide</a:t>
            </a:r>
            <a:r>
              <a:rPr lang="en-US" altLang="zh-CN" sz="1400" i="1" dirty="0"/>
              <a:t> </a:t>
            </a:r>
            <a:r>
              <a:rPr lang="en-US" altLang="zh-CN" sz="1400" i="1" dirty="0" err="1"/>
              <a:t>Niimi</a:t>
            </a:r>
            <a:r>
              <a:rPr lang="en-US" altLang="zh-CN" sz="1400" i="1" dirty="0"/>
              <a:t>, Takayuki Ono, </a:t>
            </a:r>
            <a:r>
              <a:rPr lang="en-US" altLang="zh-CN" sz="1400" i="1" dirty="0" err="1"/>
              <a:t>Soichiro</a:t>
            </a:r>
            <a:r>
              <a:rPr lang="en-US" altLang="zh-CN" sz="1400" i="1" dirty="0"/>
              <a:t> Arai Hideki </a:t>
            </a:r>
            <a:r>
              <a:rPr lang="en-US" altLang="zh-CN" sz="1400" i="1" dirty="0" err="1"/>
              <a:t>sugimoto</a:t>
            </a:r>
            <a:r>
              <a:rPr lang="en-US" altLang="zh-CN" sz="1400" i="1" dirty="0"/>
              <a:t>, and Riccardo </a:t>
            </a:r>
            <a:r>
              <a:rPr lang="en-US" altLang="zh-CN" sz="1400" i="1" dirty="0" err="1"/>
              <a:t>Mariani</a:t>
            </a:r>
            <a:r>
              <a:rPr lang="en-US" altLang="zh-CN" sz="1400" i="1" dirty="0"/>
              <a:t>, "Virtualization Technology and Using Virtual CPU in the Context of ISO26262: The E-Gas Case Study"</a:t>
            </a:r>
            <a:endParaRPr lang="zh-CN" altLang="en-US" sz="1400" i="1" dirty="0"/>
          </a:p>
        </p:txBody>
      </p:sp>
      <p:pic>
        <p:nvPicPr>
          <p:cNvPr id="6" name="内容占位符 5" descr="屏幕剪辑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668" y="1507573"/>
            <a:ext cx="4575637" cy="4632080"/>
          </a:xfrm>
        </p:spPr>
      </p:pic>
    </p:spTree>
    <p:extLst>
      <p:ext uri="{BB962C8B-B14F-4D97-AF65-F5344CB8AC3E}">
        <p14:creationId xmlns:p14="http://schemas.microsoft.com/office/powerpoint/2010/main" val="36548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Functional Safety: the Standards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IEC 61508:2010: Functional Safety of Electrical/Electronic/Programmable Electronic Safety-related Systems</a:t>
            </a:r>
            <a:endParaRPr lang="en-US" altLang="zh-CN" dirty="0" smtClean="0"/>
          </a:p>
          <a:p>
            <a:pPr lvl="1"/>
            <a:r>
              <a:rPr lang="en-US" altLang="zh-CN" dirty="0"/>
              <a:t>ISO 26262:2011: Road vehicles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EN 50129: </a:t>
            </a:r>
            <a:r>
              <a:rPr lang="en-US" altLang="zh-CN" dirty="0"/>
              <a:t>Railway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IEC/EN 62061 &amp; ISO </a:t>
            </a:r>
            <a:r>
              <a:rPr lang="en-US" altLang="zh-CN" dirty="0"/>
              <a:t>13849:2015: </a:t>
            </a:r>
            <a:r>
              <a:rPr lang="en-US" altLang="zh-CN" dirty="0" smtClean="0"/>
              <a:t>machinery</a:t>
            </a:r>
          </a:p>
          <a:p>
            <a:pPr lvl="1"/>
            <a:r>
              <a:rPr lang="en-US" altLang="zh-CN" dirty="0"/>
              <a:t>IEC 60601: medical electrical equipment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48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Functional Safety: the Standards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IEC 61508:2010: Functional Safety of Electrical/Electronic/Programmable Electronic Safety-related Systems</a:t>
            </a:r>
            <a:endParaRPr lang="en-US" altLang="zh-CN" dirty="0" smtClean="0"/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ISO 26262:2011: Road vehicles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EN 50129: </a:t>
            </a:r>
            <a:r>
              <a:rPr lang="en-US" altLang="zh-CN" dirty="0"/>
              <a:t>Railway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IEC/EN 62061 &amp; ISO </a:t>
            </a:r>
            <a:r>
              <a:rPr lang="en-US" altLang="zh-CN" dirty="0"/>
              <a:t>13849:2015: </a:t>
            </a:r>
            <a:r>
              <a:rPr lang="en-US" altLang="zh-CN" dirty="0" smtClean="0"/>
              <a:t>machinery</a:t>
            </a:r>
          </a:p>
          <a:p>
            <a:pPr lvl="1"/>
            <a:r>
              <a:rPr lang="en-US" altLang="zh-CN" dirty="0"/>
              <a:t>IEC 60601: medical electrical equipment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79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Item Dissolution</a:t>
            </a:r>
            <a:endParaRPr lang="zh-CN" altLang="en-US" sz="4000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76" y="2057042"/>
            <a:ext cx="6120971" cy="3724029"/>
          </a:xfrm>
        </p:spPr>
      </p:pic>
      <p:grpSp>
        <p:nvGrpSpPr>
          <p:cNvPr id="12" name="Group 11"/>
          <p:cNvGrpSpPr/>
          <p:nvPr/>
        </p:nvGrpSpPr>
        <p:grpSpPr>
          <a:xfrm>
            <a:off x="761877" y="3364396"/>
            <a:ext cx="7532328" cy="1138030"/>
            <a:chOff x="761877" y="3364396"/>
            <a:chExt cx="7532328" cy="1138030"/>
          </a:xfrm>
        </p:grpSpPr>
        <p:sp>
          <p:nvSpPr>
            <p:cNvPr id="5" name="矩形 4"/>
            <p:cNvSpPr/>
            <p:nvPr/>
          </p:nvSpPr>
          <p:spPr>
            <a:xfrm>
              <a:off x="761877" y="3364396"/>
              <a:ext cx="7532328" cy="113803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383309" y="4133094"/>
              <a:ext cx="8511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System</a:t>
              </a:r>
              <a:endParaRPr lang="zh-CN" alt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1875" y="2141704"/>
            <a:ext cx="7532328" cy="1138030"/>
            <a:chOff x="761875" y="2141704"/>
            <a:chExt cx="7532328" cy="1138030"/>
          </a:xfrm>
        </p:grpSpPr>
        <p:sp>
          <p:nvSpPr>
            <p:cNvPr id="7" name="矩形 6"/>
            <p:cNvSpPr/>
            <p:nvPr/>
          </p:nvSpPr>
          <p:spPr>
            <a:xfrm>
              <a:off x="761875" y="2141704"/>
              <a:ext cx="7532328" cy="113803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617860" y="2910402"/>
              <a:ext cx="616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Item</a:t>
              </a:r>
              <a:endParaRPr lang="zh-CN" altLang="en-US" dirty="0"/>
            </a:p>
          </p:txBody>
        </p:sp>
      </p:grpSp>
      <p:sp>
        <p:nvSpPr>
          <p:cNvPr id="9" name="内容占位符 2"/>
          <p:cNvSpPr txBox="1">
            <a:spLocks/>
          </p:cNvSpPr>
          <p:nvPr/>
        </p:nvSpPr>
        <p:spPr>
          <a:xfrm>
            <a:off x="628650" y="6296439"/>
            <a:ext cx="7886700" cy="3269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800" i="1" dirty="0" smtClean="0"/>
              <a:t>Source: ISO 26262-10:2012, p.4-5</a:t>
            </a:r>
            <a:endParaRPr lang="zh-CN" altLang="en-US" sz="1800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761875" y="4572733"/>
            <a:ext cx="7532328" cy="1138030"/>
            <a:chOff x="761875" y="4572733"/>
            <a:chExt cx="7532328" cy="1138030"/>
          </a:xfrm>
        </p:grpSpPr>
        <p:sp>
          <p:nvSpPr>
            <p:cNvPr id="10" name="矩形 9"/>
            <p:cNvSpPr/>
            <p:nvPr/>
          </p:nvSpPr>
          <p:spPr>
            <a:xfrm>
              <a:off x="761875" y="4572733"/>
              <a:ext cx="7532328" cy="113803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942610" y="5341431"/>
              <a:ext cx="1291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Component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322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safety?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What is functional safety</a:t>
            </a:r>
            <a:r>
              <a:rPr lang="en-US" altLang="zh-CN" dirty="0" smtClean="0">
                <a:solidFill>
                  <a:srgbClr val="FF0000"/>
                </a:solidFill>
              </a:rPr>
              <a:t>?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How is </a:t>
            </a:r>
            <a:r>
              <a:rPr lang="en-US" altLang="zh-CN" dirty="0"/>
              <a:t>functional </a:t>
            </a:r>
            <a:r>
              <a:rPr lang="en-US" altLang="zh-CN" dirty="0" smtClean="0"/>
              <a:t>safety achieved for OS?</a:t>
            </a:r>
          </a:p>
          <a:p>
            <a:pPr lvl="1"/>
            <a:r>
              <a:rPr lang="en-US" altLang="zh-CN" dirty="0" smtClean="0"/>
              <a:t>Categorizing and controlling failures</a:t>
            </a:r>
          </a:p>
          <a:p>
            <a:pPr lvl="1"/>
            <a:r>
              <a:rPr lang="en-US" altLang="zh-CN" dirty="0" smtClean="0"/>
              <a:t>V-model development process</a:t>
            </a:r>
          </a:p>
          <a:p>
            <a:pPr lvl="1"/>
            <a:r>
              <a:rPr lang="en-US" altLang="zh-CN" dirty="0"/>
              <a:t>Automotive Safety Integrity </a:t>
            </a:r>
            <a:r>
              <a:rPr lang="en-US" altLang="zh-CN" dirty="0" smtClean="0"/>
              <a:t>Level (ASIL)</a:t>
            </a:r>
          </a:p>
          <a:p>
            <a:r>
              <a:rPr lang="en-US" altLang="zh-CN" dirty="0" smtClean="0"/>
              <a:t>Further topics</a:t>
            </a:r>
          </a:p>
          <a:p>
            <a:r>
              <a:rPr lang="en-US" altLang="zh-CN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1834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1604</TotalTime>
  <Words>1577</Words>
  <Application>Microsoft Office PowerPoint</Application>
  <PresentationFormat>On-screen Show (4:3)</PresentationFormat>
  <Paragraphs>422</Paragraphs>
  <Slides>40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宋体</vt:lpstr>
      <vt:lpstr>Arial</vt:lpstr>
      <vt:lpstr>Calibri</vt:lpstr>
      <vt:lpstr>Calibri Light</vt:lpstr>
      <vt:lpstr>Cambria Math</vt:lpstr>
      <vt:lpstr>Office 主题</vt:lpstr>
      <vt:lpstr>Functional Safety of Automotive Operating Systems:  An Overview</vt:lpstr>
      <vt:lpstr>Outline</vt:lpstr>
      <vt:lpstr>Outline</vt:lpstr>
      <vt:lpstr>Why functional safety?</vt:lpstr>
      <vt:lpstr>Why functional safety?</vt:lpstr>
      <vt:lpstr>Functional Safety: the Standards</vt:lpstr>
      <vt:lpstr>Functional Safety: the Standards</vt:lpstr>
      <vt:lpstr>Item Dissolution</vt:lpstr>
      <vt:lpstr>Outline</vt:lpstr>
      <vt:lpstr>Functional Safety: the Definition</vt:lpstr>
      <vt:lpstr>Functional Safety: the Definition</vt:lpstr>
      <vt:lpstr>Functional Safety: the Definition</vt:lpstr>
      <vt:lpstr>Functional Safety: the Definition</vt:lpstr>
      <vt:lpstr>Outline</vt:lpstr>
      <vt:lpstr>Faults, Errors, Failures and Hazards</vt:lpstr>
      <vt:lpstr>Categorization of Failures</vt:lpstr>
      <vt:lpstr>Safety Analysis</vt:lpstr>
      <vt:lpstr>Safety Mechanisms</vt:lpstr>
      <vt:lpstr>Analysis of Dependent Failures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Requirement Phase Verification</vt:lpstr>
      <vt:lpstr>Design Phase Verification</vt:lpstr>
      <vt:lpstr>Test Phase Verification</vt:lpstr>
      <vt:lpstr>Outline</vt:lpstr>
      <vt:lpstr>Automotive Safety Integrity Level</vt:lpstr>
      <vt:lpstr>Requirements at Different ASIL</vt:lpstr>
      <vt:lpstr>Recommended Methods at Different ASIL</vt:lpstr>
      <vt:lpstr>Recommended Methods at Different ASIL</vt:lpstr>
      <vt:lpstr>Outline</vt:lpstr>
      <vt:lpstr>Further topics in ISO 26262</vt:lpstr>
      <vt:lpstr>Outline</vt:lpstr>
      <vt:lpstr>Conclusion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Safety of Automotive Operating Systems:  An Overview</dc:title>
  <dc:creator>Junjie Mao</dc:creator>
  <cp:keywords>CTPClassification=CTP_PUBLIC:VisualMarkings=</cp:keywords>
  <cp:lastModifiedBy>Mao, Junjie</cp:lastModifiedBy>
  <cp:revision>191</cp:revision>
  <dcterms:created xsi:type="dcterms:W3CDTF">2017-11-27T00:47:28Z</dcterms:created>
  <dcterms:modified xsi:type="dcterms:W3CDTF">2017-12-12T08:14:15Z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9cdf0e03-c4f3-461e-8e6e-2fde8ae47032</vt:lpwstr>
  </property>
  <property fmtid="{D5CDD505-2E9C-101B-9397-08002B2CF9AE}" pid="3" name="CTP_TimeStamp">
    <vt:lpwstr>2017-12-12 08:14:14Z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