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0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318648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9269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在此键入引文。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16400"/>
            <a:ext cx="10464800" cy="711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“在此键入引文。”</a:t>
            </a:r>
          </a:p>
        </p:txBody>
      </p:sp>
      <p:sp>
        <p:nvSpPr>
          <p:cNvPr id="9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图像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标题文本"/>
          <p:cNvSpPr txBox="1">
            <a:spLocks noGrp="1"/>
          </p:cNvSpPr>
          <p:nvPr>
            <p:ph type="title"/>
          </p:nvPr>
        </p:nvSpPr>
        <p:spPr>
          <a:xfrm>
            <a:off x="975359" y="1776433"/>
            <a:ext cx="11054082" cy="3159498"/>
          </a:xfrm>
          <a:prstGeom prst="rect">
            <a:avLst/>
          </a:prstGeom>
        </p:spPr>
        <p:txBody>
          <a:bodyPr lIns="65023" tIns="65023" rIns="65023" bIns="65023" anchor="t"/>
          <a:lstStyle>
            <a:lvl1pPr defTabSz="650240">
              <a:defRPr sz="10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11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975359" y="5314808"/>
            <a:ext cx="11054082" cy="970846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650240">
              <a:spcBef>
                <a:spcPts val="2800"/>
              </a:spcBef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0" indent="457200" algn="ctr" defTabSz="650240">
              <a:spcBef>
                <a:spcPts val="2800"/>
              </a:spcBef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0" indent="914400" algn="ctr" defTabSz="650240">
              <a:spcBef>
                <a:spcPts val="2800"/>
              </a:spcBef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0" indent="1371600" algn="ctr" defTabSz="650240">
              <a:spcBef>
                <a:spcPts val="2800"/>
              </a:spcBef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0" indent="1828800" algn="ctr" defTabSz="650240">
              <a:spcBef>
                <a:spcPts val="2800"/>
              </a:spcBef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285653" y="8779792"/>
            <a:ext cx="3034454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98989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标题文本"/>
          <p:cNvSpPr txBox="1">
            <a:spLocks noGrp="1"/>
          </p:cNvSpPr>
          <p:nvPr>
            <p:ph type="title"/>
          </p:nvPr>
        </p:nvSpPr>
        <p:spPr>
          <a:xfrm>
            <a:off x="975359" y="1192106"/>
            <a:ext cx="11054082" cy="3659504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l" defTabSz="650240">
              <a:defRPr sz="11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12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975359" y="5163207"/>
            <a:ext cx="9103362" cy="970845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defTabSz="650240">
              <a:spcBef>
                <a:spcPts val="2800"/>
              </a:spcBef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0" indent="457200" defTabSz="650240">
              <a:spcBef>
                <a:spcPts val="2800"/>
              </a:spcBef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0" indent="914400" defTabSz="650240">
              <a:spcBef>
                <a:spcPts val="2800"/>
              </a:spcBef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0" indent="1371600" defTabSz="650240">
              <a:spcBef>
                <a:spcPts val="2800"/>
              </a:spcBef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0" indent="1828800" defTabSz="650240">
              <a:spcBef>
                <a:spcPts val="2800"/>
              </a:spcBef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2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285653" y="8779792"/>
            <a:ext cx="3034454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98989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标题文本"/>
          <p:cNvSpPr txBox="1">
            <a:spLocks noGrp="1"/>
          </p:cNvSpPr>
          <p:nvPr>
            <p:ph type="title"/>
          </p:nvPr>
        </p:nvSpPr>
        <p:spPr>
          <a:xfrm>
            <a:off x="650239" y="850567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7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136" name="正文级别 1…"/>
          <p:cNvSpPr txBox="1">
            <a:spLocks noGrp="1"/>
          </p:cNvSpPr>
          <p:nvPr>
            <p:ph type="body" idx="1"/>
          </p:nvPr>
        </p:nvSpPr>
        <p:spPr>
          <a:xfrm>
            <a:off x="650239" y="2774809"/>
            <a:ext cx="11704322" cy="6003432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defTabSz="650240">
              <a:spcBef>
                <a:spcPts val="2800"/>
              </a:spcBef>
              <a:buSzTx/>
              <a:buNone/>
              <a:defRPr sz="44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601133" indent="-372533" defTabSz="650240">
              <a:spcBef>
                <a:spcPts val="2800"/>
              </a:spcBef>
              <a:buSzPct val="100000"/>
              <a:buChar char="»"/>
              <a:defRPr sz="44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967739" indent="-419099" defTabSz="650240">
              <a:spcBef>
                <a:spcPts val="2800"/>
              </a:spcBef>
              <a:buSzPct val="100000"/>
              <a:defRPr sz="4400"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1874520" indent="-502920" defTabSz="650240">
              <a:spcBef>
                <a:spcPts val="2800"/>
              </a:spcBef>
              <a:buSzPct val="100000"/>
              <a:buChar char="–"/>
              <a:defRPr sz="4400"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331720" indent="-502920" defTabSz="650240">
              <a:spcBef>
                <a:spcPts val="2800"/>
              </a:spcBef>
              <a:buSzPct val="100000"/>
              <a:buChar char="»"/>
              <a:defRPr sz="4400"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08612" y="9120462"/>
            <a:ext cx="345949" cy="3586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98989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像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标题文本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2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文本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像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标题文本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40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图像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6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正文级别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图像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图像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图像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zhenxiao.com/xlearn" TargetMode="Externa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tif"/><Relationship Id="rId4" Type="http://schemas.openxmlformats.org/officeDocument/2006/relationships/image" Target="../media/image25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A1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xLearn: High-Performance, and Scalable Machine Learning Package"/>
          <p:cNvSpPr txBox="1">
            <a:spLocks noGrp="1"/>
          </p:cNvSpPr>
          <p:nvPr>
            <p:ph type="title"/>
          </p:nvPr>
        </p:nvSpPr>
        <p:spPr>
          <a:xfrm>
            <a:off x="1536963" y="1443640"/>
            <a:ext cx="11263754" cy="1935334"/>
          </a:xfrm>
          <a:prstGeom prst="rect">
            <a:avLst/>
          </a:prstGeom>
        </p:spPr>
        <p:txBody>
          <a:bodyPr/>
          <a:lstStyle>
            <a:lvl1pPr algn="r">
              <a:defRPr sz="49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>
                <a:latin typeface="微软雅黑" panose="020B0503020204020204" pitchFamily="34" charset="-122"/>
                <a:ea typeface="微软雅黑" panose="020B0503020204020204" pitchFamily="34" charset="-122"/>
              </a:rPr>
              <a:t>xLearn: High-Performance, and Scalable Machine Learning Package</a:t>
            </a:r>
          </a:p>
        </p:txBody>
      </p:sp>
      <p:sp>
        <p:nvSpPr>
          <p:cNvPr id="147" name="Zhen Xiao"/>
          <p:cNvSpPr txBox="1">
            <a:spLocks noGrp="1"/>
          </p:cNvSpPr>
          <p:nvPr>
            <p:ph type="body" sz="quarter" idx="1"/>
          </p:nvPr>
        </p:nvSpPr>
        <p:spPr>
          <a:xfrm>
            <a:off x="7500468" y="6193551"/>
            <a:ext cx="4226561" cy="1557939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3800"/>
              </a:lnSpc>
              <a:defRPr sz="4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微软雅黑" panose="020B0503020204020204" pitchFamily="34" charset="-122"/>
                <a:ea typeface="微软雅黑" panose="020B0503020204020204" pitchFamily="34" charset="-122"/>
              </a:rPr>
              <a:t>Zhen Xiao</a:t>
            </a:r>
          </a:p>
        </p:txBody>
      </p:sp>
      <p:sp>
        <p:nvSpPr>
          <p:cNvPr id="148" name="Rectangle 6"/>
          <p:cNvSpPr/>
          <p:nvPr/>
        </p:nvSpPr>
        <p:spPr>
          <a:xfrm>
            <a:off x="6668600" y="5863307"/>
            <a:ext cx="6177281" cy="2815591"/>
          </a:xfrm>
          <a:prstGeom prst="rect">
            <a:avLst/>
          </a:prstGeom>
          <a:solidFill>
            <a:srgbClr val="665082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b="0">
                <a:latin typeface="Corbel"/>
                <a:ea typeface="Corbel"/>
                <a:cs typeface="Corbel"/>
                <a:sym typeface="Corbel"/>
              </a:defRPr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9" name="Rectangle 5"/>
          <p:cNvSpPr/>
          <p:nvPr/>
        </p:nvSpPr>
        <p:spPr>
          <a:xfrm>
            <a:off x="833655" y="1074702"/>
            <a:ext cx="12445719" cy="2673210"/>
          </a:xfrm>
          <a:prstGeom prst="rect">
            <a:avLst/>
          </a:prstGeom>
          <a:solidFill>
            <a:srgbClr val="8064A2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b="0">
                <a:latin typeface="Corbel"/>
                <a:ea typeface="Corbel"/>
                <a:cs typeface="Corbel"/>
                <a:sym typeface="Corbel"/>
              </a:defRPr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0" name="Rectangle 4"/>
          <p:cNvSpPr/>
          <p:nvPr/>
        </p:nvSpPr>
        <p:spPr>
          <a:xfrm>
            <a:off x="8785763" y="7402997"/>
            <a:ext cx="5327634" cy="541868"/>
          </a:xfrm>
          <a:prstGeom prst="rect">
            <a:avLst/>
          </a:prstGeom>
          <a:solidFill>
            <a:srgbClr val="D07C7A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b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1" name="TextBox 3"/>
          <p:cNvSpPr txBox="1"/>
          <p:nvPr/>
        </p:nvSpPr>
        <p:spPr>
          <a:xfrm>
            <a:off x="9119099" y="7399356"/>
            <a:ext cx="3808605" cy="577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900" b="0" u="sng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zhenxiao.com/xlearn</a:t>
            </a:r>
          </a:p>
        </p:txBody>
      </p:sp>
      <p:sp>
        <p:nvSpPr>
          <p:cNvPr id="152" name="Title 1"/>
          <p:cNvSpPr txBox="1"/>
          <p:nvPr/>
        </p:nvSpPr>
        <p:spPr>
          <a:xfrm>
            <a:off x="1262390" y="1561044"/>
            <a:ext cx="11263754" cy="1935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normAutofit/>
          </a:bodyPr>
          <a:lstStyle>
            <a:lvl1pPr algn="r" defTabSz="650240">
              <a:defRPr sz="4900" b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xLearn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</a:rPr>
              <a:t>: High-Performance and Scalable Machine Learning Package</a:t>
            </a:r>
          </a:p>
        </p:txBody>
      </p:sp>
      <p:sp>
        <p:nvSpPr>
          <p:cNvPr id="153" name="Subtitle 2"/>
          <p:cNvSpPr txBox="1"/>
          <p:nvPr/>
        </p:nvSpPr>
        <p:spPr>
          <a:xfrm>
            <a:off x="7225894" y="6310956"/>
            <a:ext cx="4226561" cy="1557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 anchor="ctr">
            <a:normAutofit/>
          </a:bodyPr>
          <a:lstStyle>
            <a:lvl1pPr algn="l" defTabSz="650240">
              <a:lnSpc>
                <a:spcPts val="3800"/>
              </a:lnSpc>
              <a:spcBef>
                <a:spcPts val="2800"/>
              </a:spcBef>
              <a:defRPr sz="4400" b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</a:rPr>
              <a:t>Zhen Xiao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336" y="930829"/>
            <a:ext cx="10734128" cy="5367065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The most visible and ubiquitous applications of…"/>
          <p:cNvSpPr txBox="1"/>
          <p:nvPr/>
        </p:nvSpPr>
        <p:spPr>
          <a:xfrm>
            <a:off x="724837" y="7318537"/>
            <a:ext cx="11691660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4400" b="0">
                <a:latin typeface="Corbel"/>
                <a:ea typeface="Corbel"/>
                <a:cs typeface="Corbel"/>
                <a:sym typeface="Corbel"/>
              </a:defRPr>
            </a:pPr>
            <a:r>
              <a:rPr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most visible and ubiquitous applications of</a:t>
            </a:r>
          </a:p>
          <a:p>
            <a:pPr defTabSz="457200">
              <a:defRPr sz="5600" b="0" i="1">
                <a:solidFill>
                  <a:schemeClr val="accent1">
                    <a:lumOff val="-13575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machine learning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908453"/>
            <a:ext cx="13004800" cy="3936694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Recommender Systems"/>
          <p:cNvSpPr txBox="1"/>
          <p:nvPr/>
        </p:nvSpPr>
        <p:spPr>
          <a:xfrm>
            <a:off x="773161" y="791175"/>
            <a:ext cx="641938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>
                <a:latin typeface="微软雅黑" panose="020B0503020204020204" pitchFamily="34" charset="-122"/>
                <a:ea typeface="微软雅黑" panose="020B0503020204020204" pitchFamily="34" charset="-122"/>
              </a:rPr>
              <a:t>Recommender Systems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Machine Learning Problems on…"/>
          <p:cNvSpPr txBox="1"/>
          <p:nvPr/>
        </p:nvSpPr>
        <p:spPr>
          <a:xfrm>
            <a:off x="1296168" y="6694506"/>
            <a:ext cx="10412464" cy="172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5300" b="0"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微软雅黑" panose="020B0503020204020204" pitchFamily="34" charset="-122"/>
                <a:ea typeface="微软雅黑" panose="020B0503020204020204" pitchFamily="34" charset="-122"/>
              </a:rPr>
              <a:t>Machine Learning Problems on </a:t>
            </a:r>
          </a:p>
          <a:p>
            <a:pPr defTabSz="457200">
              <a:defRPr sz="5300" b="0"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微软雅黑" panose="020B0503020204020204" pitchFamily="34" charset="-122"/>
                <a:ea typeface="微软雅黑" panose="020B0503020204020204" pitchFamily="34" charset="-122"/>
              </a:rPr>
              <a:t>Large-Scale Sparse Data</a:t>
            </a:r>
          </a:p>
        </p:txBody>
      </p:sp>
      <p:pic>
        <p:nvPicPr>
          <p:cNvPr id="193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9050" y="1173482"/>
            <a:ext cx="10426701" cy="4660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Existing Machine Learning Packages"/>
          <p:cNvSpPr txBox="1"/>
          <p:nvPr/>
        </p:nvSpPr>
        <p:spPr>
          <a:xfrm>
            <a:off x="623394" y="491641"/>
            <a:ext cx="10000493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>
                <a:latin typeface="微软雅黑" panose="020B0503020204020204" pitchFamily="34" charset="-122"/>
                <a:ea typeface="微软雅黑" panose="020B0503020204020204" pitchFamily="34" charset="-122"/>
              </a:rPr>
              <a:t>Existing Machine Learning Packages </a:t>
            </a:r>
          </a:p>
        </p:txBody>
      </p:sp>
      <p:pic>
        <p:nvPicPr>
          <p:cNvPr id="196" name="屏幕快照 2017-12-13 下午1.43.56.png" descr="屏幕快照 2017-12-13 下午1.43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6240" y="1964185"/>
            <a:ext cx="8597901" cy="13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屏幕快照 2017-12-13 下午1.44.15.png" descr="屏幕快照 2017-12-13 下午1.44.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9454" y="3716505"/>
            <a:ext cx="8445501" cy="156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屏幕快照 2017-12-13 下午1.44.36.png" descr="屏幕快照 2017-12-13 下午1.44.3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67040" y="5884633"/>
            <a:ext cx="8496301" cy="1651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LibLinear    LibFM     LibFFM"/>
          <p:cNvSpPr txBox="1"/>
          <p:nvPr/>
        </p:nvSpPr>
        <p:spPr>
          <a:xfrm>
            <a:off x="1736363" y="8453678"/>
            <a:ext cx="8538554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700" i="1">
                <a:solidFill>
                  <a:schemeClr val="accent1">
                    <a:lumOff val="-13575"/>
                  </a:schemeClr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>
                <a:latin typeface="微软雅黑" panose="020B0503020204020204" pitchFamily="34" charset="-122"/>
                <a:ea typeface="微软雅黑" panose="020B0503020204020204" pitchFamily="34" charset="-122"/>
              </a:rPr>
              <a:t>LibLinear    LibFM     LibFFM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1" animBg="1" advAuto="0"/>
      <p:bldP spid="197" grpId="2" animBg="1" advAuto="0"/>
      <p:bldP spid="198" grpId="3" animBg="1" advAuto="0"/>
      <p:bldP spid="199" grpId="4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屏幕快照 2017-12-13 下午1.51.58.png" descr="屏幕快照 2017-12-13 下午1.51.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2657" y="4688236"/>
            <a:ext cx="2971801" cy="173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屏幕快照 2017-12-13 下午1.52.10.png" descr="屏幕快照 2017-12-13 下午1.52.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907" y="2034313"/>
            <a:ext cx="3035301" cy="177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屏幕快照 2017-12-13 下午1.52.14.png" descr="屏幕快照 2017-12-13 下午1.52.1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807" y="7019980"/>
            <a:ext cx="2755901" cy="1676401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X Jump into different package"/>
          <p:cNvSpPr txBox="1"/>
          <p:nvPr/>
        </p:nvSpPr>
        <p:spPr>
          <a:xfrm>
            <a:off x="3467877" y="1736021"/>
            <a:ext cx="603145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l" defTabSz="457200">
              <a:defRPr sz="3600" b="0">
                <a:latin typeface="Corbel"/>
                <a:ea typeface="Corbel"/>
                <a:cs typeface="Corbel"/>
                <a:sym typeface="Corbel"/>
              </a:defRPr>
            </a:pPr>
            <a:r>
              <a:rPr sz="3200" b="1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Jump into different package</a:t>
            </a:r>
          </a:p>
        </p:txBody>
      </p:sp>
      <p:sp>
        <p:nvSpPr>
          <p:cNvPr id="205" name="X Cannot support Python and R"/>
          <p:cNvSpPr txBox="1"/>
          <p:nvPr/>
        </p:nvSpPr>
        <p:spPr>
          <a:xfrm>
            <a:off x="3444158" y="2616462"/>
            <a:ext cx="635205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l" defTabSz="457200">
              <a:defRPr sz="3600" b="0">
                <a:latin typeface="Corbel"/>
                <a:ea typeface="Corbel"/>
                <a:cs typeface="Corbel"/>
                <a:sym typeface="Corbel"/>
              </a:defRPr>
            </a:pPr>
            <a:r>
              <a:rPr sz="3200" b="1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 </a:t>
            </a:r>
            <a:r>
              <a:rPr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Cannot support Python and R</a:t>
            </a:r>
          </a:p>
        </p:txBody>
      </p:sp>
      <p:sp>
        <p:nvSpPr>
          <p:cNvPr id="206" name="X Lack Flexibility"/>
          <p:cNvSpPr txBox="1"/>
          <p:nvPr/>
        </p:nvSpPr>
        <p:spPr>
          <a:xfrm>
            <a:off x="3492838" y="3494101"/>
            <a:ext cx="332558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l" defTabSz="457200">
              <a:defRPr sz="3600" b="0">
                <a:latin typeface="Corbel"/>
                <a:ea typeface="Corbel"/>
                <a:cs typeface="Corbel"/>
                <a:sym typeface="Corbel"/>
              </a:defRPr>
            </a:pPr>
            <a:r>
              <a:rPr sz="3200" b="1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 </a:t>
            </a:r>
            <a:r>
              <a:rPr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Lack Flexibility</a:t>
            </a:r>
          </a:p>
        </p:txBody>
      </p:sp>
      <p:sp>
        <p:nvSpPr>
          <p:cNvPr id="207" name="X Cannot maximize CPU utilization"/>
          <p:cNvSpPr txBox="1"/>
          <p:nvPr/>
        </p:nvSpPr>
        <p:spPr>
          <a:xfrm>
            <a:off x="3476549" y="4883561"/>
            <a:ext cx="691631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l" defTabSz="457200">
              <a:defRPr sz="3600" b="0">
                <a:latin typeface="Corbel"/>
                <a:ea typeface="Corbel"/>
                <a:cs typeface="Corbel"/>
                <a:sym typeface="Corbel"/>
              </a:defRPr>
            </a:pPr>
            <a:r>
              <a:rPr sz="3200" b="1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 </a:t>
            </a:r>
            <a:r>
              <a:rPr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Cannot maximize CPU utilization</a:t>
            </a:r>
          </a:p>
        </p:txBody>
      </p:sp>
      <p:sp>
        <p:nvSpPr>
          <p:cNvPr id="208" name="X Cannot optimize cache access"/>
          <p:cNvSpPr txBox="1"/>
          <p:nvPr/>
        </p:nvSpPr>
        <p:spPr>
          <a:xfrm>
            <a:off x="3469413" y="5761200"/>
            <a:ext cx="637770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l" defTabSz="457200">
              <a:defRPr sz="3600" b="0">
                <a:latin typeface="Corbel"/>
                <a:ea typeface="Corbel"/>
                <a:cs typeface="Corbel"/>
                <a:sym typeface="Corbel"/>
              </a:defRPr>
            </a:pPr>
            <a:r>
              <a:rPr sz="3200" b="1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 </a:t>
            </a:r>
            <a:r>
              <a:rPr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Cannot optimize cache access</a:t>
            </a:r>
          </a:p>
        </p:txBody>
      </p:sp>
      <p:sp>
        <p:nvSpPr>
          <p:cNvPr id="209" name="X Cannot scale to distributed setting"/>
          <p:cNvSpPr txBox="1"/>
          <p:nvPr/>
        </p:nvSpPr>
        <p:spPr>
          <a:xfrm>
            <a:off x="3501833" y="8220162"/>
            <a:ext cx="728660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l" defTabSz="457200">
              <a:defRPr sz="3600" b="0">
                <a:latin typeface="Corbel"/>
                <a:ea typeface="Corbel"/>
                <a:cs typeface="Corbel"/>
                <a:sym typeface="Corbel"/>
              </a:defRPr>
            </a:pPr>
            <a:r>
              <a:rPr sz="3200" b="1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 </a:t>
            </a:r>
            <a:r>
              <a:rPr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Cannot scale to distributed setting</a:t>
            </a:r>
          </a:p>
        </p:txBody>
      </p:sp>
      <p:sp>
        <p:nvSpPr>
          <p:cNvPr id="210" name="X Cannot support out-of-core computing"/>
          <p:cNvSpPr txBox="1"/>
          <p:nvPr/>
        </p:nvSpPr>
        <p:spPr>
          <a:xfrm>
            <a:off x="3477750" y="7188760"/>
            <a:ext cx="837825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l" defTabSz="457200">
              <a:defRPr sz="3600" b="0">
                <a:latin typeface="Corbel"/>
                <a:ea typeface="Corbel"/>
                <a:cs typeface="Corbel"/>
                <a:sym typeface="Corbel"/>
              </a:defRPr>
            </a:pPr>
            <a:r>
              <a:rPr sz="3200" b="1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 </a:t>
            </a:r>
            <a:r>
              <a:rPr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Cannot support out-of-core computing </a:t>
            </a:r>
          </a:p>
        </p:txBody>
      </p:sp>
      <p:sp>
        <p:nvSpPr>
          <p:cNvPr id="211" name="All of the existing softwares …"/>
          <p:cNvSpPr txBox="1"/>
          <p:nvPr/>
        </p:nvSpPr>
        <p:spPr>
          <a:xfrm>
            <a:off x="536030" y="430388"/>
            <a:ext cx="7446908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All of the existing </a:t>
            </a:r>
            <a:r>
              <a:rPr sz="4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software </a:t>
            </a:r>
            <a:r>
              <a:rPr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32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5" animBg="1" advAuto="0"/>
      <p:bldP spid="202" grpId="1" animBg="1" advAuto="0"/>
      <p:bldP spid="203" grpId="8" animBg="1" advAuto="0"/>
      <p:bldP spid="204" grpId="2" animBg="1" advAuto="0"/>
      <p:bldP spid="205" grpId="3" animBg="1" advAuto="0"/>
      <p:bldP spid="206" grpId="4" animBg="1" advAuto="0"/>
      <p:bldP spid="207" grpId="6" animBg="1" advAuto="0"/>
      <p:bldP spid="208" grpId="7" animBg="1" advAuto="0"/>
      <p:bldP spid="209" grpId="10" animBg="1" advAuto="0"/>
      <p:bldP spid="210" grpId="9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Motivated by this, we introduce xLearn .."/>
          <p:cNvSpPr txBox="1"/>
          <p:nvPr/>
        </p:nvSpPr>
        <p:spPr>
          <a:xfrm>
            <a:off x="1995482" y="1677299"/>
            <a:ext cx="902746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Motivated by this, we introduce </a:t>
            </a:r>
            <a:r>
              <a:rPr sz="3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xLearn</a:t>
            </a: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..</a:t>
            </a:r>
          </a:p>
        </p:txBody>
      </p:sp>
      <p:pic>
        <p:nvPicPr>
          <p:cNvPr id="214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66570" y="3512427"/>
            <a:ext cx="6096001" cy="2387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Open source for one week and get 1000+ stars"/>
          <p:cNvSpPr txBox="1"/>
          <p:nvPr/>
        </p:nvSpPr>
        <p:spPr>
          <a:xfrm>
            <a:off x="1158919" y="6771583"/>
            <a:ext cx="1048139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3600">
                <a:latin typeface="微软雅黑" panose="020B0503020204020204" pitchFamily="34" charset="-122"/>
                <a:ea typeface="微软雅黑" panose="020B0503020204020204" pitchFamily="34" charset="-122"/>
              </a:rPr>
              <a:t>Open source for one week and get 1000+ stars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1" animBg="1" advAuto="0"/>
      <p:bldP spid="215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G_0008.PNG" descr="IMG_00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46616" y="-1"/>
            <a:ext cx="4504434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0039.PNG" descr="IMG_00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8424" y="0"/>
            <a:ext cx="4504435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矩形"/>
          <p:cNvSpPr/>
          <p:nvPr/>
        </p:nvSpPr>
        <p:spPr>
          <a:xfrm>
            <a:off x="1486704" y="-351067"/>
            <a:ext cx="10290998" cy="11265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矩形"/>
          <p:cNvSpPr/>
          <p:nvPr/>
        </p:nvSpPr>
        <p:spPr>
          <a:xfrm>
            <a:off x="1264491" y="2665049"/>
            <a:ext cx="10695058" cy="284675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2" name="Ease-of-Use"/>
          <p:cNvSpPr txBox="1"/>
          <p:nvPr/>
        </p:nvSpPr>
        <p:spPr>
          <a:xfrm>
            <a:off x="4093352" y="3585504"/>
            <a:ext cx="5011935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6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Ease-of-Use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API for Different Users"/>
          <p:cNvSpPr txBox="1"/>
          <p:nvPr/>
        </p:nvSpPr>
        <p:spPr>
          <a:xfrm>
            <a:off x="585952" y="504121"/>
            <a:ext cx="516608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API for Different Users</a:t>
            </a:r>
          </a:p>
        </p:txBody>
      </p:sp>
      <p:pic>
        <p:nvPicPr>
          <p:cNvPr id="225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11252" y="1613095"/>
            <a:ext cx="3920888" cy="3920888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矩形"/>
          <p:cNvSpPr/>
          <p:nvPr/>
        </p:nvSpPr>
        <p:spPr>
          <a:xfrm>
            <a:off x="6157513" y="5290171"/>
            <a:ext cx="1270001" cy="3437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7" name="图像" descr="图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255" y="6509200"/>
            <a:ext cx="4584753" cy="1548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图像" descr="图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11252" y="5621421"/>
            <a:ext cx="3920888" cy="3049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图像" descr="图像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78469" y="5817645"/>
            <a:ext cx="2363646" cy="2657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Installation"/>
          <p:cNvSpPr txBox="1"/>
          <p:nvPr/>
        </p:nvSpPr>
        <p:spPr>
          <a:xfrm>
            <a:off x="848045" y="541563"/>
            <a:ext cx="2398277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Installation</a:t>
            </a:r>
          </a:p>
        </p:txBody>
      </p:sp>
      <p:sp>
        <p:nvSpPr>
          <p:cNvPr id="232" name="pip install xlearn"/>
          <p:cNvSpPr txBox="1"/>
          <p:nvPr/>
        </p:nvSpPr>
        <p:spPr>
          <a:xfrm>
            <a:off x="4605740" y="3870938"/>
            <a:ext cx="3543708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 i="1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pip install xlearn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A1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3973" y="-10888"/>
            <a:ext cx="9448093" cy="9764489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TextBox 2"/>
          <p:cNvSpPr txBox="1"/>
          <p:nvPr/>
        </p:nvSpPr>
        <p:spPr>
          <a:xfrm>
            <a:off x="216746" y="9320106"/>
            <a:ext cx="4468513" cy="38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8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http://www.domo.com/learn/data-never-sleeps-2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3190" y="2134341"/>
            <a:ext cx="9098420" cy="691859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A Simple Python Demo"/>
          <p:cNvSpPr txBox="1"/>
          <p:nvPr/>
        </p:nvSpPr>
        <p:spPr>
          <a:xfrm>
            <a:off x="585952" y="504121"/>
            <a:ext cx="5350531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A Simple Python Demo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Flexibility:  Building Machine Learning by Modules"/>
          <p:cNvSpPr txBox="1"/>
          <p:nvPr/>
        </p:nvSpPr>
        <p:spPr>
          <a:xfrm>
            <a:off x="1009533" y="728772"/>
            <a:ext cx="1116908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Flexibility:  Building Machine Learning by Modules</a:t>
            </a:r>
          </a:p>
        </p:txBody>
      </p:sp>
      <p:sp>
        <p:nvSpPr>
          <p:cNvPr id="238" name="Reader"/>
          <p:cNvSpPr/>
          <p:nvPr/>
        </p:nvSpPr>
        <p:spPr>
          <a:xfrm>
            <a:off x="2921975" y="2352620"/>
            <a:ext cx="2498366" cy="146618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200">
                <a:latin typeface="微软雅黑" panose="020B0503020204020204" pitchFamily="34" charset="-122"/>
                <a:ea typeface="微软雅黑" panose="020B0503020204020204" pitchFamily="34" charset="-122"/>
              </a:rPr>
              <a:t>Reader</a:t>
            </a:r>
          </a:p>
        </p:txBody>
      </p:sp>
      <p:sp>
        <p:nvSpPr>
          <p:cNvPr id="239" name="Loss"/>
          <p:cNvSpPr/>
          <p:nvPr/>
        </p:nvSpPr>
        <p:spPr>
          <a:xfrm>
            <a:off x="7517034" y="2352620"/>
            <a:ext cx="2498367" cy="1466180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200">
                <a:latin typeface="微软雅黑" panose="020B0503020204020204" pitchFamily="34" charset="-122"/>
                <a:ea typeface="微软雅黑" panose="020B0503020204020204" pitchFamily="34" charset="-122"/>
              </a:rPr>
              <a:t>Loss</a:t>
            </a:r>
          </a:p>
        </p:txBody>
      </p:sp>
      <p:sp>
        <p:nvSpPr>
          <p:cNvPr id="240" name="Score"/>
          <p:cNvSpPr/>
          <p:nvPr/>
        </p:nvSpPr>
        <p:spPr>
          <a:xfrm>
            <a:off x="2921975" y="5088068"/>
            <a:ext cx="2498366" cy="1466181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200">
                <a:latin typeface="微软雅黑" panose="020B0503020204020204" pitchFamily="34" charset="-122"/>
                <a:ea typeface="微软雅黑" panose="020B0503020204020204" pitchFamily="34" charset="-122"/>
              </a:rPr>
              <a:t>Score</a:t>
            </a:r>
          </a:p>
        </p:txBody>
      </p:sp>
      <p:sp>
        <p:nvSpPr>
          <p:cNvPr id="241" name="Updater"/>
          <p:cNvSpPr/>
          <p:nvPr/>
        </p:nvSpPr>
        <p:spPr>
          <a:xfrm>
            <a:off x="7517034" y="5088068"/>
            <a:ext cx="2498367" cy="146618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200">
                <a:latin typeface="微软雅黑" panose="020B0503020204020204" pitchFamily="34" charset="-122"/>
                <a:ea typeface="微软雅黑" panose="020B0503020204020204" pitchFamily="34" charset="-122"/>
              </a:rPr>
              <a:t>Updater</a:t>
            </a:r>
          </a:p>
        </p:txBody>
      </p:sp>
      <p:sp>
        <p:nvSpPr>
          <p:cNvPr id="242" name="Distributed"/>
          <p:cNvSpPr/>
          <p:nvPr/>
        </p:nvSpPr>
        <p:spPr>
          <a:xfrm>
            <a:off x="5405617" y="7611346"/>
            <a:ext cx="2498366" cy="146618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200">
                <a:latin typeface="微软雅黑" panose="020B0503020204020204" pitchFamily="34" charset="-122"/>
                <a:ea typeface="微软雅黑" panose="020B0503020204020204" pitchFamily="34" charset="-122"/>
              </a:rPr>
              <a:t>Distributed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Flexibility:  Building Machine Learning by Modules"/>
          <p:cNvSpPr txBox="1"/>
          <p:nvPr/>
        </p:nvSpPr>
        <p:spPr>
          <a:xfrm>
            <a:off x="1009533" y="728772"/>
            <a:ext cx="1116908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Flexibility:  Building Machine Learning by Modules</a:t>
            </a:r>
          </a:p>
        </p:txBody>
      </p:sp>
      <p:sp>
        <p:nvSpPr>
          <p:cNvPr id="245" name="Reader"/>
          <p:cNvSpPr/>
          <p:nvPr/>
        </p:nvSpPr>
        <p:spPr>
          <a:xfrm>
            <a:off x="652916" y="4616218"/>
            <a:ext cx="2498367" cy="146618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200">
                <a:latin typeface="微软雅黑" panose="020B0503020204020204" pitchFamily="34" charset="-122"/>
                <a:ea typeface="微软雅黑" panose="020B0503020204020204" pitchFamily="34" charset="-122"/>
              </a:rPr>
              <a:t>Reader</a:t>
            </a:r>
          </a:p>
        </p:txBody>
      </p:sp>
      <p:sp>
        <p:nvSpPr>
          <p:cNvPr id="246" name="Different data source (local file or HDFS?)"/>
          <p:cNvSpPr txBox="1"/>
          <p:nvPr/>
        </p:nvSpPr>
        <p:spPr>
          <a:xfrm>
            <a:off x="4099451" y="3187453"/>
            <a:ext cx="821154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35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Different data source (local file or HDFS?)</a:t>
            </a:r>
          </a:p>
        </p:txBody>
      </p:sp>
      <p:sp>
        <p:nvSpPr>
          <p:cNvPr id="247" name="In-memory Reader or On-disk Reader"/>
          <p:cNvSpPr txBox="1"/>
          <p:nvPr/>
        </p:nvSpPr>
        <p:spPr>
          <a:xfrm>
            <a:off x="4142927" y="4764447"/>
            <a:ext cx="749980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35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In-memory Reader or On-disk Reader</a:t>
            </a:r>
          </a:p>
        </p:txBody>
      </p:sp>
      <p:sp>
        <p:nvSpPr>
          <p:cNvPr id="248" name="Different File Format (csv or libsvm?)"/>
          <p:cNvSpPr txBox="1"/>
          <p:nvPr/>
        </p:nvSpPr>
        <p:spPr>
          <a:xfrm>
            <a:off x="4167888" y="6341441"/>
            <a:ext cx="72801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35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Different File Format (csv or </a:t>
            </a:r>
            <a:r>
              <a:rPr sz="3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libsvm</a:t>
            </a:r>
            <a:r>
              <a:rPr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?)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1" animBg="1" advAuto="0"/>
      <p:bldP spid="247" grpId="2" animBg="1" advAuto="0"/>
      <p:bldP spid="248" grpId="3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Flexibility:  Building Machine Learning by Modules"/>
          <p:cNvSpPr txBox="1"/>
          <p:nvPr/>
        </p:nvSpPr>
        <p:spPr>
          <a:xfrm>
            <a:off x="1009533" y="728772"/>
            <a:ext cx="10654518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4000" dirty="0"/>
              <a:t>Flexibility:  Building Machine Learning by Modules</a:t>
            </a:r>
          </a:p>
        </p:txBody>
      </p:sp>
      <p:sp>
        <p:nvSpPr>
          <p:cNvPr id="251" name="Classification: Log loss, Hinge Loss,  Softmax …"/>
          <p:cNvSpPr txBox="1"/>
          <p:nvPr/>
        </p:nvSpPr>
        <p:spPr>
          <a:xfrm>
            <a:off x="4417501" y="2937841"/>
            <a:ext cx="807688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35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3200" dirty="0"/>
              <a:t>Classification: Log loss, Hinge Loss,  </a:t>
            </a:r>
            <a:r>
              <a:rPr sz="3200" dirty="0" err="1"/>
              <a:t>Softmax</a:t>
            </a:r>
            <a:r>
              <a:rPr sz="3200" dirty="0"/>
              <a:t> …</a:t>
            </a:r>
          </a:p>
        </p:txBody>
      </p:sp>
      <p:sp>
        <p:nvSpPr>
          <p:cNvPr id="252" name="Regression: Squared Loss, MAPE …"/>
          <p:cNvSpPr txBox="1"/>
          <p:nvPr/>
        </p:nvSpPr>
        <p:spPr>
          <a:xfrm>
            <a:off x="4467423" y="4102975"/>
            <a:ext cx="6286555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35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3200" dirty="0"/>
              <a:t>Regression: Squared Loss, MAPE …</a:t>
            </a:r>
          </a:p>
        </p:txBody>
      </p:sp>
      <p:sp>
        <p:nvSpPr>
          <p:cNvPr id="253" name="Ranking: NDCG…"/>
          <p:cNvSpPr txBox="1"/>
          <p:nvPr/>
        </p:nvSpPr>
        <p:spPr>
          <a:xfrm>
            <a:off x="4529826" y="5268108"/>
            <a:ext cx="307552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35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3200" dirty="0"/>
              <a:t>Ranking: NDCG…</a:t>
            </a:r>
          </a:p>
        </p:txBody>
      </p:sp>
      <p:sp>
        <p:nvSpPr>
          <p:cNvPr id="254" name="Loss"/>
          <p:cNvSpPr/>
          <p:nvPr/>
        </p:nvSpPr>
        <p:spPr>
          <a:xfrm>
            <a:off x="927270" y="4416528"/>
            <a:ext cx="2498367" cy="1466181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4000">
                <a:latin typeface="微软雅黑" panose="020B0503020204020204" pitchFamily="34" charset="-122"/>
                <a:ea typeface="微软雅黑" panose="020B0503020204020204" pitchFamily="34" charset="-122"/>
              </a:rPr>
              <a:t>Loss</a:t>
            </a:r>
          </a:p>
        </p:txBody>
      </p:sp>
      <p:sp>
        <p:nvSpPr>
          <p:cNvPr id="255" name="Metric: Precision, Recall, AUC, F1 …"/>
          <p:cNvSpPr txBox="1"/>
          <p:nvPr/>
        </p:nvSpPr>
        <p:spPr>
          <a:xfrm>
            <a:off x="4529826" y="6433242"/>
            <a:ext cx="6333001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35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3200" dirty="0"/>
              <a:t>Metric: Precision, Recall, AUC, F1 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1" animBg="1" advAuto="0"/>
      <p:bldP spid="252" grpId="2" animBg="1" advAuto="0"/>
      <p:bldP spid="253" grpId="3" animBg="1" advAuto="0"/>
      <p:bldP spid="255" grpId="4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Flexibility:  Building Machine Learning by Modules"/>
          <p:cNvSpPr txBox="1"/>
          <p:nvPr/>
        </p:nvSpPr>
        <p:spPr>
          <a:xfrm>
            <a:off x="1009533" y="728772"/>
            <a:ext cx="10654518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4000" dirty="0"/>
              <a:t>Flexibility:  Building Machine Learning by Modules</a:t>
            </a:r>
          </a:p>
        </p:txBody>
      </p:sp>
      <p:sp>
        <p:nvSpPr>
          <p:cNvPr id="258" name="Linear model:"/>
          <p:cNvSpPr txBox="1"/>
          <p:nvPr/>
        </p:nvSpPr>
        <p:spPr>
          <a:xfrm>
            <a:off x="4130447" y="2946153"/>
            <a:ext cx="2473577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35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3200"/>
              <a:t>Linear model:</a:t>
            </a:r>
          </a:p>
        </p:txBody>
      </p:sp>
      <p:sp>
        <p:nvSpPr>
          <p:cNvPr id="259" name="FM:"/>
          <p:cNvSpPr txBox="1"/>
          <p:nvPr/>
        </p:nvSpPr>
        <p:spPr>
          <a:xfrm>
            <a:off x="4142927" y="4866047"/>
            <a:ext cx="82650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35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3200"/>
              <a:t>FM: </a:t>
            </a:r>
          </a:p>
        </p:txBody>
      </p:sp>
      <p:sp>
        <p:nvSpPr>
          <p:cNvPr id="260" name="FFM:"/>
          <p:cNvSpPr txBox="1"/>
          <p:nvPr/>
        </p:nvSpPr>
        <p:spPr>
          <a:xfrm>
            <a:off x="4167889" y="6709741"/>
            <a:ext cx="103329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35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3200"/>
              <a:t>FFM: </a:t>
            </a:r>
          </a:p>
        </p:txBody>
      </p:sp>
      <p:sp>
        <p:nvSpPr>
          <p:cNvPr id="261" name="Score"/>
          <p:cNvSpPr/>
          <p:nvPr/>
        </p:nvSpPr>
        <p:spPr>
          <a:xfrm>
            <a:off x="737867" y="4324727"/>
            <a:ext cx="2498367" cy="1466181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Score</a:t>
            </a:r>
          </a:p>
        </p:txBody>
      </p:sp>
      <p:pic>
        <p:nvPicPr>
          <p:cNvPr id="262" name="屏幕快照 2017-12-13 下午4.38.46.png" descr="屏幕快照 2017-12-13 下午4.38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5699" y="2464823"/>
            <a:ext cx="4419601" cy="154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屏幕快照 2017-12-13 下午4.39.07.png" descr="屏幕快照 2017-12-13 下午4.39.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6237" y="4443532"/>
            <a:ext cx="7809656" cy="1431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屏幕快照 2017-12-13 下午4.39.53.png" descr="屏幕快照 2017-12-13 下午4.39.5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10275" y="6458278"/>
            <a:ext cx="7101580" cy="1242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2" animBg="1" advAuto="0"/>
      <p:bldP spid="259" grpId="4" animBg="1" advAuto="0"/>
      <p:bldP spid="260" grpId="6" animBg="1" advAuto="0"/>
      <p:bldP spid="262" grpId="1" animBg="1" advAuto="0"/>
      <p:bldP spid="263" grpId="3" animBg="1" advAuto="0"/>
      <p:bldP spid="264" grpId="5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GD"/>
          <p:cNvSpPr txBox="1"/>
          <p:nvPr/>
        </p:nvSpPr>
        <p:spPr>
          <a:xfrm>
            <a:off x="4230292" y="2617781"/>
            <a:ext cx="961453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35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SGD</a:t>
            </a:r>
          </a:p>
        </p:txBody>
      </p:sp>
      <p:sp>
        <p:nvSpPr>
          <p:cNvPr id="267" name="Momentum"/>
          <p:cNvSpPr txBox="1"/>
          <p:nvPr/>
        </p:nvSpPr>
        <p:spPr>
          <a:xfrm>
            <a:off x="3968199" y="3983551"/>
            <a:ext cx="2160387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35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Momentum</a:t>
            </a:r>
          </a:p>
        </p:txBody>
      </p:sp>
      <p:sp>
        <p:nvSpPr>
          <p:cNvPr id="268" name="Flexibility:  Building Machine Learning by Modules"/>
          <p:cNvSpPr txBox="1"/>
          <p:nvPr/>
        </p:nvSpPr>
        <p:spPr>
          <a:xfrm>
            <a:off x="1009533" y="728772"/>
            <a:ext cx="10654518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4000" dirty="0"/>
              <a:t>Flexibility:  Building Machine Learning by Modules</a:t>
            </a:r>
          </a:p>
        </p:txBody>
      </p:sp>
      <p:sp>
        <p:nvSpPr>
          <p:cNvPr id="269" name="Updater"/>
          <p:cNvSpPr/>
          <p:nvPr/>
        </p:nvSpPr>
        <p:spPr>
          <a:xfrm>
            <a:off x="864867" y="4324727"/>
            <a:ext cx="2498367" cy="146618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Updater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0" name="屏幕快照 2017-12-13 下午4.45.44.png" descr="屏幕快照 2017-12-13 下午4.45.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59249" y="2579681"/>
            <a:ext cx="4597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屏幕快照 2017-12-13 下午4.46.05.png" descr="屏幕快照 2017-12-13 下午4.46.0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22799" y="3597471"/>
            <a:ext cx="3670301" cy="13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Adagrad"/>
          <p:cNvSpPr txBox="1"/>
          <p:nvPr/>
        </p:nvSpPr>
        <p:spPr>
          <a:xfrm>
            <a:off x="3968199" y="5349320"/>
            <a:ext cx="1581973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35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Adagrad</a:t>
            </a:r>
          </a:p>
        </p:txBody>
      </p:sp>
      <p:pic>
        <p:nvPicPr>
          <p:cNvPr id="273" name="屏幕快照 2017-12-13 下午4.46.33.png" descr="屏幕快照 2017-12-13 下午4.46.3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62399" y="5057817"/>
            <a:ext cx="4991101" cy="13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RMSprop"/>
          <p:cNvSpPr txBox="1"/>
          <p:nvPr/>
        </p:nvSpPr>
        <p:spPr>
          <a:xfrm>
            <a:off x="4005646" y="6877337"/>
            <a:ext cx="1756691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35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RMSprop</a:t>
            </a:r>
          </a:p>
        </p:txBody>
      </p:sp>
      <p:pic>
        <p:nvPicPr>
          <p:cNvPr id="275" name="屏幕快照 2017-12-13 下午4.47.14.png" descr="屏幕快照 2017-12-13 下午4.47.1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68749" y="6520106"/>
            <a:ext cx="4978401" cy="190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2" animBg="1" advAuto="0"/>
      <p:bldP spid="267" grpId="4" animBg="1" advAuto="0"/>
      <p:bldP spid="270" grpId="1" animBg="1" advAuto="0"/>
      <p:bldP spid="271" grpId="3" animBg="1" advAuto="0"/>
      <p:bldP spid="272" grpId="6" animBg="1" advAuto="0"/>
      <p:bldP spid="273" grpId="5" animBg="1" advAuto="0"/>
      <p:bldP spid="274" grpId="8" animBg="1" advAuto="0"/>
      <p:bldP spid="275" grpId="7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矩形"/>
          <p:cNvSpPr/>
          <p:nvPr/>
        </p:nvSpPr>
        <p:spPr>
          <a:xfrm>
            <a:off x="1340691" y="2665049"/>
            <a:ext cx="10695058" cy="284675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78" name="Performance"/>
          <p:cNvSpPr txBox="1"/>
          <p:nvPr/>
        </p:nvSpPr>
        <p:spPr>
          <a:xfrm>
            <a:off x="4182252" y="3585504"/>
            <a:ext cx="5286064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6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Performance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文本"/>
          <p:cNvSpPr txBox="1"/>
          <p:nvPr/>
        </p:nvSpPr>
        <p:spPr>
          <a:xfrm>
            <a:off x="1009533" y="728772"/>
            <a:ext cx="127001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81" name="Vectorization"/>
          <p:cNvSpPr txBox="1"/>
          <p:nvPr/>
        </p:nvSpPr>
        <p:spPr>
          <a:xfrm>
            <a:off x="1009533" y="728772"/>
            <a:ext cx="3139887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Vectorization</a:t>
            </a:r>
          </a:p>
        </p:txBody>
      </p:sp>
      <p:sp>
        <p:nvSpPr>
          <p:cNvPr id="282" name="Existing vectorization library like OpenBLAS are…"/>
          <p:cNvSpPr txBox="1"/>
          <p:nvPr/>
        </p:nvSpPr>
        <p:spPr>
          <a:xfrm>
            <a:off x="1148565" y="4342934"/>
            <a:ext cx="11525434" cy="201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pPr>
            <a:r>
              <a:t>Existing vectorization library like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OpenBLAS</a:t>
            </a:r>
            <a:r>
              <a:t> are </a:t>
            </a:r>
          </a:p>
          <a:p>
            <a: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pPr>
            <a:r>
              <a:t>not optimized for sparse data. </a:t>
            </a:r>
          </a:p>
        </p:txBody>
      </p:sp>
      <p:pic>
        <p:nvPicPr>
          <p:cNvPr id="283" name="屏幕快照 2017-12-13 下午4.52.35.png" descr="屏幕快照 2017-12-13 下午4.52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0999" y="2038983"/>
            <a:ext cx="4622801" cy="1955801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X"/>
          <p:cNvSpPr txBox="1"/>
          <p:nvPr/>
        </p:nvSpPr>
        <p:spPr>
          <a:xfrm>
            <a:off x="2862186" y="2419284"/>
            <a:ext cx="740587" cy="1195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</a:p>
        </p:txBody>
      </p:sp>
      <p:sp>
        <p:nvSpPr>
          <p:cNvPr id="285" name="Optimize our code by using SSE / AVX…"/>
          <p:cNvSpPr txBox="1"/>
          <p:nvPr/>
        </p:nvSpPr>
        <p:spPr>
          <a:xfrm>
            <a:off x="1171824" y="6702135"/>
            <a:ext cx="9672772" cy="1376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pPr>
            <a:r>
              <a:t>Optimize our code by using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SSE / AVX</a:t>
            </a:r>
            <a:r>
              <a:t> </a:t>
            </a:r>
          </a:p>
          <a:p>
            <a: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pPr>
            <a:r>
              <a:t>instructions manually.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ache Locality"/>
          <p:cNvSpPr txBox="1"/>
          <p:nvPr/>
        </p:nvSpPr>
        <p:spPr>
          <a:xfrm>
            <a:off x="1009533" y="728772"/>
            <a:ext cx="3454212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Cache Locality</a:t>
            </a:r>
          </a:p>
        </p:txBody>
      </p:sp>
      <p:sp>
        <p:nvSpPr>
          <p:cNvPr id="288" name="Model vector"/>
          <p:cNvSpPr txBox="1"/>
          <p:nvPr/>
        </p:nvSpPr>
        <p:spPr>
          <a:xfrm>
            <a:off x="1523432" y="2440810"/>
            <a:ext cx="3199642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Model vector</a:t>
            </a:r>
          </a:p>
        </p:txBody>
      </p:sp>
      <p:sp>
        <p:nvSpPr>
          <p:cNvPr id="289" name="Gradient vector"/>
          <p:cNvSpPr txBox="1"/>
          <p:nvPr/>
        </p:nvSpPr>
        <p:spPr>
          <a:xfrm>
            <a:off x="1351380" y="4258934"/>
            <a:ext cx="3743435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Gradient vector</a:t>
            </a:r>
          </a:p>
        </p:txBody>
      </p:sp>
      <p:sp>
        <p:nvSpPr>
          <p:cNvPr id="290" name="Mixed vector"/>
          <p:cNvSpPr txBox="1"/>
          <p:nvPr/>
        </p:nvSpPr>
        <p:spPr>
          <a:xfrm>
            <a:off x="1546624" y="6077057"/>
            <a:ext cx="3153257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Mixed vector</a:t>
            </a:r>
          </a:p>
        </p:txBody>
      </p:sp>
      <p:sp>
        <p:nvSpPr>
          <p:cNvPr id="291" name="0"/>
          <p:cNvSpPr/>
          <p:nvPr/>
        </p:nvSpPr>
        <p:spPr>
          <a:xfrm>
            <a:off x="5330952" y="2568958"/>
            <a:ext cx="480944" cy="50166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0</a:t>
            </a:r>
          </a:p>
        </p:txBody>
      </p:sp>
      <p:sp>
        <p:nvSpPr>
          <p:cNvPr id="292" name="1"/>
          <p:cNvSpPr/>
          <p:nvPr/>
        </p:nvSpPr>
        <p:spPr>
          <a:xfrm>
            <a:off x="5864352" y="2568958"/>
            <a:ext cx="480944" cy="50166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1</a:t>
            </a:r>
          </a:p>
        </p:txBody>
      </p:sp>
      <p:sp>
        <p:nvSpPr>
          <p:cNvPr id="293" name="2"/>
          <p:cNvSpPr/>
          <p:nvPr/>
        </p:nvSpPr>
        <p:spPr>
          <a:xfrm>
            <a:off x="6419775" y="2568958"/>
            <a:ext cx="480943" cy="50166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2</a:t>
            </a:r>
          </a:p>
        </p:txBody>
      </p:sp>
      <p:sp>
        <p:nvSpPr>
          <p:cNvPr id="294" name="3"/>
          <p:cNvSpPr/>
          <p:nvPr/>
        </p:nvSpPr>
        <p:spPr>
          <a:xfrm>
            <a:off x="6975197" y="2568958"/>
            <a:ext cx="480943" cy="50166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3</a:t>
            </a:r>
          </a:p>
        </p:txBody>
      </p:sp>
      <p:sp>
        <p:nvSpPr>
          <p:cNvPr id="295" name="4"/>
          <p:cNvSpPr/>
          <p:nvPr/>
        </p:nvSpPr>
        <p:spPr>
          <a:xfrm>
            <a:off x="7530619" y="2568958"/>
            <a:ext cx="480943" cy="50166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4</a:t>
            </a:r>
          </a:p>
        </p:txBody>
      </p:sp>
      <p:sp>
        <p:nvSpPr>
          <p:cNvPr id="296" name="5"/>
          <p:cNvSpPr/>
          <p:nvPr/>
        </p:nvSpPr>
        <p:spPr>
          <a:xfrm>
            <a:off x="8086041" y="2568958"/>
            <a:ext cx="480944" cy="50166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5</a:t>
            </a:r>
          </a:p>
        </p:txBody>
      </p:sp>
      <p:sp>
        <p:nvSpPr>
          <p:cNvPr id="297" name="6"/>
          <p:cNvSpPr/>
          <p:nvPr/>
        </p:nvSpPr>
        <p:spPr>
          <a:xfrm>
            <a:off x="8641463" y="2568958"/>
            <a:ext cx="480944" cy="50166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6</a:t>
            </a:r>
          </a:p>
        </p:txBody>
      </p:sp>
      <p:sp>
        <p:nvSpPr>
          <p:cNvPr id="298" name="7"/>
          <p:cNvSpPr/>
          <p:nvPr/>
        </p:nvSpPr>
        <p:spPr>
          <a:xfrm>
            <a:off x="9196886" y="2568958"/>
            <a:ext cx="480943" cy="50166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7</a:t>
            </a:r>
          </a:p>
        </p:txBody>
      </p:sp>
      <p:sp>
        <p:nvSpPr>
          <p:cNvPr id="299" name="8"/>
          <p:cNvSpPr/>
          <p:nvPr/>
        </p:nvSpPr>
        <p:spPr>
          <a:xfrm>
            <a:off x="9752308" y="2568958"/>
            <a:ext cx="480943" cy="50166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8</a:t>
            </a:r>
          </a:p>
        </p:txBody>
      </p:sp>
      <p:sp>
        <p:nvSpPr>
          <p:cNvPr id="300" name="0"/>
          <p:cNvSpPr/>
          <p:nvPr/>
        </p:nvSpPr>
        <p:spPr>
          <a:xfrm>
            <a:off x="5319941" y="4380841"/>
            <a:ext cx="480944" cy="501664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0</a:t>
            </a:r>
          </a:p>
        </p:txBody>
      </p:sp>
      <p:sp>
        <p:nvSpPr>
          <p:cNvPr id="301" name="1"/>
          <p:cNvSpPr/>
          <p:nvPr/>
        </p:nvSpPr>
        <p:spPr>
          <a:xfrm>
            <a:off x="5853341" y="4380841"/>
            <a:ext cx="480944" cy="501664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1</a:t>
            </a:r>
          </a:p>
        </p:txBody>
      </p:sp>
      <p:sp>
        <p:nvSpPr>
          <p:cNvPr id="302" name="2"/>
          <p:cNvSpPr/>
          <p:nvPr/>
        </p:nvSpPr>
        <p:spPr>
          <a:xfrm>
            <a:off x="6408763" y="4380841"/>
            <a:ext cx="480944" cy="501664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2</a:t>
            </a:r>
          </a:p>
        </p:txBody>
      </p:sp>
      <p:sp>
        <p:nvSpPr>
          <p:cNvPr id="303" name="3"/>
          <p:cNvSpPr/>
          <p:nvPr/>
        </p:nvSpPr>
        <p:spPr>
          <a:xfrm>
            <a:off x="6964186" y="4380841"/>
            <a:ext cx="480943" cy="501664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3</a:t>
            </a:r>
          </a:p>
        </p:txBody>
      </p:sp>
      <p:sp>
        <p:nvSpPr>
          <p:cNvPr id="304" name="4"/>
          <p:cNvSpPr/>
          <p:nvPr/>
        </p:nvSpPr>
        <p:spPr>
          <a:xfrm>
            <a:off x="7519608" y="4380841"/>
            <a:ext cx="480943" cy="501664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4</a:t>
            </a:r>
          </a:p>
        </p:txBody>
      </p:sp>
      <p:sp>
        <p:nvSpPr>
          <p:cNvPr id="305" name="5"/>
          <p:cNvSpPr/>
          <p:nvPr/>
        </p:nvSpPr>
        <p:spPr>
          <a:xfrm>
            <a:off x="8075030" y="4380841"/>
            <a:ext cx="480943" cy="501664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5</a:t>
            </a:r>
          </a:p>
        </p:txBody>
      </p:sp>
      <p:sp>
        <p:nvSpPr>
          <p:cNvPr id="306" name="6"/>
          <p:cNvSpPr/>
          <p:nvPr/>
        </p:nvSpPr>
        <p:spPr>
          <a:xfrm>
            <a:off x="8630452" y="4380841"/>
            <a:ext cx="480944" cy="501664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6</a:t>
            </a:r>
          </a:p>
        </p:txBody>
      </p:sp>
      <p:sp>
        <p:nvSpPr>
          <p:cNvPr id="307" name="7"/>
          <p:cNvSpPr/>
          <p:nvPr/>
        </p:nvSpPr>
        <p:spPr>
          <a:xfrm>
            <a:off x="9185874" y="4380841"/>
            <a:ext cx="480944" cy="501664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7</a:t>
            </a:r>
          </a:p>
        </p:txBody>
      </p:sp>
      <p:sp>
        <p:nvSpPr>
          <p:cNvPr id="308" name="8"/>
          <p:cNvSpPr/>
          <p:nvPr/>
        </p:nvSpPr>
        <p:spPr>
          <a:xfrm>
            <a:off x="9741297" y="4380841"/>
            <a:ext cx="480943" cy="501664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8</a:t>
            </a:r>
          </a:p>
        </p:txBody>
      </p:sp>
      <p:sp>
        <p:nvSpPr>
          <p:cNvPr id="309" name="0"/>
          <p:cNvSpPr/>
          <p:nvPr/>
        </p:nvSpPr>
        <p:spPr>
          <a:xfrm>
            <a:off x="5308930" y="6192724"/>
            <a:ext cx="480943" cy="50166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0</a:t>
            </a:r>
          </a:p>
        </p:txBody>
      </p:sp>
      <p:sp>
        <p:nvSpPr>
          <p:cNvPr id="310" name="0"/>
          <p:cNvSpPr/>
          <p:nvPr/>
        </p:nvSpPr>
        <p:spPr>
          <a:xfrm>
            <a:off x="5842330" y="6192724"/>
            <a:ext cx="480943" cy="501663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0</a:t>
            </a:r>
          </a:p>
        </p:txBody>
      </p:sp>
      <p:sp>
        <p:nvSpPr>
          <p:cNvPr id="311" name="1"/>
          <p:cNvSpPr/>
          <p:nvPr/>
        </p:nvSpPr>
        <p:spPr>
          <a:xfrm>
            <a:off x="6397752" y="6192724"/>
            <a:ext cx="480943" cy="50166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1</a:t>
            </a:r>
          </a:p>
        </p:txBody>
      </p:sp>
      <p:sp>
        <p:nvSpPr>
          <p:cNvPr id="312" name="1"/>
          <p:cNvSpPr/>
          <p:nvPr/>
        </p:nvSpPr>
        <p:spPr>
          <a:xfrm>
            <a:off x="6953174" y="6192724"/>
            <a:ext cx="480944" cy="501663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1</a:t>
            </a:r>
          </a:p>
        </p:txBody>
      </p:sp>
      <p:sp>
        <p:nvSpPr>
          <p:cNvPr id="313" name="2"/>
          <p:cNvSpPr/>
          <p:nvPr/>
        </p:nvSpPr>
        <p:spPr>
          <a:xfrm>
            <a:off x="7508596" y="6192724"/>
            <a:ext cx="480944" cy="50166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2</a:t>
            </a:r>
          </a:p>
        </p:txBody>
      </p:sp>
      <p:sp>
        <p:nvSpPr>
          <p:cNvPr id="314" name="2"/>
          <p:cNvSpPr/>
          <p:nvPr/>
        </p:nvSpPr>
        <p:spPr>
          <a:xfrm>
            <a:off x="8064018" y="6192724"/>
            <a:ext cx="480944" cy="501663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2</a:t>
            </a:r>
          </a:p>
        </p:txBody>
      </p:sp>
      <p:sp>
        <p:nvSpPr>
          <p:cNvPr id="315" name="3"/>
          <p:cNvSpPr/>
          <p:nvPr/>
        </p:nvSpPr>
        <p:spPr>
          <a:xfrm>
            <a:off x="8619441" y="6192724"/>
            <a:ext cx="480943" cy="50166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3</a:t>
            </a:r>
          </a:p>
        </p:txBody>
      </p:sp>
      <p:sp>
        <p:nvSpPr>
          <p:cNvPr id="316" name="3"/>
          <p:cNvSpPr/>
          <p:nvPr/>
        </p:nvSpPr>
        <p:spPr>
          <a:xfrm>
            <a:off x="9174863" y="6192724"/>
            <a:ext cx="480943" cy="501663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3</a:t>
            </a:r>
          </a:p>
        </p:txBody>
      </p:sp>
      <p:sp>
        <p:nvSpPr>
          <p:cNvPr id="317" name="4"/>
          <p:cNvSpPr/>
          <p:nvPr/>
        </p:nvSpPr>
        <p:spPr>
          <a:xfrm>
            <a:off x="9730285" y="6192724"/>
            <a:ext cx="480944" cy="50166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4</a:t>
            </a:r>
          </a:p>
        </p:txBody>
      </p:sp>
      <p:sp>
        <p:nvSpPr>
          <p:cNvPr id="318" name="Avoid large gap in memory"/>
          <p:cNvSpPr txBox="1"/>
          <p:nvPr/>
        </p:nvSpPr>
        <p:spPr>
          <a:xfrm>
            <a:off x="6317344" y="8182234"/>
            <a:ext cx="6240027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Avoid large gap in memory</a:t>
            </a:r>
          </a:p>
        </p:txBody>
      </p:sp>
      <p:sp>
        <p:nvSpPr>
          <p:cNvPr id="319" name="线条"/>
          <p:cNvSpPr/>
          <p:nvPr/>
        </p:nvSpPr>
        <p:spPr>
          <a:xfrm>
            <a:off x="6720368" y="1557185"/>
            <a:ext cx="1" cy="1103353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0" name="线条"/>
          <p:cNvSpPr/>
          <p:nvPr/>
        </p:nvSpPr>
        <p:spPr>
          <a:xfrm>
            <a:off x="6711046" y="3430813"/>
            <a:ext cx="1" cy="1103353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1" name="线条"/>
          <p:cNvSpPr/>
          <p:nvPr/>
        </p:nvSpPr>
        <p:spPr>
          <a:xfrm>
            <a:off x="6716081" y="1568190"/>
            <a:ext cx="4532397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2" name="线条"/>
          <p:cNvSpPr/>
          <p:nvPr/>
        </p:nvSpPr>
        <p:spPr>
          <a:xfrm>
            <a:off x="6716081" y="3449089"/>
            <a:ext cx="4532397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3" name="线条"/>
          <p:cNvSpPr/>
          <p:nvPr/>
        </p:nvSpPr>
        <p:spPr>
          <a:xfrm flipH="1">
            <a:off x="11254651" y="1580743"/>
            <a:ext cx="1" cy="6514623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24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7362" y="7531793"/>
            <a:ext cx="2684591" cy="1796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Multi-thread: Hogwild！"/>
          <p:cNvSpPr txBox="1"/>
          <p:nvPr/>
        </p:nvSpPr>
        <p:spPr>
          <a:xfrm>
            <a:off x="585192" y="526669"/>
            <a:ext cx="5544801" cy="151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Multi-thread: Hogwild！</a:t>
            </a:r>
          </a:p>
        </p:txBody>
      </p:sp>
      <p:sp>
        <p:nvSpPr>
          <p:cNvPr id="327" name="Core-0"/>
          <p:cNvSpPr/>
          <p:nvPr/>
        </p:nvSpPr>
        <p:spPr>
          <a:xfrm>
            <a:off x="1592692" y="4345155"/>
            <a:ext cx="1270001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Core-0</a:t>
            </a:r>
          </a:p>
        </p:txBody>
      </p:sp>
      <p:sp>
        <p:nvSpPr>
          <p:cNvPr id="328" name="Core-1"/>
          <p:cNvSpPr/>
          <p:nvPr/>
        </p:nvSpPr>
        <p:spPr>
          <a:xfrm>
            <a:off x="4683838" y="4345155"/>
            <a:ext cx="1270001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Core-1</a:t>
            </a:r>
          </a:p>
        </p:txBody>
      </p:sp>
      <p:sp>
        <p:nvSpPr>
          <p:cNvPr id="329" name="Core-2"/>
          <p:cNvSpPr/>
          <p:nvPr/>
        </p:nvSpPr>
        <p:spPr>
          <a:xfrm>
            <a:off x="7774984" y="4345155"/>
            <a:ext cx="1270001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Core-2</a:t>
            </a:r>
          </a:p>
        </p:txBody>
      </p:sp>
      <p:sp>
        <p:nvSpPr>
          <p:cNvPr id="330" name="Core-3"/>
          <p:cNvSpPr/>
          <p:nvPr/>
        </p:nvSpPr>
        <p:spPr>
          <a:xfrm>
            <a:off x="10866130" y="4345155"/>
            <a:ext cx="1270001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Core-3</a:t>
            </a:r>
          </a:p>
        </p:txBody>
      </p:sp>
      <p:sp>
        <p:nvSpPr>
          <p:cNvPr id="331" name="Batch-0"/>
          <p:cNvSpPr/>
          <p:nvPr/>
        </p:nvSpPr>
        <p:spPr>
          <a:xfrm>
            <a:off x="2111978" y="2532884"/>
            <a:ext cx="1552765" cy="773358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Batch-0</a:t>
            </a:r>
          </a:p>
        </p:txBody>
      </p:sp>
      <p:sp>
        <p:nvSpPr>
          <p:cNvPr id="332" name="Batch-1"/>
          <p:cNvSpPr/>
          <p:nvPr/>
        </p:nvSpPr>
        <p:spPr>
          <a:xfrm>
            <a:off x="4872387" y="2532884"/>
            <a:ext cx="1552765" cy="773358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Batch-1</a:t>
            </a:r>
          </a:p>
        </p:txBody>
      </p:sp>
      <p:sp>
        <p:nvSpPr>
          <p:cNvPr id="333" name="Batch-2"/>
          <p:cNvSpPr/>
          <p:nvPr/>
        </p:nvSpPr>
        <p:spPr>
          <a:xfrm>
            <a:off x="8068144" y="2532884"/>
            <a:ext cx="1552765" cy="773358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Batch-2</a:t>
            </a:r>
          </a:p>
        </p:txBody>
      </p:sp>
      <p:sp>
        <p:nvSpPr>
          <p:cNvPr id="334" name="Batch-3"/>
          <p:cNvSpPr/>
          <p:nvPr/>
        </p:nvSpPr>
        <p:spPr>
          <a:xfrm>
            <a:off x="10986840" y="2532884"/>
            <a:ext cx="1552765" cy="773358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Batch-3</a:t>
            </a:r>
          </a:p>
        </p:txBody>
      </p:sp>
      <p:sp>
        <p:nvSpPr>
          <p:cNvPr id="335" name="线条"/>
          <p:cNvSpPr/>
          <p:nvPr/>
        </p:nvSpPr>
        <p:spPr>
          <a:xfrm flipH="1">
            <a:off x="2157447" y="3134712"/>
            <a:ext cx="891504" cy="150711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6" name="线条"/>
          <p:cNvSpPr/>
          <p:nvPr/>
        </p:nvSpPr>
        <p:spPr>
          <a:xfrm flipH="1">
            <a:off x="5207362" y="3133144"/>
            <a:ext cx="435383" cy="15070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7" name="线条"/>
          <p:cNvSpPr/>
          <p:nvPr/>
        </p:nvSpPr>
        <p:spPr>
          <a:xfrm flipH="1">
            <a:off x="8300973" y="3133570"/>
            <a:ext cx="584577" cy="150753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8" name="线条"/>
          <p:cNvSpPr/>
          <p:nvPr/>
        </p:nvSpPr>
        <p:spPr>
          <a:xfrm flipH="1">
            <a:off x="11276657" y="3133570"/>
            <a:ext cx="584578" cy="15075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9" name="Shared model"/>
          <p:cNvSpPr/>
          <p:nvPr/>
        </p:nvSpPr>
        <p:spPr>
          <a:xfrm>
            <a:off x="5365128" y="7504505"/>
            <a:ext cx="2650474" cy="1270001"/>
          </a:xfrm>
          <a:prstGeom prst="roundRect">
            <a:avLst>
              <a:gd name="adj" fmla="val 15000"/>
            </a:avLst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Shared model</a:t>
            </a:r>
          </a:p>
        </p:txBody>
      </p:sp>
      <p:sp>
        <p:nvSpPr>
          <p:cNvPr id="340" name="线条"/>
          <p:cNvSpPr/>
          <p:nvPr/>
        </p:nvSpPr>
        <p:spPr>
          <a:xfrm>
            <a:off x="2140498" y="5337967"/>
            <a:ext cx="3813341" cy="250691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1" name="线条"/>
          <p:cNvSpPr/>
          <p:nvPr/>
        </p:nvSpPr>
        <p:spPr>
          <a:xfrm>
            <a:off x="5240214" y="5334635"/>
            <a:ext cx="1257452" cy="25085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2" name="线条"/>
          <p:cNvSpPr/>
          <p:nvPr/>
        </p:nvSpPr>
        <p:spPr>
          <a:xfrm flipH="1">
            <a:off x="7047429" y="5332833"/>
            <a:ext cx="1400003" cy="251278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3" name="线条"/>
          <p:cNvSpPr/>
          <p:nvPr/>
        </p:nvSpPr>
        <p:spPr>
          <a:xfrm flipH="1">
            <a:off x="7577795" y="5334512"/>
            <a:ext cx="3952942" cy="251394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4" name="Lock-Free Training"/>
          <p:cNvSpPr txBox="1"/>
          <p:nvPr/>
        </p:nvSpPr>
        <p:spPr>
          <a:xfrm>
            <a:off x="781718" y="7919800"/>
            <a:ext cx="4213285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Lock-Free Training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A1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3973" y="-10888"/>
            <a:ext cx="9448093" cy="9764489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Freeform 5"/>
          <p:cNvSpPr/>
          <p:nvPr/>
        </p:nvSpPr>
        <p:spPr>
          <a:xfrm>
            <a:off x="1407607" y="-137025"/>
            <a:ext cx="10065019" cy="10027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47" y="1073"/>
                </a:moveTo>
                <a:lnTo>
                  <a:pt x="10773" y="10813"/>
                </a:lnTo>
                <a:lnTo>
                  <a:pt x="21146" y="7406"/>
                </a:lnTo>
                <a:lnTo>
                  <a:pt x="21600" y="21600"/>
                </a:lnTo>
                <a:lnTo>
                  <a:pt x="0" y="21520"/>
                </a:lnTo>
                <a:lnTo>
                  <a:pt x="428" y="0"/>
                </a:lnTo>
                <a:lnTo>
                  <a:pt x="19568" y="0"/>
                </a:lnTo>
                <a:lnTo>
                  <a:pt x="21547" y="1073"/>
                </a:lnTo>
                <a:close/>
              </a:path>
            </a:pathLst>
          </a:custGeom>
          <a:solidFill>
            <a:srgbClr val="63A1CD">
              <a:alpha val="8000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b="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160" name="TextBox 2"/>
          <p:cNvSpPr txBox="1"/>
          <p:nvPr/>
        </p:nvSpPr>
        <p:spPr>
          <a:xfrm>
            <a:off x="216746" y="9320106"/>
            <a:ext cx="4468513" cy="38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8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http://www.domo.com/learn/data-never-sleeps-2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矩形"/>
          <p:cNvSpPr/>
          <p:nvPr/>
        </p:nvSpPr>
        <p:spPr>
          <a:xfrm>
            <a:off x="1340691" y="2665049"/>
            <a:ext cx="10695058" cy="284675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7" name="Scalability"/>
          <p:cNvSpPr txBox="1"/>
          <p:nvPr/>
        </p:nvSpPr>
        <p:spPr>
          <a:xfrm>
            <a:off x="4591716" y="3585504"/>
            <a:ext cx="4193007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6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Scalability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Out-of-Core Computing"/>
          <p:cNvSpPr txBox="1"/>
          <p:nvPr/>
        </p:nvSpPr>
        <p:spPr>
          <a:xfrm>
            <a:off x="1009533" y="728772"/>
            <a:ext cx="5695688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Out-of-Core Computing</a:t>
            </a:r>
          </a:p>
        </p:txBody>
      </p:sp>
      <p:sp>
        <p:nvSpPr>
          <p:cNvPr id="350" name="Batch-0"/>
          <p:cNvSpPr/>
          <p:nvPr/>
        </p:nvSpPr>
        <p:spPr>
          <a:xfrm>
            <a:off x="898555" y="3180947"/>
            <a:ext cx="4504040" cy="620960"/>
          </a:xfrm>
          <a:prstGeom prst="roundRect">
            <a:avLst>
              <a:gd name="adj" fmla="val 30678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Batch-0</a:t>
            </a:r>
          </a:p>
        </p:txBody>
      </p:sp>
      <p:sp>
        <p:nvSpPr>
          <p:cNvPr id="351" name="Batch-1"/>
          <p:cNvSpPr/>
          <p:nvPr/>
        </p:nvSpPr>
        <p:spPr>
          <a:xfrm>
            <a:off x="898555" y="3994381"/>
            <a:ext cx="4504040" cy="620960"/>
          </a:xfrm>
          <a:prstGeom prst="roundRect">
            <a:avLst>
              <a:gd name="adj" fmla="val 30678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Batch-1</a:t>
            </a:r>
          </a:p>
        </p:txBody>
      </p:sp>
      <p:sp>
        <p:nvSpPr>
          <p:cNvPr id="352" name="Batch-2"/>
          <p:cNvSpPr/>
          <p:nvPr/>
        </p:nvSpPr>
        <p:spPr>
          <a:xfrm>
            <a:off x="898555" y="4807815"/>
            <a:ext cx="4504040" cy="620960"/>
          </a:xfrm>
          <a:prstGeom prst="roundRect">
            <a:avLst>
              <a:gd name="adj" fmla="val 30678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Batch-2</a:t>
            </a:r>
          </a:p>
        </p:txBody>
      </p:sp>
      <p:sp>
        <p:nvSpPr>
          <p:cNvPr id="353" name="Batch-3"/>
          <p:cNvSpPr/>
          <p:nvPr/>
        </p:nvSpPr>
        <p:spPr>
          <a:xfrm>
            <a:off x="898555" y="5621249"/>
            <a:ext cx="4504040" cy="620960"/>
          </a:xfrm>
          <a:prstGeom prst="roundRect">
            <a:avLst>
              <a:gd name="adj" fmla="val 30678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Batch-3</a:t>
            </a:r>
          </a:p>
        </p:txBody>
      </p:sp>
      <p:sp>
        <p:nvSpPr>
          <p:cNvPr id="354" name="Batch-4"/>
          <p:cNvSpPr/>
          <p:nvPr/>
        </p:nvSpPr>
        <p:spPr>
          <a:xfrm>
            <a:off x="898555" y="6434683"/>
            <a:ext cx="4504040" cy="620960"/>
          </a:xfrm>
          <a:prstGeom prst="roundRect">
            <a:avLst>
              <a:gd name="adj" fmla="val 30678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Batch-4</a:t>
            </a:r>
          </a:p>
        </p:txBody>
      </p:sp>
      <p:sp>
        <p:nvSpPr>
          <p:cNvPr id="355" name="Batch-5"/>
          <p:cNvSpPr/>
          <p:nvPr/>
        </p:nvSpPr>
        <p:spPr>
          <a:xfrm>
            <a:off x="898555" y="7237172"/>
            <a:ext cx="4504040" cy="620960"/>
          </a:xfrm>
          <a:prstGeom prst="roundRect">
            <a:avLst>
              <a:gd name="adj" fmla="val 30678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Batch-5</a:t>
            </a:r>
          </a:p>
        </p:txBody>
      </p:sp>
      <p:sp>
        <p:nvSpPr>
          <p:cNvPr id="356" name="箭头"/>
          <p:cNvSpPr/>
          <p:nvPr/>
        </p:nvSpPr>
        <p:spPr>
          <a:xfrm>
            <a:off x="4212084" y="3384245"/>
            <a:ext cx="2764847" cy="214365"/>
          </a:xfrm>
          <a:prstGeom prst="rightArrow">
            <a:avLst>
              <a:gd name="adj1" fmla="val 21857"/>
              <a:gd name="adj2" fmla="val 167068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7" name="On-disk"/>
          <p:cNvSpPr txBox="1"/>
          <p:nvPr/>
        </p:nvSpPr>
        <p:spPr>
          <a:xfrm>
            <a:off x="2153347" y="2435055"/>
            <a:ext cx="1994456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On-disk</a:t>
            </a:r>
          </a:p>
        </p:txBody>
      </p:sp>
      <p:sp>
        <p:nvSpPr>
          <p:cNvPr id="358" name="Batch-0"/>
          <p:cNvSpPr/>
          <p:nvPr/>
        </p:nvSpPr>
        <p:spPr>
          <a:xfrm>
            <a:off x="7041211" y="3180947"/>
            <a:ext cx="4504040" cy="620960"/>
          </a:xfrm>
          <a:prstGeom prst="roundRect">
            <a:avLst>
              <a:gd name="adj" fmla="val 30678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Batch-0</a:t>
            </a:r>
          </a:p>
        </p:txBody>
      </p:sp>
      <p:sp>
        <p:nvSpPr>
          <p:cNvPr id="359" name="In-memory"/>
          <p:cNvSpPr txBox="1"/>
          <p:nvPr/>
        </p:nvSpPr>
        <p:spPr>
          <a:xfrm>
            <a:off x="7935839" y="2435055"/>
            <a:ext cx="2714785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In-memory</a:t>
            </a:r>
          </a:p>
        </p:txBody>
      </p:sp>
      <p:sp>
        <p:nvSpPr>
          <p:cNvPr id="360" name="Reader"/>
          <p:cNvSpPr txBox="1"/>
          <p:nvPr/>
        </p:nvSpPr>
        <p:spPr>
          <a:xfrm>
            <a:off x="5639887" y="2749217"/>
            <a:ext cx="1164032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Reader</a:t>
            </a:r>
          </a:p>
        </p:txBody>
      </p:sp>
      <p:sp>
        <p:nvSpPr>
          <p:cNvPr id="361" name="线条"/>
          <p:cNvSpPr/>
          <p:nvPr/>
        </p:nvSpPr>
        <p:spPr>
          <a:xfrm>
            <a:off x="9293231" y="3652188"/>
            <a:ext cx="1" cy="1733966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2" name="Compute"/>
          <p:cNvSpPr txBox="1"/>
          <p:nvPr/>
        </p:nvSpPr>
        <p:spPr>
          <a:xfrm>
            <a:off x="8567349" y="5309937"/>
            <a:ext cx="1451764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Compute</a:t>
            </a:r>
          </a:p>
        </p:txBody>
      </p:sp>
      <p:sp>
        <p:nvSpPr>
          <p:cNvPr id="363" name="Aync. pipeline can overlap I/O and computation"/>
          <p:cNvSpPr txBox="1"/>
          <p:nvPr/>
        </p:nvSpPr>
        <p:spPr>
          <a:xfrm>
            <a:off x="1698160" y="8518869"/>
            <a:ext cx="10889418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Aync. pipeline can overlap I/O and computation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9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2" animBg="1" advAuto="0"/>
      <p:bldP spid="358" grpId="4" animBg="1" advAuto="0"/>
      <p:bldP spid="359" grpId="3" animBg="1" advAuto="0"/>
      <p:bldP spid="360" grpId="1" animBg="1" advAuto="0"/>
      <p:bldP spid="361" grpId="5" animBg="1" advAuto="0"/>
      <p:bldP spid="362" grpId="6" animBg="1" advAuto="0"/>
      <p:bldP spid="363" grpId="7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Distributed Training:   Parameter Server"/>
          <p:cNvSpPr txBox="1"/>
          <p:nvPr/>
        </p:nvSpPr>
        <p:spPr>
          <a:xfrm>
            <a:off x="947130" y="554044"/>
            <a:ext cx="8885595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Distributed Training:   Parameter Server</a:t>
            </a:r>
          </a:p>
        </p:txBody>
      </p:sp>
      <p:pic>
        <p:nvPicPr>
          <p:cNvPr id="366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9589" y="1640539"/>
            <a:ext cx="9071622" cy="7486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Title 1"/>
          <p:cNvSpPr txBox="1">
            <a:spLocks noGrp="1"/>
          </p:cNvSpPr>
          <p:nvPr>
            <p:ph type="title"/>
          </p:nvPr>
        </p:nvSpPr>
        <p:spPr>
          <a:xfrm>
            <a:off x="650239" y="325119"/>
            <a:ext cx="11704322" cy="1625601"/>
          </a:xfrm>
          <a:prstGeom prst="rect">
            <a:avLst/>
          </a:prstGeom>
        </p:spPr>
        <p:txBody>
          <a:bodyPr/>
          <a:lstStyle/>
          <a:p>
            <a:r>
              <a:t>Asynchronous Execution</a:t>
            </a:r>
          </a:p>
        </p:txBody>
      </p:sp>
      <p:grpSp>
        <p:nvGrpSpPr>
          <p:cNvPr id="371" name="Group 14"/>
          <p:cNvGrpSpPr/>
          <p:nvPr/>
        </p:nvGrpSpPr>
        <p:grpSpPr>
          <a:xfrm>
            <a:off x="844910" y="5093548"/>
            <a:ext cx="11197523" cy="625349"/>
            <a:chOff x="12219" y="0"/>
            <a:chExt cx="11197521" cy="625347"/>
          </a:xfrm>
        </p:grpSpPr>
        <p:sp>
          <p:nvSpPr>
            <p:cNvPr id="369" name="Straight Arrow Connector 4"/>
            <p:cNvSpPr/>
            <p:nvPr/>
          </p:nvSpPr>
          <p:spPr>
            <a:xfrm>
              <a:off x="2106381" y="328294"/>
              <a:ext cx="910336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70" name="TextBox 5"/>
            <p:cNvSpPr txBox="1"/>
            <p:nvPr/>
          </p:nvSpPr>
          <p:spPr>
            <a:xfrm>
              <a:off x="12219" y="0"/>
              <a:ext cx="1891455" cy="625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r" defTabSz="650240">
                <a:defRPr sz="3400" b="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Machine 1</a:t>
              </a:r>
            </a:p>
          </p:txBody>
        </p:sp>
      </p:grpSp>
      <p:grpSp>
        <p:nvGrpSpPr>
          <p:cNvPr id="374" name="Group 13"/>
          <p:cNvGrpSpPr/>
          <p:nvPr/>
        </p:nvGrpSpPr>
        <p:grpSpPr>
          <a:xfrm>
            <a:off x="844910" y="6597777"/>
            <a:ext cx="11197523" cy="625349"/>
            <a:chOff x="12219" y="0"/>
            <a:chExt cx="11197521" cy="625347"/>
          </a:xfrm>
        </p:grpSpPr>
        <p:sp>
          <p:nvSpPr>
            <p:cNvPr id="372" name="TextBox 6"/>
            <p:cNvSpPr txBox="1"/>
            <p:nvPr/>
          </p:nvSpPr>
          <p:spPr>
            <a:xfrm>
              <a:off x="12219" y="0"/>
              <a:ext cx="1891455" cy="625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r" defTabSz="650240">
                <a:defRPr sz="3400" b="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Machine 2</a:t>
              </a:r>
            </a:p>
          </p:txBody>
        </p:sp>
        <p:sp>
          <p:nvSpPr>
            <p:cNvPr id="373" name="Straight Arrow Connector 9"/>
            <p:cNvSpPr/>
            <p:nvPr/>
          </p:nvSpPr>
          <p:spPr>
            <a:xfrm>
              <a:off x="2106381" y="328294"/>
              <a:ext cx="910336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</p:grpSp>
      <p:grpSp>
        <p:nvGrpSpPr>
          <p:cNvPr id="377" name="Group 12"/>
          <p:cNvGrpSpPr/>
          <p:nvPr/>
        </p:nvGrpSpPr>
        <p:grpSpPr>
          <a:xfrm>
            <a:off x="875620" y="8143503"/>
            <a:ext cx="11197523" cy="625349"/>
            <a:chOff x="12219" y="0"/>
            <a:chExt cx="11197521" cy="625347"/>
          </a:xfrm>
        </p:grpSpPr>
        <p:sp>
          <p:nvSpPr>
            <p:cNvPr id="375" name="TextBox 7"/>
            <p:cNvSpPr txBox="1"/>
            <p:nvPr/>
          </p:nvSpPr>
          <p:spPr>
            <a:xfrm>
              <a:off x="12219" y="0"/>
              <a:ext cx="1891455" cy="625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r" defTabSz="650240">
                <a:defRPr sz="3400" b="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Machine 3</a:t>
              </a:r>
            </a:p>
          </p:txBody>
        </p:sp>
        <p:sp>
          <p:nvSpPr>
            <p:cNvPr id="376" name="Straight Arrow Connector 10"/>
            <p:cNvSpPr/>
            <p:nvPr/>
          </p:nvSpPr>
          <p:spPr>
            <a:xfrm>
              <a:off x="2106381" y="328294"/>
              <a:ext cx="910336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</p:grpSp>
      <p:grpSp>
        <p:nvGrpSpPr>
          <p:cNvPr id="380" name="Rectangle 2"/>
          <p:cNvGrpSpPr/>
          <p:nvPr/>
        </p:nvGrpSpPr>
        <p:grpSpPr>
          <a:xfrm>
            <a:off x="1083733" y="2167466"/>
            <a:ext cx="11162454" cy="2059094"/>
            <a:chOff x="0" y="0"/>
            <a:chExt cx="11162453" cy="2059093"/>
          </a:xfrm>
        </p:grpSpPr>
        <p:sp>
          <p:nvSpPr>
            <p:cNvPr id="378" name="矩形"/>
            <p:cNvSpPr/>
            <p:nvPr/>
          </p:nvSpPr>
          <p:spPr>
            <a:xfrm>
              <a:off x="0" y="0"/>
              <a:ext cx="11162454" cy="2059094"/>
            </a:xfrm>
            <a:prstGeom prst="rect">
              <a:avLst/>
            </a:prstGeom>
            <a:gradFill flip="none" rotWithShape="1">
              <a:gsLst>
                <a:gs pos="0">
                  <a:srgbClr val="A2C3FF"/>
                </a:gs>
                <a:gs pos="35000">
                  <a:srgbClr val="BDD4FF"/>
                </a:gs>
                <a:gs pos="100000">
                  <a:srgbClr val="E6EE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defRPr sz="3800" b="0"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/>
            </a:p>
          </p:txBody>
        </p:sp>
        <p:sp>
          <p:nvSpPr>
            <p:cNvPr id="379" name="Parameter Server (Logical)"/>
            <p:cNvSpPr txBox="1"/>
            <p:nvPr/>
          </p:nvSpPr>
          <p:spPr>
            <a:xfrm>
              <a:off x="0" y="0"/>
              <a:ext cx="11162454" cy="676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defTabSz="650240">
                <a:defRPr sz="3800" b="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Parameter Server (Logical)</a:t>
              </a:r>
            </a:p>
          </p:txBody>
        </p:sp>
      </p:grpSp>
      <p:grpSp>
        <p:nvGrpSpPr>
          <p:cNvPr id="408" name="Group 8"/>
          <p:cNvGrpSpPr/>
          <p:nvPr/>
        </p:nvGrpSpPr>
        <p:grpSpPr>
          <a:xfrm>
            <a:off x="1435884" y="3034453"/>
            <a:ext cx="10430995" cy="975361"/>
            <a:chOff x="0" y="0"/>
            <a:chExt cx="10430993" cy="975360"/>
          </a:xfrm>
        </p:grpSpPr>
        <p:grpSp>
          <p:nvGrpSpPr>
            <p:cNvPr id="383" name="Rounded Rectangle 3"/>
            <p:cNvGrpSpPr/>
            <p:nvPr/>
          </p:nvGrpSpPr>
          <p:grpSpPr>
            <a:xfrm>
              <a:off x="0" y="-1"/>
              <a:ext cx="975361" cy="975362"/>
              <a:chOff x="0" y="0"/>
              <a:chExt cx="975359" cy="975360"/>
            </a:xfrm>
          </p:grpSpPr>
          <p:sp>
            <p:nvSpPr>
              <p:cNvPr id="381" name="圆角矩形"/>
              <p:cNvSpPr/>
              <p:nvPr/>
            </p:nvSpPr>
            <p:spPr>
              <a:xfrm>
                <a:off x="0" y="0"/>
                <a:ext cx="975360" cy="975361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25400" cap="flat">
                <a:solidFill>
                  <a:srgbClr val="8C3A38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650240">
                  <a:defRPr sz="5000" b="0" baseline="-1968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endParaRPr/>
              </a:p>
            </p:txBody>
          </p:sp>
          <p:sp>
            <p:nvSpPr>
              <p:cNvPr id="382" name="w1"/>
              <p:cNvSpPr txBox="1"/>
              <p:nvPr/>
            </p:nvSpPr>
            <p:spPr>
              <a:xfrm>
                <a:off x="47613" y="82296"/>
                <a:ext cx="880133" cy="810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650240">
                  <a:defRPr sz="5000" b="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r>
                  <a:t>w</a:t>
                </a:r>
                <a:r>
                  <a:rPr baseline="-19680"/>
                  <a:t>1</a:t>
                </a:r>
              </a:p>
            </p:txBody>
          </p:sp>
        </p:grpSp>
        <p:grpSp>
          <p:nvGrpSpPr>
            <p:cNvPr id="386" name="Rounded Rectangle 45"/>
            <p:cNvGrpSpPr/>
            <p:nvPr/>
          </p:nvGrpSpPr>
          <p:grpSpPr>
            <a:xfrm>
              <a:off x="1181954" y="-1"/>
              <a:ext cx="975361" cy="975362"/>
              <a:chOff x="0" y="0"/>
              <a:chExt cx="975359" cy="975360"/>
            </a:xfrm>
          </p:grpSpPr>
          <p:sp>
            <p:nvSpPr>
              <p:cNvPr id="384" name="圆角矩形"/>
              <p:cNvSpPr/>
              <p:nvPr/>
            </p:nvSpPr>
            <p:spPr>
              <a:xfrm>
                <a:off x="0" y="0"/>
                <a:ext cx="975360" cy="975361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25400" cap="flat">
                <a:solidFill>
                  <a:srgbClr val="8C3A38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650240">
                  <a:defRPr sz="5000" b="0" baseline="-1968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endParaRPr/>
              </a:p>
            </p:txBody>
          </p:sp>
          <p:sp>
            <p:nvSpPr>
              <p:cNvPr id="385" name="w2"/>
              <p:cNvSpPr txBox="1"/>
              <p:nvPr/>
            </p:nvSpPr>
            <p:spPr>
              <a:xfrm>
                <a:off x="47613" y="82296"/>
                <a:ext cx="880133" cy="810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650240">
                  <a:defRPr sz="5000" b="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r>
                  <a:t>w</a:t>
                </a:r>
                <a:r>
                  <a:rPr baseline="-19680"/>
                  <a:t>2</a:t>
                </a:r>
              </a:p>
            </p:txBody>
          </p:sp>
        </p:grpSp>
        <p:grpSp>
          <p:nvGrpSpPr>
            <p:cNvPr id="389" name="Rounded Rectangle 46"/>
            <p:cNvGrpSpPr/>
            <p:nvPr/>
          </p:nvGrpSpPr>
          <p:grpSpPr>
            <a:xfrm>
              <a:off x="2363909" y="-1"/>
              <a:ext cx="975361" cy="975362"/>
              <a:chOff x="0" y="0"/>
              <a:chExt cx="975359" cy="975360"/>
            </a:xfrm>
          </p:grpSpPr>
          <p:sp>
            <p:nvSpPr>
              <p:cNvPr id="387" name="圆角矩形"/>
              <p:cNvSpPr/>
              <p:nvPr/>
            </p:nvSpPr>
            <p:spPr>
              <a:xfrm>
                <a:off x="0" y="0"/>
                <a:ext cx="975360" cy="975361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25400" cap="flat">
                <a:solidFill>
                  <a:srgbClr val="8C3A38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650240">
                  <a:defRPr sz="5000" b="0" baseline="-1968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endParaRPr/>
              </a:p>
            </p:txBody>
          </p:sp>
          <p:sp>
            <p:nvSpPr>
              <p:cNvPr id="388" name="w3"/>
              <p:cNvSpPr txBox="1"/>
              <p:nvPr/>
            </p:nvSpPr>
            <p:spPr>
              <a:xfrm>
                <a:off x="47613" y="82296"/>
                <a:ext cx="880133" cy="810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650240">
                  <a:defRPr sz="5000" b="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r>
                  <a:t>w</a:t>
                </a:r>
                <a:r>
                  <a:rPr baseline="-19680"/>
                  <a:t>3</a:t>
                </a:r>
              </a:p>
            </p:txBody>
          </p:sp>
        </p:grpSp>
        <p:grpSp>
          <p:nvGrpSpPr>
            <p:cNvPr id="392" name="Rounded Rectangle 54"/>
            <p:cNvGrpSpPr/>
            <p:nvPr/>
          </p:nvGrpSpPr>
          <p:grpSpPr>
            <a:xfrm>
              <a:off x="3545864" y="-1"/>
              <a:ext cx="975361" cy="975362"/>
              <a:chOff x="0" y="0"/>
              <a:chExt cx="975359" cy="975360"/>
            </a:xfrm>
          </p:grpSpPr>
          <p:sp>
            <p:nvSpPr>
              <p:cNvPr id="390" name="圆角矩形"/>
              <p:cNvSpPr/>
              <p:nvPr/>
            </p:nvSpPr>
            <p:spPr>
              <a:xfrm>
                <a:off x="0" y="0"/>
                <a:ext cx="975360" cy="975361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25400" cap="flat">
                <a:solidFill>
                  <a:srgbClr val="8C3A38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650240">
                  <a:defRPr b="0">
                    <a:solidFill>
                      <a:srgbClr val="FFFFFF"/>
                    </a:solidFill>
                    <a:latin typeface="Corbel"/>
                    <a:ea typeface="Corbel"/>
                    <a:cs typeface="Corbel"/>
                    <a:sym typeface="Corbel"/>
                  </a:defRPr>
                </a:pPr>
                <a:endParaRPr/>
              </a:p>
            </p:txBody>
          </p:sp>
          <p:sp>
            <p:nvSpPr>
              <p:cNvPr id="391" name="w4"/>
              <p:cNvSpPr txBox="1"/>
              <p:nvPr/>
            </p:nvSpPr>
            <p:spPr>
              <a:xfrm>
                <a:off x="47613" y="82296"/>
                <a:ext cx="880133" cy="810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650240">
                  <a:defRPr sz="5000" b="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r>
                  <a:t>w</a:t>
                </a:r>
                <a:r>
                  <a:rPr baseline="-19680"/>
                  <a:t>4</a:t>
                </a:r>
              </a:p>
            </p:txBody>
          </p:sp>
        </p:grpSp>
        <p:grpSp>
          <p:nvGrpSpPr>
            <p:cNvPr id="395" name="Rounded Rectangle 55"/>
            <p:cNvGrpSpPr/>
            <p:nvPr/>
          </p:nvGrpSpPr>
          <p:grpSpPr>
            <a:xfrm>
              <a:off x="4727819" y="-1"/>
              <a:ext cx="975361" cy="975362"/>
              <a:chOff x="0" y="0"/>
              <a:chExt cx="975359" cy="975360"/>
            </a:xfrm>
          </p:grpSpPr>
          <p:sp>
            <p:nvSpPr>
              <p:cNvPr id="393" name="圆角矩形"/>
              <p:cNvSpPr/>
              <p:nvPr/>
            </p:nvSpPr>
            <p:spPr>
              <a:xfrm>
                <a:off x="0" y="0"/>
                <a:ext cx="975360" cy="975361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25400" cap="flat">
                <a:solidFill>
                  <a:srgbClr val="8C3A38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650240">
                  <a:defRPr sz="5000" b="0" baseline="-1968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endParaRPr/>
              </a:p>
            </p:txBody>
          </p:sp>
          <p:sp>
            <p:nvSpPr>
              <p:cNvPr id="394" name="w5"/>
              <p:cNvSpPr txBox="1"/>
              <p:nvPr/>
            </p:nvSpPr>
            <p:spPr>
              <a:xfrm>
                <a:off x="47613" y="82296"/>
                <a:ext cx="880133" cy="810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650240">
                  <a:defRPr sz="5000" b="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r>
                  <a:t>w</a:t>
                </a:r>
                <a:r>
                  <a:rPr baseline="-19680"/>
                  <a:t>5</a:t>
                </a:r>
              </a:p>
            </p:txBody>
          </p:sp>
        </p:grpSp>
        <p:grpSp>
          <p:nvGrpSpPr>
            <p:cNvPr id="398" name="Rounded Rectangle 57"/>
            <p:cNvGrpSpPr/>
            <p:nvPr/>
          </p:nvGrpSpPr>
          <p:grpSpPr>
            <a:xfrm>
              <a:off x="5909774" y="-1"/>
              <a:ext cx="975361" cy="975362"/>
              <a:chOff x="0" y="0"/>
              <a:chExt cx="975359" cy="975360"/>
            </a:xfrm>
          </p:grpSpPr>
          <p:sp>
            <p:nvSpPr>
              <p:cNvPr id="396" name="圆角矩形"/>
              <p:cNvSpPr/>
              <p:nvPr/>
            </p:nvSpPr>
            <p:spPr>
              <a:xfrm>
                <a:off x="0" y="0"/>
                <a:ext cx="975360" cy="975361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25400" cap="flat">
                <a:solidFill>
                  <a:srgbClr val="8C3A38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650240">
                  <a:defRPr sz="5000" b="0" baseline="-1968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endParaRPr/>
              </a:p>
            </p:txBody>
          </p:sp>
          <p:sp>
            <p:nvSpPr>
              <p:cNvPr id="397" name="w6"/>
              <p:cNvSpPr txBox="1"/>
              <p:nvPr/>
            </p:nvSpPr>
            <p:spPr>
              <a:xfrm>
                <a:off x="47613" y="82296"/>
                <a:ext cx="880133" cy="810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650240">
                  <a:defRPr sz="5000" b="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r>
                  <a:t>w</a:t>
                </a:r>
                <a:r>
                  <a:rPr baseline="-19680"/>
                  <a:t>6</a:t>
                </a:r>
              </a:p>
            </p:txBody>
          </p:sp>
        </p:grpSp>
        <p:grpSp>
          <p:nvGrpSpPr>
            <p:cNvPr id="401" name="Rounded Rectangle 58"/>
            <p:cNvGrpSpPr/>
            <p:nvPr/>
          </p:nvGrpSpPr>
          <p:grpSpPr>
            <a:xfrm>
              <a:off x="7091728" y="-1"/>
              <a:ext cx="975361" cy="975362"/>
              <a:chOff x="0" y="0"/>
              <a:chExt cx="975359" cy="975360"/>
            </a:xfrm>
          </p:grpSpPr>
          <p:sp>
            <p:nvSpPr>
              <p:cNvPr id="399" name="圆角矩形"/>
              <p:cNvSpPr/>
              <p:nvPr/>
            </p:nvSpPr>
            <p:spPr>
              <a:xfrm>
                <a:off x="0" y="0"/>
                <a:ext cx="975360" cy="975361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25400" cap="flat">
                <a:solidFill>
                  <a:srgbClr val="8C3A38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650240">
                  <a:defRPr sz="5000" b="0" baseline="-1968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endParaRPr/>
              </a:p>
            </p:txBody>
          </p:sp>
          <p:sp>
            <p:nvSpPr>
              <p:cNvPr id="400" name="w7"/>
              <p:cNvSpPr txBox="1"/>
              <p:nvPr/>
            </p:nvSpPr>
            <p:spPr>
              <a:xfrm>
                <a:off x="47613" y="82296"/>
                <a:ext cx="880133" cy="810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650240">
                  <a:defRPr sz="5000" b="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r>
                  <a:t>w</a:t>
                </a:r>
                <a:r>
                  <a:rPr baseline="-19680"/>
                  <a:t>7</a:t>
                </a:r>
              </a:p>
            </p:txBody>
          </p:sp>
        </p:grpSp>
        <p:grpSp>
          <p:nvGrpSpPr>
            <p:cNvPr id="404" name="Rounded Rectangle 59"/>
            <p:cNvGrpSpPr/>
            <p:nvPr/>
          </p:nvGrpSpPr>
          <p:grpSpPr>
            <a:xfrm>
              <a:off x="8273683" y="-1"/>
              <a:ext cx="975361" cy="975362"/>
              <a:chOff x="0" y="0"/>
              <a:chExt cx="975359" cy="975360"/>
            </a:xfrm>
          </p:grpSpPr>
          <p:sp>
            <p:nvSpPr>
              <p:cNvPr id="402" name="圆角矩形"/>
              <p:cNvSpPr/>
              <p:nvPr/>
            </p:nvSpPr>
            <p:spPr>
              <a:xfrm>
                <a:off x="0" y="0"/>
                <a:ext cx="975360" cy="975361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25400" cap="flat">
                <a:solidFill>
                  <a:srgbClr val="8C3A38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650240">
                  <a:defRPr sz="5000" b="0" baseline="-1968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endParaRPr/>
              </a:p>
            </p:txBody>
          </p:sp>
          <p:sp>
            <p:nvSpPr>
              <p:cNvPr id="403" name="w8"/>
              <p:cNvSpPr txBox="1"/>
              <p:nvPr/>
            </p:nvSpPr>
            <p:spPr>
              <a:xfrm>
                <a:off x="47613" y="82296"/>
                <a:ext cx="880133" cy="810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650240">
                  <a:defRPr sz="5000" b="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r>
                  <a:t>w</a:t>
                </a:r>
                <a:r>
                  <a:rPr baseline="-19680"/>
                  <a:t>8</a:t>
                </a:r>
              </a:p>
            </p:txBody>
          </p:sp>
        </p:grpSp>
        <p:grpSp>
          <p:nvGrpSpPr>
            <p:cNvPr id="407" name="Rounded Rectangle 60"/>
            <p:cNvGrpSpPr/>
            <p:nvPr/>
          </p:nvGrpSpPr>
          <p:grpSpPr>
            <a:xfrm>
              <a:off x="9455634" y="-1"/>
              <a:ext cx="975361" cy="975362"/>
              <a:chOff x="0" y="0"/>
              <a:chExt cx="975359" cy="975360"/>
            </a:xfrm>
          </p:grpSpPr>
          <p:sp>
            <p:nvSpPr>
              <p:cNvPr id="405" name="圆角矩形"/>
              <p:cNvSpPr/>
              <p:nvPr/>
            </p:nvSpPr>
            <p:spPr>
              <a:xfrm>
                <a:off x="0" y="0"/>
                <a:ext cx="975360" cy="975361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25400" cap="flat">
                <a:solidFill>
                  <a:srgbClr val="8C3A38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650240">
                  <a:defRPr sz="5000" b="0" baseline="-1968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endParaRPr/>
              </a:p>
            </p:txBody>
          </p:sp>
          <p:sp>
            <p:nvSpPr>
              <p:cNvPr id="406" name="w9"/>
              <p:cNvSpPr txBox="1"/>
              <p:nvPr/>
            </p:nvSpPr>
            <p:spPr>
              <a:xfrm>
                <a:off x="47613" y="82296"/>
                <a:ext cx="880133" cy="810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650240">
                  <a:defRPr sz="5000" b="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r>
                  <a:t>w</a:t>
                </a:r>
                <a:r>
                  <a:rPr baseline="-19680"/>
                  <a:t>9</a:t>
                </a:r>
              </a:p>
            </p:txBody>
          </p:sp>
        </p:grpSp>
      </p:grpSp>
      <p:grpSp>
        <p:nvGrpSpPr>
          <p:cNvPr id="468" name="Group 65"/>
          <p:cNvGrpSpPr/>
          <p:nvPr/>
        </p:nvGrpSpPr>
        <p:grpSpPr>
          <a:xfrm>
            <a:off x="2275840" y="4183620"/>
            <a:ext cx="9486295" cy="4610919"/>
            <a:chOff x="0" y="0"/>
            <a:chExt cx="9486294" cy="4610918"/>
          </a:xfrm>
        </p:grpSpPr>
        <p:grpSp>
          <p:nvGrpSpPr>
            <p:cNvPr id="418" name="Group 18"/>
            <p:cNvGrpSpPr/>
            <p:nvPr/>
          </p:nvGrpSpPr>
          <p:grpSpPr>
            <a:xfrm>
              <a:off x="856352" y="2422453"/>
              <a:ext cx="8572125" cy="656592"/>
              <a:chOff x="0" y="0"/>
              <a:chExt cx="8572124" cy="656590"/>
            </a:xfrm>
          </p:grpSpPr>
          <p:grpSp>
            <p:nvGrpSpPr>
              <p:cNvPr id="411" name="Rectangle 16"/>
              <p:cNvGrpSpPr/>
              <p:nvPr/>
            </p:nvGrpSpPr>
            <p:grpSpPr>
              <a:xfrm>
                <a:off x="-1" y="0"/>
                <a:ext cx="3860133" cy="656591"/>
                <a:chOff x="0" y="0"/>
                <a:chExt cx="3860131" cy="656590"/>
              </a:xfrm>
            </p:grpSpPr>
            <p:sp>
              <p:nvSpPr>
                <p:cNvPr id="409" name="矩形"/>
                <p:cNvSpPr/>
                <p:nvPr/>
              </p:nvSpPr>
              <p:spPr>
                <a:xfrm>
                  <a:off x="-1" y="0"/>
                  <a:ext cx="3860133" cy="65659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D1BB"/>
                    </a:gs>
                    <a:gs pos="35000">
                      <a:srgbClr val="FFDECF"/>
                    </a:gs>
                    <a:gs pos="100000">
                      <a:srgbClr val="FFF2ED"/>
                    </a:gs>
                  </a:gsLst>
                  <a:lin ang="16200000" scaled="0"/>
                </a:gradFill>
                <a:ln w="12700" cap="flat">
                  <a:solidFill>
                    <a:srgbClr val="F69240"/>
                  </a:solidFill>
                  <a:prstDash val="solid"/>
                  <a:round/>
                </a:ln>
                <a:effectLst>
                  <a:outerShdw blurRad="508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pPr>
                  <a:endParaRPr/>
                </a:p>
              </p:txBody>
            </p:sp>
            <p:sp>
              <p:nvSpPr>
                <p:cNvPr id="410" name="Iteration"/>
                <p:cNvSpPr txBox="1"/>
                <p:nvPr/>
              </p:nvSpPr>
              <p:spPr>
                <a:xfrm>
                  <a:off x="-1" y="85471"/>
                  <a:ext cx="3860133" cy="485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65023" tIns="65023" rIns="65023" bIns="65023" numCol="1" anchor="ctr">
                  <a:spAutoFit/>
                </a:bodyPr>
                <a:lstStyle>
                  <a:lvl1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lvl1pPr>
                </a:lstStyle>
                <a:p>
                  <a:r>
                    <a:t>Iteration</a:t>
                  </a:r>
                </a:p>
              </p:txBody>
            </p:sp>
          </p:grpSp>
          <p:grpSp>
            <p:nvGrpSpPr>
              <p:cNvPr id="414" name="Rectangle 48"/>
              <p:cNvGrpSpPr/>
              <p:nvPr/>
            </p:nvGrpSpPr>
            <p:grpSpPr>
              <a:xfrm>
                <a:off x="3860132" y="0"/>
                <a:ext cx="1584294" cy="656591"/>
                <a:chOff x="0" y="0"/>
                <a:chExt cx="1584292" cy="656590"/>
              </a:xfrm>
            </p:grpSpPr>
            <p:sp>
              <p:nvSpPr>
                <p:cNvPr id="412" name="矩形"/>
                <p:cNvSpPr/>
                <p:nvPr/>
              </p:nvSpPr>
              <p:spPr>
                <a:xfrm>
                  <a:off x="0" y="0"/>
                  <a:ext cx="1584293" cy="65659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D1BB"/>
                    </a:gs>
                    <a:gs pos="35000">
                      <a:srgbClr val="FFDECF"/>
                    </a:gs>
                    <a:gs pos="100000">
                      <a:srgbClr val="FFF2ED"/>
                    </a:gs>
                  </a:gsLst>
                  <a:lin ang="16200000" scaled="0"/>
                </a:gradFill>
                <a:ln w="12700" cap="flat">
                  <a:solidFill>
                    <a:srgbClr val="F69240"/>
                  </a:solidFill>
                  <a:prstDash val="solid"/>
                  <a:round/>
                </a:ln>
                <a:effectLst>
                  <a:outerShdw blurRad="508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pPr>
                  <a:endParaRPr/>
                </a:p>
              </p:txBody>
            </p:sp>
            <p:sp>
              <p:nvSpPr>
                <p:cNvPr id="413" name="Iteration"/>
                <p:cNvSpPr txBox="1"/>
                <p:nvPr/>
              </p:nvSpPr>
              <p:spPr>
                <a:xfrm>
                  <a:off x="0" y="85471"/>
                  <a:ext cx="1584293" cy="485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65023" tIns="65023" rIns="65023" bIns="65023" numCol="1" anchor="ctr">
                  <a:spAutoFit/>
                </a:bodyPr>
                <a:lstStyle>
                  <a:lvl1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lvl1pPr>
                </a:lstStyle>
                <a:p>
                  <a:r>
                    <a:t>Iteration</a:t>
                  </a:r>
                </a:p>
              </p:txBody>
            </p:sp>
          </p:grpSp>
          <p:grpSp>
            <p:nvGrpSpPr>
              <p:cNvPr id="417" name="Rectangle 39"/>
              <p:cNvGrpSpPr/>
              <p:nvPr/>
            </p:nvGrpSpPr>
            <p:grpSpPr>
              <a:xfrm>
                <a:off x="5444423" y="0"/>
                <a:ext cx="3127701" cy="656591"/>
                <a:chOff x="0" y="0"/>
                <a:chExt cx="3127699" cy="656590"/>
              </a:xfrm>
            </p:grpSpPr>
            <p:sp>
              <p:nvSpPr>
                <p:cNvPr id="415" name="矩形"/>
                <p:cNvSpPr/>
                <p:nvPr/>
              </p:nvSpPr>
              <p:spPr>
                <a:xfrm>
                  <a:off x="-1" y="0"/>
                  <a:ext cx="3127702" cy="65659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D1BB"/>
                    </a:gs>
                    <a:gs pos="35000">
                      <a:srgbClr val="FFDECF"/>
                    </a:gs>
                    <a:gs pos="100000">
                      <a:srgbClr val="FFF2ED"/>
                    </a:gs>
                  </a:gsLst>
                  <a:lin ang="16200000" scaled="0"/>
                </a:gradFill>
                <a:ln w="12700" cap="flat">
                  <a:solidFill>
                    <a:srgbClr val="F69240"/>
                  </a:solidFill>
                  <a:prstDash val="solid"/>
                  <a:round/>
                </a:ln>
                <a:effectLst>
                  <a:outerShdw blurRad="508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pPr>
                  <a:endParaRPr/>
                </a:p>
              </p:txBody>
            </p:sp>
            <p:sp>
              <p:nvSpPr>
                <p:cNvPr id="416" name="Iteration"/>
                <p:cNvSpPr txBox="1"/>
                <p:nvPr/>
              </p:nvSpPr>
              <p:spPr>
                <a:xfrm>
                  <a:off x="-1" y="85471"/>
                  <a:ext cx="3127702" cy="485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65023" tIns="65023" rIns="65023" bIns="65023" numCol="1" anchor="ctr">
                  <a:spAutoFit/>
                </a:bodyPr>
                <a:lstStyle>
                  <a:lvl1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lvl1pPr>
                </a:lstStyle>
                <a:p>
                  <a:r>
                    <a:t>Iteration</a:t>
                  </a:r>
                </a:p>
              </p:txBody>
            </p:sp>
          </p:grpSp>
        </p:grpSp>
        <p:grpSp>
          <p:nvGrpSpPr>
            <p:cNvPr id="431" name="Group 11"/>
            <p:cNvGrpSpPr/>
            <p:nvPr/>
          </p:nvGrpSpPr>
          <p:grpSpPr>
            <a:xfrm>
              <a:off x="856352" y="909926"/>
              <a:ext cx="8572127" cy="660189"/>
              <a:chOff x="0" y="0"/>
              <a:chExt cx="8572125" cy="660188"/>
            </a:xfrm>
          </p:grpSpPr>
          <p:grpSp>
            <p:nvGrpSpPr>
              <p:cNvPr id="421" name="Rectangle 15"/>
              <p:cNvGrpSpPr/>
              <p:nvPr/>
            </p:nvGrpSpPr>
            <p:grpSpPr>
              <a:xfrm>
                <a:off x="0" y="3598"/>
                <a:ext cx="1584294" cy="656591"/>
                <a:chOff x="0" y="0"/>
                <a:chExt cx="1584292" cy="656590"/>
              </a:xfrm>
            </p:grpSpPr>
            <p:sp>
              <p:nvSpPr>
                <p:cNvPr id="419" name="矩形"/>
                <p:cNvSpPr/>
                <p:nvPr/>
              </p:nvSpPr>
              <p:spPr>
                <a:xfrm>
                  <a:off x="0" y="0"/>
                  <a:ext cx="1584293" cy="65659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D1BB"/>
                    </a:gs>
                    <a:gs pos="35000">
                      <a:srgbClr val="FFDECF"/>
                    </a:gs>
                    <a:gs pos="100000">
                      <a:srgbClr val="FFF2ED"/>
                    </a:gs>
                  </a:gsLst>
                  <a:lin ang="16200000" scaled="0"/>
                </a:gradFill>
                <a:ln w="12700" cap="flat">
                  <a:solidFill>
                    <a:srgbClr val="F69240"/>
                  </a:solidFill>
                  <a:prstDash val="solid"/>
                  <a:round/>
                </a:ln>
                <a:effectLst>
                  <a:outerShdw blurRad="508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pPr>
                  <a:endParaRPr/>
                </a:p>
              </p:txBody>
            </p:sp>
            <p:sp>
              <p:nvSpPr>
                <p:cNvPr id="420" name="Iteration"/>
                <p:cNvSpPr txBox="1"/>
                <p:nvPr/>
              </p:nvSpPr>
              <p:spPr>
                <a:xfrm>
                  <a:off x="0" y="85471"/>
                  <a:ext cx="1584293" cy="485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65023" tIns="65023" rIns="65023" bIns="65023" numCol="1" anchor="ctr">
                  <a:spAutoFit/>
                </a:bodyPr>
                <a:lstStyle>
                  <a:lvl1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lvl1pPr>
                </a:lstStyle>
                <a:p>
                  <a:r>
                    <a:t>Iteration</a:t>
                  </a:r>
                </a:p>
              </p:txBody>
            </p:sp>
          </p:grpSp>
          <p:grpSp>
            <p:nvGrpSpPr>
              <p:cNvPr id="424" name="Rectangle 47"/>
              <p:cNvGrpSpPr/>
              <p:nvPr/>
            </p:nvGrpSpPr>
            <p:grpSpPr>
              <a:xfrm>
                <a:off x="1584293" y="3598"/>
                <a:ext cx="2382358" cy="656591"/>
                <a:chOff x="0" y="0"/>
                <a:chExt cx="2382357" cy="656590"/>
              </a:xfrm>
            </p:grpSpPr>
            <p:sp>
              <p:nvSpPr>
                <p:cNvPr id="422" name="矩形"/>
                <p:cNvSpPr/>
                <p:nvPr/>
              </p:nvSpPr>
              <p:spPr>
                <a:xfrm>
                  <a:off x="0" y="0"/>
                  <a:ext cx="2382358" cy="65659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D1BB"/>
                    </a:gs>
                    <a:gs pos="35000">
                      <a:srgbClr val="FFDECF"/>
                    </a:gs>
                    <a:gs pos="100000">
                      <a:srgbClr val="FFF2ED"/>
                    </a:gs>
                  </a:gsLst>
                  <a:lin ang="16200000" scaled="0"/>
                </a:gradFill>
                <a:ln w="12700" cap="flat">
                  <a:solidFill>
                    <a:srgbClr val="F69240"/>
                  </a:solidFill>
                  <a:prstDash val="solid"/>
                  <a:round/>
                </a:ln>
                <a:effectLst>
                  <a:outerShdw blurRad="508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pPr>
                  <a:endParaRPr/>
                </a:p>
              </p:txBody>
            </p:sp>
            <p:sp>
              <p:nvSpPr>
                <p:cNvPr id="423" name="Iteration"/>
                <p:cNvSpPr txBox="1"/>
                <p:nvPr/>
              </p:nvSpPr>
              <p:spPr>
                <a:xfrm>
                  <a:off x="0" y="85471"/>
                  <a:ext cx="2382358" cy="485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65023" tIns="65023" rIns="65023" bIns="65023" numCol="1" anchor="ctr">
                  <a:spAutoFit/>
                </a:bodyPr>
                <a:lstStyle>
                  <a:lvl1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lvl1pPr>
                </a:lstStyle>
                <a:p>
                  <a:r>
                    <a:t>Iteration</a:t>
                  </a:r>
                </a:p>
              </p:txBody>
            </p:sp>
          </p:grpSp>
          <p:grpSp>
            <p:nvGrpSpPr>
              <p:cNvPr id="427" name="Rectangle 40"/>
              <p:cNvGrpSpPr/>
              <p:nvPr/>
            </p:nvGrpSpPr>
            <p:grpSpPr>
              <a:xfrm>
                <a:off x="5550944" y="3598"/>
                <a:ext cx="3021182" cy="656591"/>
                <a:chOff x="0" y="0"/>
                <a:chExt cx="3021181" cy="656590"/>
              </a:xfrm>
            </p:grpSpPr>
            <p:sp>
              <p:nvSpPr>
                <p:cNvPr id="425" name="矩形"/>
                <p:cNvSpPr/>
                <p:nvPr/>
              </p:nvSpPr>
              <p:spPr>
                <a:xfrm>
                  <a:off x="-1" y="0"/>
                  <a:ext cx="3021183" cy="65659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D1BB"/>
                    </a:gs>
                    <a:gs pos="35000">
                      <a:srgbClr val="FFDECF"/>
                    </a:gs>
                    <a:gs pos="100000">
                      <a:srgbClr val="FFF2ED"/>
                    </a:gs>
                  </a:gsLst>
                  <a:lin ang="16200000" scaled="0"/>
                </a:gradFill>
                <a:ln w="12700" cap="flat">
                  <a:solidFill>
                    <a:srgbClr val="F69240"/>
                  </a:solidFill>
                  <a:prstDash val="solid"/>
                  <a:round/>
                </a:ln>
                <a:effectLst>
                  <a:outerShdw blurRad="508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pPr>
                  <a:endParaRPr/>
                </a:p>
              </p:txBody>
            </p:sp>
            <p:sp>
              <p:nvSpPr>
                <p:cNvPr id="426" name="Iteration"/>
                <p:cNvSpPr txBox="1"/>
                <p:nvPr/>
              </p:nvSpPr>
              <p:spPr>
                <a:xfrm>
                  <a:off x="-1" y="85471"/>
                  <a:ext cx="3021183" cy="485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65023" tIns="65023" rIns="65023" bIns="65023" numCol="1" anchor="ctr">
                  <a:spAutoFit/>
                </a:bodyPr>
                <a:lstStyle>
                  <a:lvl1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lvl1pPr>
                </a:lstStyle>
                <a:p>
                  <a:r>
                    <a:t>Iteration</a:t>
                  </a:r>
                </a:p>
              </p:txBody>
            </p:sp>
          </p:grpSp>
          <p:grpSp>
            <p:nvGrpSpPr>
              <p:cNvPr id="430" name="Rectangle 41"/>
              <p:cNvGrpSpPr/>
              <p:nvPr/>
            </p:nvGrpSpPr>
            <p:grpSpPr>
              <a:xfrm>
                <a:off x="3966651" y="0"/>
                <a:ext cx="1584294" cy="656591"/>
                <a:chOff x="0" y="0"/>
                <a:chExt cx="1584292" cy="656590"/>
              </a:xfrm>
            </p:grpSpPr>
            <p:sp>
              <p:nvSpPr>
                <p:cNvPr id="428" name="矩形"/>
                <p:cNvSpPr/>
                <p:nvPr/>
              </p:nvSpPr>
              <p:spPr>
                <a:xfrm>
                  <a:off x="0" y="0"/>
                  <a:ext cx="1584293" cy="65659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D1BB"/>
                    </a:gs>
                    <a:gs pos="35000">
                      <a:srgbClr val="FFDECF"/>
                    </a:gs>
                    <a:gs pos="100000">
                      <a:srgbClr val="FFF2ED"/>
                    </a:gs>
                  </a:gsLst>
                  <a:lin ang="16200000" scaled="0"/>
                </a:gradFill>
                <a:ln w="12700" cap="flat">
                  <a:solidFill>
                    <a:srgbClr val="F69240"/>
                  </a:solidFill>
                  <a:prstDash val="solid"/>
                  <a:round/>
                </a:ln>
                <a:effectLst>
                  <a:outerShdw blurRad="508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pPr>
                  <a:endParaRPr/>
                </a:p>
              </p:txBody>
            </p:sp>
            <p:sp>
              <p:nvSpPr>
                <p:cNvPr id="429" name="Iteration"/>
                <p:cNvSpPr txBox="1"/>
                <p:nvPr/>
              </p:nvSpPr>
              <p:spPr>
                <a:xfrm>
                  <a:off x="0" y="85471"/>
                  <a:ext cx="1584293" cy="485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65023" tIns="65023" rIns="65023" bIns="65023" numCol="1" anchor="ctr">
                  <a:spAutoFit/>
                </a:bodyPr>
                <a:lstStyle>
                  <a:lvl1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lvl1pPr>
                </a:lstStyle>
                <a:p>
                  <a:r>
                    <a:t>Iteration</a:t>
                  </a:r>
                </a:p>
              </p:txBody>
            </p:sp>
          </p:grpSp>
        </p:grpSp>
        <p:grpSp>
          <p:nvGrpSpPr>
            <p:cNvPr id="447" name="Group 25"/>
            <p:cNvGrpSpPr/>
            <p:nvPr/>
          </p:nvGrpSpPr>
          <p:grpSpPr>
            <a:xfrm>
              <a:off x="856354" y="3954328"/>
              <a:ext cx="8629941" cy="656591"/>
              <a:chOff x="0" y="0"/>
              <a:chExt cx="8629940" cy="656590"/>
            </a:xfrm>
          </p:grpSpPr>
          <p:grpSp>
            <p:nvGrpSpPr>
              <p:cNvPr id="434" name="Rectangle 17"/>
              <p:cNvGrpSpPr/>
              <p:nvPr/>
            </p:nvGrpSpPr>
            <p:grpSpPr>
              <a:xfrm>
                <a:off x="0" y="0"/>
                <a:ext cx="2286472" cy="656591"/>
                <a:chOff x="0" y="0"/>
                <a:chExt cx="2286471" cy="656590"/>
              </a:xfrm>
            </p:grpSpPr>
            <p:sp>
              <p:nvSpPr>
                <p:cNvPr id="432" name="矩形"/>
                <p:cNvSpPr/>
                <p:nvPr/>
              </p:nvSpPr>
              <p:spPr>
                <a:xfrm>
                  <a:off x="-1" y="0"/>
                  <a:ext cx="2286473" cy="65659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D1BB"/>
                    </a:gs>
                    <a:gs pos="35000">
                      <a:srgbClr val="FFDECF"/>
                    </a:gs>
                    <a:gs pos="100000">
                      <a:srgbClr val="FFF2ED"/>
                    </a:gs>
                  </a:gsLst>
                  <a:lin ang="16200000" scaled="0"/>
                </a:gradFill>
                <a:ln w="12700" cap="flat">
                  <a:solidFill>
                    <a:srgbClr val="F69240"/>
                  </a:solidFill>
                  <a:prstDash val="solid"/>
                  <a:round/>
                </a:ln>
                <a:effectLst>
                  <a:outerShdw blurRad="508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pPr>
                  <a:endParaRPr/>
                </a:p>
              </p:txBody>
            </p:sp>
            <p:sp>
              <p:nvSpPr>
                <p:cNvPr id="433" name="Iteration"/>
                <p:cNvSpPr txBox="1"/>
                <p:nvPr/>
              </p:nvSpPr>
              <p:spPr>
                <a:xfrm>
                  <a:off x="-1" y="85471"/>
                  <a:ext cx="2286473" cy="485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65023" tIns="65023" rIns="65023" bIns="65023" numCol="1" anchor="ctr">
                  <a:spAutoFit/>
                </a:bodyPr>
                <a:lstStyle>
                  <a:lvl1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lvl1pPr>
                </a:lstStyle>
                <a:p>
                  <a:r>
                    <a:t>Iteration</a:t>
                  </a:r>
                </a:p>
              </p:txBody>
            </p:sp>
          </p:grpSp>
          <p:grpSp>
            <p:nvGrpSpPr>
              <p:cNvPr id="437" name="Rectangle 49"/>
              <p:cNvGrpSpPr/>
              <p:nvPr/>
            </p:nvGrpSpPr>
            <p:grpSpPr>
              <a:xfrm>
                <a:off x="2292349" y="0"/>
                <a:ext cx="1677539" cy="656591"/>
                <a:chOff x="0" y="0"/>
                <a:chExt cx="1677538" cy="656590"/>
              </a:xfrm>
            </p:grpSpPr>
            <p:sp>
              <p:nvSpPr>
                <p:cNvPr id="435" name="矩形"/>
                <p:cNvSpPr/>
                <p:nvPr/>
              </p:nvSpPr>
              <p:spPr>
                <a:xfrm>
                  <a:off x="0" y="0"/>
                  <a:ext cx="1677539" cy="65659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D1BB"/>
                    </a:gs>
                    <a:gs pos="35000">
                      <a:srgbClr val="FFDECF"/>
                    </a:gs>
                    <a:gs pos="100000">
                      <a:srgbClr val="FFF2ED"/>
                    </a:gs>
                  </a:gsLst>
                  <a:lin ang="16200000" scaled="0"/>
                </a:gradFill>
                <a:ln w="12700" cap="flat">
                  <a:solidFill>
                    <a:srgbClr val="F69240"/>
                  </a:solidFill>
                  <a:prstDash val="solid"/>
                  <a:round/>
                </a:ln>
                <a:effectLst>
                  <a:outerShdw blurRad="508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pPr>
                  <a:endParaRPr/>
                </a:p>
              </p:txBody>
            </p:sp>
            <p:sp>
              <p:nvSpPr>
                <p:cNvPr id="436" name="Iteration"/>
                <p:cNvSpPr txBox="1"/>
                <p:nvPr/>
              </p:nvSpPr>
              <p:spPr>
                <a:xfrm>
                  <a:off x="0" y="85471"/>
                  <a:ext cx="1677539" cy="485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65023" tIns="65023" rIns="65023" bIns="65023" numCol="1" anchor="ctr">
                  <a:spAutoFit/>
                </a:bodyPr>
                <a:lstStyle>
                  <a:lvl1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lvl1pPr>
                </a:lstStyle>
                <a:p>
                  <a:r>
                    <a:t>Iteration</a:t>
                  </a:r>
                </a:p>
              </p:txBody>
            </p:sp>
          </p:grpSp>
          <p:grpSp>
            <p:nvGrpSpPr>
              <p:cNvPr id="440" name="Rectangle 42"/>
              <p:cNvGrpSpPr/>
              <p:nvPr/>
            </p:nvGrpSpPr>
            <p:grpSpPr>
              <a:xfrm>
                <a:off x="3969888" y="0"/>
                <a:ext cx="1584294" cy="656591"/>
                <a:chOff x="0" y="0"/>
                <a:chExt cx="1584292" cy="656590"/>
              </a:xfrm>
            </p:grpSpPr>
            <p:sp>
              <p:nvSpPr>
                <p:cNvPr id="438" name="矩形"/>
                <p:cNvSpPr/>
                <p:nvPr/>
              </p:nvSpPr>
              <p:spPr>
                <a:xfrm>
                  <a:off x="0" y="0"/>
                  <a:ext cx="1584293" cy="65659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D1BB"/>
                    </a:gs>
                    <a:gs pos="35000">
                      <a:srgbClr val="FFDECF"/>
                    </a:gs>
                    <a:gs pos="100000">
                      <a:srgbClr val="FFF2ED"/>
                    </a:gs>
                  </a:gsLst>
                  <a:lin ang="16200000" scaled="0"/>
                </a:gradFill>
                <a:ln w="12700" cap="flat">
                  <a:solidFill>
                    <a:srgbClr val="F69240"/>
                  </a:solidFill>
                  <a:prstDash val="solid"/>
                  <a:round/>
                </a:ln>
                <a:effectLst>
                  <a:outerShdw blurRad="508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pPr>
                  <a:endParaRPr/>
                </a:p>
              </p:txBody>
            </p:sp>
            <p:sp>
              <p:nvSpPr>
                <p:cNvPr id="439" name="Iteration"/>
                <p:cNvSpPr txBox="1"/>
                <p:nvPr/>
              </p:nvSpPr>
              <p:spPr>
                <a:xfrm>
                  <a:off x="0" y="85471"/>
                  <a:ext cx="1584293" cy="485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65023" tIns="65023" rIns="65023" bIns="65023" numCol="1" anchor="ctr">
                  <a:spAutoFit/>
                </a:bodyPr>
                <a:lstStyle>
                  <a:lvl1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lvl1pPr>
                </a:lstStyle>
                <a:p>
                  <a:r>
                    <a:t>Iteration</a:t>
                  </a:r>
                </a:p>
              </p:txBody>
            </p:sp>
          </p:grpSp>
          <p:grpSp>
            <p:nvGrpSpPr>
              <p:cNvPr id="443" name="Rectangle 43"/>
              <p:cNvGrpSpPr/>
              <p:nvPr/>
            </p:nvGrpSpPr>
            <p:grpSpPr>
              <a:xfrm>
                <a:off x="5554181" y="0"/>
                <a:ext cx="1584294" cy="656591"/>
                <a:chOff x="0" y="0"/>
                <a:chExt cx="1584292" cy="656590"/>
              </a:xfrm>
            </p:grpSpPr>
            <p:sp>
              <p:nvSpPr>
                <p:cNvPr id="441" name="矩形"/>
                <p:cNvSpPr/>
                <p:nvPr/>
              </p:nvSpPr>
              <p:spPr>
                <a:xfrm>
                  <a:off x="0" y="0"/>
                  <a:ext cx="1584293" cy="65659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D1BB"/>
                    </a:gs>
                    <a:gs pos="35000">
                      <a:srgbClr val="FFDECF"/>
                    </a:gs>
                    <a:gs pos="100000">
                      <a:srgbClr val="FFF2ED"/>
                    </a:gs>
                  </a:gsLst>
                  <a:lin ang="16200000" scaled="0"/>
                </a:gradFill>
                <a:ln w="12700" cap="flat">
                  <a:solidFill>
                    <a:srgbClr val="F69240"/>
                  </a:solidFill>
                  <a:prstDash val="solid"/>
                  <a:round/>
                </a:ln>
                <a:effectLst>
                  <a:outerShdw blurRad="508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pPr>
                  <a:endParaRPr/>
                </a:p>
              </p:txBody>
            </p:sp>
            <p:sp>
              <p:nvSpPr>
                <p:cNvPr id="442" name="Iteration"/>
                <p:cNvSpPr txBox="1"/>
                <p:nvPr/>
              </p:nvSpPr>
              <p:spPr>
                <a:xfrm>
                  <a:off x="0" y="85471"/>
                  <a:ext cx="1584293" cy="485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65023" tIns="65023" rIns="65023" bIns="65023" numCol="1" anchor="ctr">
                  <a:spAutoFit/>
                </a:bodyPr>
                <a:lstStyle>
                  <a:lvl1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lvl1pPr>
                </a:lstStyle>
                <a:p>
                  <a:r>
                    <a:t>Iteration</a:t>
                  </a:r>
                </a:p>
              </p:txBody>
            </p:sp>
          </p:grpSp>
          <p:grpSp>
            <p:nvGrpSpPr>
              <p:cNvPr id="446" name="Rectangle 44"/>
              <p:cNvGrpSpPr/>
              <p:nvPr/>
            </p:nvGrpSpPr>
            <p:grpSpPr>
              <a:xfrm>
                <a:off x="7138474" y="0"/>
                <a:ext cx="1491467" cy="656591"/>
                <a:chOff x="0" y="0"/>
                <a:chExt cx="1491466" cy="656590"/>
              </a:xfrm>
            </p:grpSpPr>
            <p:sp>
              <p:nvSpPr>
                <p:cNvPr id="444" name="矩形"/>
                <p:cNvSpPr/>
                <p:nvPr/>
              </p:nvSpPr>
              <p:spPr>
                <a:xfrm>
                  <a:off x="-1" y="0"/>
                  <a:ext cx="1491468" cy="65659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D1BB"/>
                    </a:gs>
                    <a:gs pos="35000">
                      <a:srgbClr val="FFDECF"/>
                    </a:gs>
                    <a:gs pos="100000">
                      <a:srgbClr val="FFF2ED"/>
                    </a:gs>
                  </a:gsLst>
                  <a:lin ang="16200000" scaled="0"/>
                </a:gradFill>
                <a:ln w="12700" cap="flat">
                  <a:solidFill>
                    <a:srgbClr val="F69240"/>
                  </a:solidFill>
                  <a:prstDash val="solid"/>
                  <a:round/>
                </a:ln>
                <a:effectLst>
                  <a:outerShdw blurRad="508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pPr>
                  <a:endParaRPr/>
                </a:p>
              </p:txBody>
            </p:sp>
            <p:sp>
              <p:nvSpPr>
                <p:cNvPr id="445" name="Iteration"/>
                <p:cNvSpPr txBox="1"/>
                <p:nvPr/>
              </p:nvSpPr>
              <p:spPr>
                <a:xfrm>
                  <a:off x="-1" y="85471"/>
                  <a:ext cx="1491468" cy="485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65023" tIns="65023" rIns="65023" bIns="65023" numCol="1" anchor="ctr">
                  <a:spAutoFit/>
                </a:bodyPr>
                <a:lstStyle>
                  <a:lvl1pPr defTabSz="650240">
                    <a:defRPr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lvl1pPr>
                </a:lstStyle>
                <a:p>
                  <a:r>
                    <a:t>Iteration</a:t>
                  </a:r>
                </a:p>
              </p:txBody>
            </p:sp>
          </p:grpSp>
        </p:grpSp>
        <p:sp>
          <p:nvSpPr>
            <p:cNvPr id="448" name="Straight Arrow Connector 50"/>
            <p:cNvSpPr/>
            <p:nvPr/>
          </p:nvSpPr>
          <p:spPr>
            <a:xfrm flipV="1">
              <a:off x="1192106" y="12064"/>
              <a:ext cx="318393" cy="870586"/>
            </a:xfrm>
            <a:prstGeom prst="line">
              <a:avLst/>
            </a:prstGeom>
            <a:noFill/>
            <a:ln w="508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449" name="Straight Arrow Connector 51"/>
            <p:cNvSpPr/>
            <p:nvPr/>
          </p:nvSpPr>
          <p:spPr>
            <a:xfrm>
              <a:off x="663232" y="42939"/>
              <a:ext cx="201686" cy="870586"/>
            </a:xfrm>
            <a:prstGeom prst="line">
              <a:avLst/>
            </a:prstGeom>
            <a:noFill/>
            <a:ln w="508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450" name="Straight Arrow Connector 56"/>
            <p:cNvSpPr/>
            <p:nvPr/>
          </p:nvSpPr>
          <p:spPr>
            <a:xfrm>
              <a:off x="325120" y="42939"/>
              <a:ext cx="543011" cy="2343922"/>
            </a:xfrm>
            <a:prstGeom prst="line">
              <a:avLst/>
            </a:prstGeom>
            <a:noFill/>
            <a:ln w="508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451" name="Straight Arrow Connector 61"/>
            <p:cNvSpPr/>
            <p:nvPr/>
          </p:nvSpPr>
          <p:spPr>
            <a:xfrm>
              <a:off x="0" y="42939"/>
              <a:ext cx="928945" cy="3911390"/>
            </a:xfrm>
            <a:prstGeom prst="line">
              <a:avLst/>
            </a:prstGeom>
            <a:noFill/>
            <a:ln w="508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452" name="Straight Arrow Connector 62"/>
            <p:cNvSpPr/>
            <p:nvPr/>
          </p:nvSpPr>
          <p:spPr>
            <a:xfrm flipV="1">
              <a:off x="1415580" y="74936"/>
              <a:ext cx="860259" cy="2352217"/>
            </a:xfrm>
            <a:prstGeom prst="line">
              <a:avLst/>
            </a:prstGeom>
            <a:noFill/>
            <a:ln w="508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453" name="Straight Arrow Connector 63"/>
            <p:cNvSpPr/>
            <p:nvPr/>
          </p:nvSpPr>
          <p:spPr>
            <a:xfrm>
              <a:off x="1732828" y="42939"/>
              <a:ext cx="543011" cy="2343922"/>
            </a:xfrm>
            <a:prstGeom prst="line">
              <a:avLst/>
            </a:prstGeom>
            <a:noFill/>
            <a:ln w="508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454" name="Straight Arrow Connector 64"/>
            <p:cNvSpPr/>
            <p:nvPr/>
          </p:nvSpPr>
          <p:spPr>
            <a:xfrm>
              <a:off x="2558382" y="66261"/>
              <a:ext cx="902028" cy="3893623"/>
            </a:xfrm>
            <a:prstGeom prst="line">
              <a:avLst/>
            </a:prstGeom>
            <a:noFill/>
            <a:ln w="508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455" name="Straight Arrow Connector 66"/>
            <p:cNvSpPr/>
            <p:nvPr/>
          </p:nvSpPr>
          <p:spPr>
            <a:xfrm flipV="1">
              <a:off x="1523953" y="12064"/>
              <a:ext cx="1445986" cy="3953775"/>
            </a:xfrm>
            <a:prstGeom prst="line">
              <a:avLst/>
            </a:prstGeom>
            <a:noFill/>
            <a:ln w="508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456" name="Straight Arrow Connector 70"/>
            <p:cNvSpPr/>
            <p:nvPr/>
          </p:nvSpPr>
          <p:spPr>
            <a:xfrm flipV="1">
              <a:off x="2441877" y="12064"/>
              <a:ext cx="1445986" cy="3953775"/>
            </a:xfrm>
            <a:prstGeom prst="line">
              <a:avLst/>
            </a:prstGeom>
            <a:noFill/>
            <a:ln w="508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457" name="Straight Arrow Connector 71"/>
            <p:cNvSpPr/>
            <p:nvPr/>
          </p:nvSpPr>
          <p:spPr>
            <a:xfrm flipV="1">
              <a:off x="3148703" y="42939"/>
              <a:ext cx="318392" cy="870586"/>
            </a:xfrm>
            <a:prstGeom prst="line">
              <a:avLst/>
            </a:prstGeom>
            <a:noFill/>
            <a:ln w="508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458" name="Straight Arrow Connector 72"/>
            <p:cNvSpPr/>
            <p:nvPr/>
          </p:nvSpPr>
          <p:spPr>
            <a:xfrm>
              <a:off x="3665308" y="83232"/>
              <a:ext cx="543011" cy="2343922"/>
            </a:xfrm>
            <a:prstGeom prst="line">
              <a:avLst/>
            </a:prstGeom>
            <a:noFill/>
            <a:ln w="508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459" name="Straight Arrow Connector 73"/>
            <p:cNvSpPr/>
            <p:nvPr/>
          </p:nvSpPr>
          <p:spPr>
            <a:xfrm flipV="1">
              <a:off x="4346824" y="-1"/>
              <a:ext cx="1445986" cy="3953775"/>
            </a:xfrm>
            <a:prstGeom prst="line">
              <a:avLst/>
            </a:prstGeom>
            <a:noFill/>
            <a:ln w="508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460" name="Straight Arrow Connector 75"/>
            <p:cNvSpPr/>
            <p:nvPr/>
          </p:nvSpPr>
          <p:spPr>
            <a:xfrm flipV="1">
              <a:off x="4351625" y="52238"/>
              <a:ext cx="860260" cy="2352217"/>
            </a:xfrm>
            <a:prstGeom prst="line">
              <a:avLst/>
            </a:prstGeom>
            <a:noFill/>
            <a:ln w="508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461" name="Straight Arrow Connector 76"/>
            <p:cNvSpPr/>
            <p:nvPr/>
          </p:nvSpPr>
          <p:spPr>
            <a:xfrm flipV="1">
              <a:off x="5754309" y="83232"/>
              <a:ext cx="860259" cy="2352217"/>
            </a:xfrm>
            <a:prstGeom prst="line">
              <a:avLst/>
            </a:prstGeom>
            <a:noFill/>
            <a:ln w="508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462" name="Straight Arrow Connector 77"/>
            <p:cNvSpPr/>
            <p:nvPr/>
          </p:nvSpPr>
          <p:spPr>
            <a:xfrm>
              <a:off x="6827520" y="91528"/>
              <a:ext cx="543010" cy="2343922"/>
            </a:xfrm>
            <a:prstGeom prst="line">
              <a:avLst/>
            </a:prstGeom>
            <a:noFill/>
            <a:ln w="508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463" name="Straight Arrow Connector 78"/>
            <p:cNvSpPr/>
            <p:nvPr/>
          </p:nvSpPr>
          <p:spPr>
            <a:xfrm flipV="1">
              <a:off x="7202682" y="52239"/>
              <a:ext cx="1515138" cy="3902090"/>
            </a:xfrm>
            <a:prstGeom prst="line">
              <a:avLst/>
            </a:prstGeom>
            <a:noFill/>
            <a:ln w="508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464" name="Straight Arrow Connector 79"/>
            <p:cNvSpPr/>
            <p:nvPr/>
          </p:nvSpPr>
          <p:spPr>
            <a:xfrm>
              <a:off x="6092638" y="74936"/>
              <a:ext cx="902028" cy="3893623"/>
            </a:xfrm>
            <a:prstGeom prst="line">
              <a:avLst/>
            </a:prstGeom>
            <a:noFill/>
            <a:ln w="508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465" name="Straight Arrow Connector 80"/>
            <p:cNvSpPr/>
            <p:nvPr/>
          </p:nvSpPr>
          <p:spPr>
            <a:xfrm>
              <a:off x="4142193" y="74936"/>
              <a:ext cx="201687" cy="870586"/>
            </a:xfrm>
            <a:prstGeom prst="line">
              <a:avLst/>
            </a:prstGeom>
            <a:noFill/>
            <a:ln w="508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466" name="Straight Arrow Connector 81"/>
            <p:cNvSpPr/>
            <p:nvPr/>
          </p:nvSpPr>
          <p:spPr>
            <a:xfrm>
              <a:off x="4725398" y="83232"/>
              <a:ext cx="201687" cy="870586"/>
            </a:xfrm>
            <a:prstGeom prst="line">
              <a:avLst/>
            </a:prstGeom>
            <a:noFill/>
            <a:ln w="508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467" name="Straight Arrow Connector 82"/>
            <p:cNvSpPr/>
            <p:nvPr/>
          </p:nvSpPr>
          <p:spPr>
            <a:xfrm>
              <a:off x="7269687" y="83232"/>
              <a:ext cx="201686" cy="870586"/>
            </a:xfrm>
            <a:prstGeom prst="line">
              <a:avLst/>
            </a:prstGeom>
            <a:noFill/>
            <a:ln w="508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</p:grpSp>
      <p:sp>
        <p:nvSpPr>
          <p:cNvPr id="469" name="Slide Number Placeholder 19"/>
          <p:cNvSpPr txBox="1">
            <a:spLocks noGrp="1"/>
          </p:cNvSpPr>
          <p:nvPr>
            <p:ph type="sldNum" sz="quarter" idx="2"/>
          </p:nvPr>
        </p:nvSpPr>
        <p:spPr>
          <a:xfrm>
            <a:off x="12008612" y="9120462"/>
            <a:ext cx="345949" cy="3586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" grpId="1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2008612" y="8885653"/>
            <a:ext cx="345949" cy="3586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sp>
        <p:nvSpPr>
          <p:cNvPr id="472" name="2-bit quantization"/>
          <p:cNvSpPr txBox="1"/>
          <p:nvPr/>
        </p:nvSpPr>
        <p:spPr>
          <a:xfrm>
            <a:off x="774869" y="764059"/>
            <a:ext cx="4487290" cy="853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50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2-bit quantization</a:t>
            </a:r>
          </a:p>
        </p:txBody>
      </p:sp>
      <p:sp>
        <p:nvSpPr>
          <p:cNvPr id="473" name="0.1   0.2   -0.4   -0.3   1.2   0.5"/>
          <p:cNvSpPr txBox="1"/>
          <p:nvPr/>
        </p:nvSpPr>
        <p:spPr>
          <a:xfrm>
            <a:off x="2465781" y="2346282"/>
            <a:ext cx="8051897" cy="779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sz="4400" b="0">
                <a:latin typeface="Corbel"/>
                <a:ea typeface="Corbel"/>
                <a:cs typeface="Corbel"/>
                <a:sym typeface="Corbel"/>
              </a:defRPr>
            </a:pPr>
            <a:r>
              <a:rPr b="1"/>
              <a:t>0.1   0.2</a:t>
            </a:r>
            <a:r>
              <a:t>   </a:t>
            </a:r>
            <a:r>
              <a:rPr b="1">
                <a:solidFill>
                  <a:srgbClr val="C0504D"/>
                </a:solidFill>
              </a:rPr>
              <a:t>-0.4   -0.3 </a:t>
            </a:r>
            <a:r>
              <a:t>  </a:t>
            </a:r>
            <a:r>
              <a:rPr b="1"/>
              <a:t>1.2   0.5</a:t>
            </a:r>
          </a:p>
        </p:txBody>
      </p:sp>
      <p:sp>
        <p:nvSpPr>
          <p:cNvPr id="474" name="0   0   -0.25   -0.25   0.25   0.25"/>
          <p:cNvSpPr txBox="1"/>
          <p:nvPr/>
        </p:nvSpPr>
        <p:spPr>
          <a:xfrm>
            <a:off x="2290256" y="4497680"/>
            <a:ext cx="8402239" cy="779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sz="4400" b="0">
                <a:latin typeface="Corbel"/>
                <a:ea typeface="Corbel"/>
                <a:cs typeface="Corbel"/>
                <a:sym typeface="Corbel"/>
              </a:defRPr>
            </a:pPr>
            <a:r>
              <a:rPr b="1"/>
              <a:t>0   0</a:t>
            </a:r>
            <a:r>
              <a:t>   </a:t>
            </a:r>
            <a:r>
              <a:rPr b="1">
                <a:solidFill>
                  <a:srgbClr val="C0504D"/>
                </a:solidFill>
              </a:rPr>
              <a:t>-0.25   -0.25 </a:t>
            </a:r>
            <a:r>
              <a:t>  </a:t>
            </a:r>
            <a:r>
              <a:rPr b="1"/>
              <a:t>0.25   0.25</a:t>
            </a:r>
          </a:p>
        </p:txBody>
      </p:sp>
      <p:sp>
        <p:nvSpPr>
          <p:cNvPr id="475" name="线条"/>
          <p:cNvSpPr/>
          <p:nvPr/>
        </p:nvSpPr>
        <p:spPr>
          <a:xfrm>
            <a:off x="6502400" y="3220976"/>
            <a:ext cx="1" cy="1136107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476" name="线条"/>
          <p:cNvSpPr/>
          <p:nvPr/>
        </p:nvSpPr>
        <p:spPr>
          <a:xfrm>
            <a:off x="6502400" y="5420480"/>
            <a:ext cx="1" cy="1136107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477" name="00 00 10 10 01 01"/>
          <p:cNvSpPr txBox="1"/>
          <p:nvPr/>
        </p:nvSpPr>
        <p:spPr>
          <a:xfrm>
            <a:off x="4147733" y="6697184"/>
            <a:ext cx="4956942" cy="77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440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00 00 10 10 01 01</a:t>
            </a:r>
          </a:p>
        </p:txBody>
      </p:sp>
      <p:sp>
        <p:nvSpPr>
          <p:cNvPr id="478" name="+0.25"/>
          <p:cNvSpPr txBox="1"/>
          <p:nvPr/>
        </p:nvSpPr>
        <p:spPr>
          <a:xfrm>
            <a:off x="3146135" y="3389854"/>
            <a:ext cx="1668535" cy="77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4400">
                <a:solidFill>
                  <a:srgbClr val="7C9647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+0.25</a:t>
            </a:r>
          </a:p>
        </p:txBody>
      </p:sp>
      <p:sp>
        <p:nvSpPr>
          <p:cNvPr id="479" name="-0.25"/>
          <p:cNvSpPr txBox="1"/>
          <p:nvPr/>
        </p:nvSpPr>
        <p:spPr>
          <a:xfrm>
            <a:off x="8359838" y="3389854"/>
            <a:ext cx="1569763" cy="77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4400">
                <a:solidFill>
                  <a:srgbClr val="7C9647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-0.25</a:t>
            </a:r>
          </a:p>
        </p:txBody>
      </p:sp>
      <p:sp>
        <p:nvSpPr>
          <p:cNvPr id="480" name="Reduce 4000x network overhead for sparse data !"/>
          <p:cNvSpPr txBox="1"/>
          <p:nvPr/>
        </p:nvSpPr>
        <p:spPr>
          <a:xfrm>
            <a:off x="1202698" y="8157011"/>
            <a:ext cx="11029601" cy="65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3600" i="1">
                <a:solidFill>
                  <a:srgbClr val="FF2600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Reduce 4000x network overhead for sparse data 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" grpId="4" animBg="1" advAuto="0"/>
      <p:bldP spid="475" grpId="1" animBg="1" advAuto="0"/>
      <p:bldP spid="476" grpId="5" animBg="1" advAuto="0"/>
      <p:bldP spid="477" grpId="6" animBg="1" advAuto="0"/>
      <p:bldP spid="478" grpId="2" animBg="1" advAuto="0"/>
      <p:bldP spid="479" grpId="3" animBg="1" advAuto="0"/>
      <p:bldP spid="480" grpId="7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2008612" y="9120462"/>
            <a:ext cx="345949" cy="3586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483" name="Residual"/>
          <p:cNvSpPr txBox="1"/>
          <p:nvPr/>
        </p:nvSpPr>
        <p:spPr>
          <a:xfrm>
            <a:off x="774869" y="764059"/>
            <a:ext cx="2180454" cy="853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50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Residual</a:t>
            </a:r>
          </a:p>
        </p:txBody>
      </p:sp>
      <p:sp>
        <p:nvSpPr>
          <p:cNvPr id="484" name="0.1   0.2   -0.4   -0.3   1.2   0.5"/>
          <p:cNvSpPr txBox="1"/>
          <p:nvPr/>
        </p:nvSpPr>
        <p:spPr>
          <a:xfrm>
            <a:off x="2465781" y="2346282"/>
            <a:ext cx="8051897" cy="779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sz="4400" b="0">
                <a:latin typeface="Corbel"/>
                <a:ea typeface="Corbel"/>
                <a:cs typeface="Corbel"/>
                <a:sym typeface="Corbel"/>
              </a:defRPr>
            </a:pPr>
            <a:r>
              <a:rPr b="1"/>
              <a:t>0.1   0.2</a:t>
            </a:r>
            <a:r>
              <a:t>   </a:t>
            </a:r>
            <a:r>
              <a:rPr b="1">
                <a:solidFill>
                  <a:srgbClr val="C0504D"/>
                </a:solidFill>
              </a:rPr>
              <a:t>-0.4   -0.3 </a:t>
            </a:r>
            <a:r>
              <a:t>  </a:t>
            </a:r>
            <a:r>
              <a:rPr b="1"/>
              <a:t>1.2   0.5</a:t>
            </a:r>
          </a:p>
        </p:txBody>
      </p:sp>
      <p:sp>
        <p:nvSpPr>
          <p:cNvPr id="485" name="0   0   -0.25   -0.25   0.25   0.25"/>
          <p:cNvSpPr txBox="1"/>
          <p:nvPr/>
        </p:nvSpPr>
        <p:spPr>
          <a:xfrm>
            <a:off x="2290256" y="4497680"/>
            <a:ext cx="8402239" cy="779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sz="4400" b="0">
                <a:latin typeface="Corbel"/>
                <a:ea typeface="Corbel"/>
                <a:cs typeface="Corbel"/>
                <a:sym typeface="Corbel"/>
              </a:defRPr>
            </a:pPr>
            <a:r>
              <a:rPr b="1"/>
              <a:t>0   0</a:t>
            </a:r>
            <a:r>
              <a:t>   </a:t>
            </a:r>
            <a:r>
              <a:rPr b="1">
                <a:solidFill>
                  <a:srgbClr val="C0504D"/>
                </a:solidFill>
              </a:rPr>
              <a:t>-0.25   -0.25 </a:t>
            </a:r>
            <a:r>
              <a:t>  </a:t>
            </a:r>
            <a:r>
              <a:rPr b="1"/>
              <a:t>0.25   0.25</a:t>
            </a:r>
          </a:p>
        </p:txBody>
      </p:sp>
      <p:sp>
        <p:nvSpPr>
          <p:cNvPr id="486" name="0.1   0.2   -0.15   -0.05   0.95   0.25"/>
          <p:cNvSpPr txBox="1"/>
          <p:nvPr/>
        </p:nvSpPr>
        <p:spPr>
          <a:xfrm>
            <a:off x="1800319" y="6827707"/>
            <a:ext cx="9380138" cy="779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sz="4400" b="0">
                <a:latin typeface="Corbel"/>
                <a:ea typeface="Corbel"/>
                <a:cs typeface="Corbel"/>
                <a:sym typeface="Corbel"/>
              </a:defRPr>
            </a:pPr>
            <a:r>
              <a:rPr b="1"/>
              <a:t>0.1   0.2</a:t>
            </a:r>
            <a:r>
              <a:t>   </a:t>
            </a:r>
            <a:r>
              <a:rPr b="1">
                <a:solidFill>
                  <a:srgbClr val="C0504D"/>
                </a:solidFill>
              </a:rPr>
              <a:t>-0.15   -0.05 </a:t>
            </a:r>
            <a:r>
              <a:t>  </a:t>
            </a:r>
            <a:r>
              <a:rPr b="1"/>
              <a:t>0.95   0.25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" grpId="1" animBg="1" advAuto="0"/>
      <p:bldP spid="486" grpId="2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2008611" y="9120462"/>
            <a:ext cx="345949" cy="3586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489" name="Compared with other systems"/>
          <p:cNvSpPr txBox="1"/>
          <p:nvPr/>
        </p:nvSpPr>
        <p:spPr>
          <a:xfrm>
            <a:off x="774869" y="764059"/>
            <a:ext cx="7728642" cy="853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50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Compared with other systems</a:t>
            </a:r>
          </a:p>
        </p:txBody>
      </p:sp>
      <p:pic>
        <p:nvPicPr>
          <p:cNvPr id="490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0" y="2483987"/>
            <a:ext cx="13004800" cy="4785626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Using Criteo CTR data"/>
          <p:cNvSpPr txBox="1"/>
          <p:nvPr/>
        </p:nvSpPr>
        <p:spPr>
          <a:xfrm>
            <a:off x="824791" y="8377234"/>
            <a:ext cx="5873252" cy="853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50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Using Criteo CTR data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图像" descr="图像"/>
          <p:cNvPicPr>
            <a:picLocks noChangeAspect="1"/>
          </p:cNvPicPr>
          <p:nvPr/>
        </p:nvPicPr>
        <p:blipFill>
          <a:blip r:embed="rId2">
            <a:extLst/>
          </a:blip>
          <a:srcRect t="4227"/>
          <a:stretch>
            <a:fillRect/>
          </a:stretch>
        </p:blipFill>
        <p:spPr>
          <a:xfrm>
            <a:off x="-101600" y="2670313"/>
            <a:ext cx="13004800" cy="3739874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Scalability"/>
          <p:cNvSpPr txBox="1"/>
          <p:nvPr/>
        </p:nvSpPr>
        <p:spPr>
          <a:xfrm>
            <a:off x="774869" y="764059"/>
            <a:ext cx="2505085" cy="853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50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Scalability</a:t>
            </a:r>
          </a:p>
        </p:txBody>
      </p:sp>
      <p:sp>
        <p:nvSpPr>
          <p:cNvPr id="495" name="Using Criteo CTR data"/>
          <p:cNvSpPr txBox="1"/>
          <p:nvPr/>
        </p:nvSpPr>
        <p:spPr>
          <a:xfrm>
            <a:off x="899675" y="7627592"/>
            <a:ext cx="5873252" cy="853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50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Using Criteo CTR data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itle 1"/>
          <p:cNvSpPr txBox="1">
            <a:spLocks noGrp="1"/>
          </p:cNvSpPr>
          <p:nvPr>
            <p:ph type="title"/>
          </p:nvPr>
        </p:nvSpPr>
        <p:spPr>
          <a:xfrm>
            <a:off x="650239" y="3829191"/>
            <a:ext cx="11704322" cy="16256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383641">
              <a:defRPr sz="4130"/>
            </a:pP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br>
              <a:rPr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sz="6017" dirty="0">
                <a:latin typeface="微软雅黑" panose="020B0503020204020204" pitchFamily="34" charset="-122"/>
                <a:ea typeface="微软雅黑" panose="020B0503020204020204" pitchFamily="34" charset="-122"/>
              </a:rPr>
              <a:t>Questions?</a:t>
            </a:r>
          </a:p>
        </p:txBody>
      </p:sp>
      <p:sp>
        <p:nvSpPr>
          <p:cNvPr id="498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2008612" y="9120462"/>
            <a:ext cx="345949" cy="3586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A1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3973" y="-10888"/>
            <a:ext cx="9448093" cy="9764489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Freeform 5"/>
          <p:cNvSpPr/>
          <p:nvPr/>
        </p:nvSpPr>
        <p:spPr>
          <a:xfrm>
            <a:off x="1407607" y="-137025"/>
            <a:ext cx="10065019" cy="10027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75" y="241"/>
                </a:moveTo>
                <a:lnTo>
                  <a:pt x="10773" y="10813"/>
                </a:lnTo>
                <a:lnTo>
                  <a:pt x="10907" y="107"/>
                </a:lnTo>
                <a:lnTo>
                  <a:pt x="21413" y="161"/>
                </a:lnTo>
                <a:lnTo>
                  <a:pt x="21600" y="21600"/>
                </a:lnTo>
                <a:lnTo>
                  <a:pt x="0" y="21520"/>
                </a:lnTo>
                <a:lnTo>
                  <a:pt x="428" y="0"/>
                </a:lnTo>
                <a:lnTo>
                  <a:pt x="6175" y="54"/>
                </a:lnTo>
                <a:lnTo>
                  <a:pt x="6175" y="241"/>
                </a:lnTo>
                <a:close/>
              </a:path>
            </a:pathLst>
          </a:custGeom>
          <a:solidFill>
            <a:srgbClr val="63A1CD">
              <a:alpha val="8000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b="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164" name="TextBox 2"/>
          <p:cNvSpPr txBox="1"/>
          <p:nvPr/>
        </p:nvSpPr>
        <p:spPr>
          <a:xfrm>
            <a:off x="216746" y="9320106"/>
            <a:ext cx="4468513" cy="38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8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http://www.domo.com/learn/data-never-sleeps-2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12110212" y="9120462"/>
            <a:ext cx="244349" cy="3586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98989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67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79399"/>
            <a:ext cx="13004802" cy="9194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屏幕快照 2017-12-13 下午1.22.43.png" descr="屏幕快照 2017-12-13 下午1.22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500" y="1186584"/>
            <a:ext cx="12115800" cy="675640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Deep Learning"/>
          <p:cNvSpPr txBox="1"/>
          <p:nvPr/>
        </p:nvSpPr>
        <p:spPr>
          <a:xfrm>
            <a:off x="648355" y="192106"/>
            <a:ext cx="4035718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>
                <a:latin typeface="微软雅黑" panose="020B0503020204020204" pitchFamily="34" charset="-122"/>
                <a:ea typeface="微软雅黑" panose="020B0503020204020204" pitchFamily="34" charset="-122"/>
              </a:rPr>
              <a:t>Deep Learning</a:t>
            </a:r>
          </a:p>
        </p:txBody>
      </p:sp>
      <p:pic>
        <p:nvPicPr>
          <p:cNvPr id="171" name="图像" descr="图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1432" y="8211022"/>
            <a:ext cx="2671016" cy="1244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图像" descr="图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04990" y="8266016"/>
            <a:ext cx="2389278" cy="1134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图像" descr="图像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52908" y="8475635"/>
            <a:ext cx="3584495" cy="7154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animBg="1" advAuto="0"/>
      <p:bldP spid="172" grpId="2" animBg="1" advAuto="0"/>
      <p:bldP spid="173" grpId="3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ree Model"/>
          <p:cNvSpPr txBox="1"/>
          <p:nvPr/>
        </p:nvSpPr>
        <p:spPr>
          <a:xfrm>
            <a:off x="648355" y="404276"/>
            <a:ext cx="3181318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>
                <a:latin typeface="微软雅黑" panose="020B0503020204020204" pitchFamily="34" charset="-122"/>
                <a:ea typeface="微软雅黑" panose="020B0503020204020204" pitchFamily="34" charset="-122"/>
              </a:rPr>
              <a:t>Tree Model</a:t>
            </a:r>
          </a:p>
        </p:txBody>
      </p:sp>
      <p:pic>
        <p:nvPicPr>
          <p:cNvPr id="176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0655" y="2126050"/>
            <a:ext cx="11242715" cy="550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图像" descr="图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5709" y="8099810"/>
            <a:ext cx="3069479" cy="1181148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LightGBM"/>
          <p:cNvSpPr txBox="1"/>
          <p:nvPr/>
        </p:nvSpPr>
        <p:spPr>
          <a:xfrm>
            <a:off x="5665295" y="8356788"/>
            <a:ext cx="3271729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 b="0" i="1"/>
            </a:lvl1pPr>
          </a:lstStyle>
          <a:p>
            <a:r>
              <a:rPr>
                <a:latin typeface="微软雅黑" panose="020B0503020204020204" pitchFamily="34" charset="-122"/>
                <a:ea typeface="微软雅黑" panose="020B0503020204020204" pitchFamily="34" charset="-122"/>
              </a:rPr>
              <a:t>LightGBM</a:t>
            </a:r>
          </a:p>
        </p:txBody>
      </p:sp>
      <p:pic>
        <p:nvPicPr>
          <p:cNvPr id="179" name="图像" descr="图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64064" y="-116682"/>
            <a:ext cx="5052630" cy="2296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1" animBg="1" advAuto="0"/>
      <p:bldP spid="178" grpId="2" animBg="1" advAuto="0"/>
      <p:bldP spid="179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What we are missing in open-source community？"/>
          <p:cNvSpPr txBox="1"/>
          <p:nvPr/>
        </p:nvSpPr>
        <p:spPr>
          <a:xfrm>
            <a:off x="1065448" y="4048616"/>
            <a:ext cx="1124923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What we are missing in open-source community？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1352" y="2065890"/>
            <a:ext cx="11182096" cy="5265988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CTR Prediction"/>
          <p:cNvSpPr txBox="1"/>
          <p:nvPr/>
        </p:nvSpPr>
        <p:spPr>
          <a:xfrm>
            <a:off x="785642" y="616447"/>
            <a:ext cx="407098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4400"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>
                <a:latin typeface="微软雅黑" panose="020B0503020204020204" pitchFamily="34" charset="-122"/>
                <a:ea typeface="微软雅黑" panose="020B0503020204020204" pitchFamily="34" charset="-122"/>
              </a:rPr>
              <a:t>CTR Prediction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476</Words>
  <Application>Microsoft Office PowerPoint</Application>
  <PresentationFormat>自定义</PresentationFormat>
  <Paragraphs>176</Paragraphs>
  <Slides>38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0" baseType="lpstr">
      <vt:lpstr>Avenir Black</vt:lpstr>
      <vt:lpstr>Futura</vt:lpstr>
      <vt:lpstr>Gill Sans</vt:lpstr>
      <vt:lpstr>Gill Sans Light</vt:lpstr>
      <vt:lpstr>Helvetica Light</vt:lpstr>
      <vt:lpstr>Helvetica Neue</vt:lpstr>
      <vt:lpstr>Helvetica Neue Light</vt:lpstr>
      <vt:lpstr>Helvetica Neue Medium</vt:lpstr>
      <vt:lpstr>Helvetica Neue Thin</vt:lpstr>
      <vt:lpstr>微软雅黑</vt:lpstr>
      <vt:lpstr>Corbel</vt:lpstr>
      <vt:lpstr>White</vt:lpstr>
      <vt:lpstr>xLearn: High-Performance, and Scalable Machine Learning 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Asynchronous Execution</vt:lpstr>
      <vt:lpstr>PowerPoint 演示文稿</vt:lpstr>
      <vt:lpstr>PowerPoint 演示文稿</vt:lpstr>
      <vt:lpstr>PowerPoint 演示文稿</vt:lpstr>
      <vt:lpstr>PowerPoint 演示文稿</vt:lpstr>
      <vt:lpstr>Thank You 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xLearn: High-Performance, and Scalable Machine Learning Package</dc:title>
  <cp:lastModifiedBy>Shiru Ren</cp:lastModifiedBy>
  <cp:revision>2</cp:revision>
  <dcterms:modified xsi:type="dcterms:W3CDTF">2017-12-14T17:26:34Z</dcterms:modified>
</cp:coreProperties>
</file>