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79" r:id="rId4"/>
    <p:sldId id="280" r:id="rId5"/>
    <p:sldId id="281" r:id="rId6"/>
    <p:sldId id="282" r:id="rId7"/>
    <p:sldId id="283" r:id="rId8"/>
    <p:sldId id="284" r:id="rId9"/>
    <p:sldId id="291" r:id="rId10"/>
    <p:sldId id="264" r:id="rId11"/>
    <p:sldId id="295" r:id="rId12"/>
    <p:sldId id="296" r:id="rId13"/>
    <p:sldId id="297" r:id="rId14"/>
    <p:sldId id="298" r:id="rId15"/>
    <p:sldId id="299" r:id="rId16"/>
    <p:sldId id="308" r:id="rId17"/>
    <p:sldId id="301" r:id="rId18"/>
    <p:sldId id="285" r:id="rId19"/>
    <p:sldId id="286" r:id="rId20"/>
    <p:sldId id="287" r:id="rId21"/>
    <p:sldId id="288" r:id="rId22"/>
    <p:sldId id="289" r:id="rId23"/>
    <p:sldId id="290" r:id="rId24"/>
    <p:sldId id="25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DCDB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15" autoAdjust="0"/>
  </p:normalViewPr>
  <p:slideViewPr>
    <p:cSldViewPr>
      <p:cViewPr>
        <p:scale>
          <a:sx n="75" d="100"/>
          <a:sy n="75" d="100"/>
        </p:scale>
        <p:origin x="-1140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4022-A368-48B1-9AAA-37A100F7A11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58B3A-18B9-4751-9CC3-4BDD35F9F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92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HStore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整理了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174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个参数，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postgrel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138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mySQL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218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8B3A-18B9-4751-9CC3-4BDD35F9F5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0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58B3A-18B9-4751-9CC3-4BDD35F9F5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9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1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5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  <a:lvl2pPr>
              <a:defRPr sz="2400" b="0">
                <a:latin typeface="+mn-lt"/>
              </a:defRPr>
            </a:lvl2pPr>
            <a:lvl3pPr>
              <a:defRPr sz="2000" b="0">
                <a:latin typeface="+mn-lt"/>
              </a:defRPr>
            </a:lvl3pPr>
            <a:lvl4pPr>
              <a:defRPr sz="1800" b="0">
                <a:latin typeface="+mn-lt"/>
              </a:defRPr>
            </a:lvl4pPr>
            <a:lvl5pPr>
              <a:defRPr sz="1800" b="0">
                <a:latin typeface="+mn-lt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8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2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44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31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4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7080-A013-4F83-A0CD-ECF85CB61055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1053-90B1-4C70-88C9-6145DDA082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6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2" y="1772816"/>
            <a:ext cx="9036496" cy="1827635"/>
          </a:xfrm>
        </p:spPr>
        <p:txBody>
          <a:bodyPr>
            <a:noAutofit/>
          </a:bodyPr>
          <a:lstStyle/>
          <a:p>
            <a:r>
              <a:rPr lang="en-US" altLang="zh-CN" sz="4300" b="1" dirty="0" smtClean="0"/>
              <a:t>BestConfig:</a:t>
            </a:r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zh-C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Tapping the Performance Potential of Systems via Automatic Configuration Tuning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556720"/>
            <a:ext cx="9144000" cy="1752600"/>
          </a:xfrm>
        </p:spPr>
        <p:txBody>
          <a:bodyPr>
            <a:noAutofit/>
          </a:bodyPr>
          <a:lstStyle/>
          <a:p>
            <a:r>
              <a:rPr lang="en-US" altLang="zh-CN" sz="2600" b="1" dirty="0">
                <a:solidFill>
                  <a:schemeClr val="tx1"/>
                </a:solidFill>
              </a:rPr>
              <a:t>Yuqing Zhu</a:t>
            </a:r>
            <a:r>
              <a:rPr lang="en-US" altLang="zh-CN" sz="2400" baseline="30000" dirty="0"/>
              <a:t>1</a:t>
            </a:r>
            <a:r>
              <a:rPr lang="en-US" altLang="zh-CN" sz="2400" b="1" dirty="0"/>
              <a:t>, </a:t>
            </a:r>
            <a:r>
              <a:rPr lang="en-US" altLang="zh-CN" sz="2400" dirty="0" err="1"/>
              <a:t>Jianxun</a:t>
            </a:r>
            <a:r>
              <a:rPr lang="en-US" altLang="zh-CN" sz="2400" dirty="0"/>
              <a:t> Liu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Mengying</a:t>
            </a:r>
            <a:r>
              <a:rPr lang="en-US" altLang="zh-CN" sz="2400" dirty="0"/>
              <a:t> Guo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Yungang</a:t>
            </a:r>
            <a:r>
              <a:rPr lang="en-US" altLang="zh-CN" sz="2400" dirty="0"/>
              <a:t> Bao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Wenlong</a:t>
            </a:r>
            <a:r>
              <a:rPr lang="en-US" altLang="zh-CN" sz="2400" dirty="0"/>
              <a:t> Ma</a:t>
            </a:r>
            <a:r>
              <a:rPr lang="en-US" altLang="zh-CN" sz="2400" baseline="30000" dirty="0"/>
              <a:t>1</a:t>
            </a:r>
            <a:r>
              <a:rPr lang="en-US" altLang="zh-CN" sz="2400" dirty="0"/>
              <a:t>,</a:t>
            </a:r>
          </a:p>
          <a:p>
            <a:r>
              <a:rPr lang="en-US" altLang="zh-CN" sz="2400" dirty="0" err="1"/>
              <a:t>Zhuoyue</a:t>
            </a:r>
            <a:r>
              <a:rPr lang="en-US" altLang="zh-CN" sz="2400" dirty="0"/>
              <a:t> Liu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Kunpeng</a:t>
            </a:r>
            <a:r>
              <a:rPr lang="en-US" altLang="zh-CN" sz="2400" dirty="0"/>
              <a:t> Song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Yingchun</a:t>
            </a:r>
            <a:r>
              <a:rPr lang="en-US" altLang="zh-CN" sz="2400" dirty="0"/>
              <a:t> Yang</a:t>
            </a:r>
            <a:r>
              <a:rPr lang="en-US" altLang="zh-CN" sz="2400" baseline="30000" dirty="0"/>
              <a:t>2</a:t>
            </a:r>
            <a:endParaRPr lang="en-US" altLang="zh-CN" sz="2400" dirty="0"/>
          </a:p>
          <a:p>
            <a:r>
              <a:rPr lang="en-US" altLang="zh-CN" sz="2400" baseline="30000" dirty="0"/>
              <a:t>1</a:t>
            </a:r>
            <a:r>
              <a:rPr lang="en-US" altLang="zh-CN" sz="2400" dirty="0"/>
              <a:t>Institute of Computing Technology, CAS</a:t>
            </a:r>
          </a:p>
          <a:p>
            <a:r>
              <a:rPr lang="en-US" altLang="zh-CN" sz="2400" baseline="30000" dirty="0"/>
              <a:t>2</a:t>
            </a:r>
            <a:r>
              <a:rPr lang="en-US" altLang="zh-CN" sz="2400" dirty="0"/>
              <a:t>Huawei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512"/>
            <a:ext cx="3372648" cy="81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2366" y="705239"/>
            <a:ext cx="378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rgbClr val="0070C0"/>
                </a:solidFill>
              </a:rPr>
              <a:t>ACM SoCC’17,  24-27 September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Picture 2" descr="br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7" b="17227"/>
          <a:stretch/>
        </p:blipFill>
        <p:spPr bwMode="auto">
          <a:xfrm>
            <a:off x="5940152" y="115828"/>
            <a:ext cx="3240360" cy="6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34503"/>
          <a:stretch/>
        </p:blipFill>
        <p:spPr>
          <a:xfrm>
            <a:off x="3563888" y="270551"/>
            <a:ext cx="792088" cy="6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Infeasibility of Model-based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680" y="980728"/>
            <a:ext cx="8686800" cy="51454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 smtClean="0"/>
              <a:t>COMT</a:t>
            </a:r>
            <a:r>
              <a:rPr lang="en-US" altLang="zh-CN" dirty="0"/>
              <a:t>: </a:t>
            </a:r>
            <a:r>
              <a:rPr lang="en-US" altLang="zh-CN" dirty="0" smtClean="0"/>
              <a:t>Co-Training Model</a:t>
            </a:r>
            <a:r>
              <a:rPr lang="en-US" altLang="zh-CN" dirty="0"/>
              <a:t> Tree</a:t>
            </a:r>
            <a:r>
              <a:rPr lang="en-US" altLang="zh-CN" baseline="30000" dirty="0"/>
              <a:t>[</a:t>
            </a:r>
            <a:r>
              <a:rPr lang="en-US" altLang="zh-CN" baseline="30000" dirty="0" err="1"/>
              <a:t>Guo</a:t>
            </a:r>
            <a:r>
              <a:rPr lang="en-US" altLang="zh-CN" baseline="30000" dirty="0"/>
              <a:t>+, IJCAI’2011]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/>
              <a:t>Semi-supervised, use unlabeled samples, for limited samples</a:t>
            </a:r>
          </a:p>
          <a:p>
            <a:pPr lvl="1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GPR: Gaussian Process Regression, </a:t>
            </a:r>
            <a:r>
              <a:rPr lang="en-US" altLang="zh-CN" dirty="0"/>
              <a:t>ituned</a:t>
            </a:r>
            <a:r>
              <a:rPr lang="en-US" altLang="zh-CN" baseline="30000" dirty="0" smtClean="0"/>
              <a:t>[</a:t>
            </a:r>
            <a:r>
              <a:rPr lang="en-US" altLang="zh-CN" baseline="30000" dirty="0" err="1" smtClean="0"/>
              <a:t>Duan</a:t>
            </a:r>
            <a:r>
              <a:rPr lang="en-US" altLang="zh-CN" baseline="30000" dirty="0" smtClean="0"/>
              <a:t>+, VLDB’2009]</a:t>
            </a:r>
            <a:r>
              <a:rPr lang="en-US" altLang="zh-CN" dirty="0" smtClean="0"/>
              <a:t>, </a:t>
            </a:r>
            <a:r>
              <a:rPr lang="en-US" altLang="zh-CN" dirty="0" err="1"/>
              <a:t>OtterTune</a:t>
            </a:r>
            <a:r>
              <a:rPr lang="en-US" altLang="zh-CN" baseline="30000" dirty="0"/>
              <a:t>[</a:t>
            </a:r>
            <a:r>
              <a:rPr lang="en-US" altLang="zh-CN" baseline="30000" dirty="0" err="1"/>
              <a:t>Aken</a:t>
            </a:r>
            <a:r>
              <a:rPr lang="en-US" altLang="zh-CN" baseline="30000" dirty="0"/>
              <a:t>+, SIGMOD’2017</a:t>
            </a:r>
            <a:r>
              <a:rPr lang="en-US" altLang="zh-CN" baseline="30000" dirty="0" smtClean="0"/>
              <a:t>]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State-of-the-art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511817" y="1932650"/>
            <a:ext cx="3860383" cy="1559850"/>
            <a:chOff x="1206" y="5086849"/>
            <a:chExt cx="4451088" cy="179853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6" y="5384085"/>
              <a:ext cx="4451088" cy="1501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7266" y="5086849"/>
              <a:ext cx="4218968" cy="266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2483768" y="4797152"/>
            <a:ext cx="4246723" cy="1546898"/>
            <a:chOff x="4269110" y="5101784"/>
            <a:chExt cx="4896544" cy="17836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69110" y="5384086"/>
              <a:ext cx="4896544" cy="1501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16016" y="5101784"/>
              <a:ext cx="3820180" cy="28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椭圆 21"/>
          <p:cNvSpPr/>
          <p:nvPr/>
        </p:nvSpPr>
        <p:spPr>
          <a:xfrm>
            <a:off x="5701274" y="5419372"/>
            <a:ext cx="483294" cy="83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291101" y="2514921"/>
            <a:ext cx="792088" cy="977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0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BestConfig: Design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/>
          <a:lstStyle/>
          <a:p>
            <a:r>
              <a:rPr lang="en-US" altLang="zh-CN" dirty="0"/>
              <a:t>Performance goal/metric</a:t>
            </a:r>
          </a:p>
          <a:p>
            <a:pPr lvl="1"/>
            <a:r>
              <a:rPr lang="en-US" altLang="zh-CN" dirty="0"/>
              <a:t>Utility </a:t>
            </a:r>
            <a:r>
              <a:rPr lang="en-US" altLang="zh-CN" dirty="0" smtClean="0"/>
              <a:t>function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Various systems, workloads and deployment settings</a:t>
            </a:r>
          </a:p>
          <a:p>
            <a:pPr lvl="1"/>
            <a:r>
              <a:rPr lang="en-US" altLang="zh-CN" dirty="0" smtClean="0"/>
              <a:t>Highly-extensible architecture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High-dimensional parameter space + limited samples</a:t>
            </a:r>
            <a:endParaRPr lang="en-US" altLang="zh-CN" dirty="0"/>
          </a:p>
          <a:p>
            <a:pPr lvl="1"/>
            <a:r>
              <a:rPr lang="en-US" altLang="zh-CN" dirty="0" smtClean="0"/>
              <a:t>Scalable sampling method</a:t>
            </a:r>
          </a:p>
          <a:p>
            <a:pPr lvl="1"/>
            <a:r>
              <a:rPr lang="en-US" altLang="zh-CN" dirty="0" smtClean="0"/>
              <a:t>Scalable performance optimization (PO) algorithm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962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Goal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Possible performance metrics</a:t>
            </a:r>
          </a:p>
          <a:p>
            <a:pPr lvl="1"/>
            <a:r>
              <a:rPr lang="en-US" altLang="zh-CN" dirty="0" smtClean="0"/>
              <a:t>throughput </a:t>
            </a:r>
            <a:r>
              <a:rPr lang="en-US" altLang="zh-CN" b="1" dirty="0" smtClean="0"/>
              <a:t>x</a:t>
            </a:r>
            <a:r>
              <a:rPr lang="en-US" altLang="zh-CN" b="1" baseline="-25000" dirty="0" smtClean="0"/>
              <a:t>t</a:t>
            </a:r>
          </a:p>
          <a:p>
            <a:pPr lvl="1"/>
            <a:r>
              <a:rPr lang="en-US" altLang="zh-CN" dirty="0"/>
              <a:t>l</a:t>
            </a:r>
            <a:r>
              <a:rPr lang="en-US" altLang="zh-CN" dirty="0" smtClean="0"/>
              <a:t>atency </a:t>
            </a:r>
            <a:r>
              <a:rPr lang="en-US" altLang="zh-CN" b="1" dirty="0" smtClean="0"/>
              <a:t>x</a:t>
            </a:r>
            <a:r>
              <a:rPr lang="en-US" altLang="zh-CN" b="1" baseline="-25000" dirty="0" smtClean="0"/>
              <a:t>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duration, …</a:t>
            </a:r>
            <a:endParaRPr lang="en-US" altLang="zh-CN" dirty="0"/>
          </a:p>
          <a:p>
            <a:r>
              <a:rPr lang="en-US" altLang="zh-CN" dirty="0" smtClean="0"/>
              <a:t>Utility function</a:t>
            </a:r>
          </a:p>
          <a:p>
            <a:pPr lvl="1"/>
            <a:r>
              <a:rPr lang="en-US" altLang="zh-CN" dirty="0" smtClean="0"/>
              <a:t>Example 1:    </a:t>
            </a:r>
            <a:r>
              <a:rPr lang="en-US" altLang="zh-CN" b="1" dirty="0" smtClean="0"/>
              <a:t>f(x</a:t>
            </a:r>
            <a:r>
              <a:rPr lang="en-US" altLang="zh-CN" b="1" baseline="-25000" dirty="0" smtClean="0"/>
              <a:t>t</a:t>
            </a:r>
            <a:r>
              <a:rPr lang="en-US" altLang="zh-CN" b="1" dirty="0" smtClean="0"/>
              <a:t>, x</a:t>
            </a:r>
            <a:r>
              <a:rPr lang="en-US" altLang="zh-CN" b="1" baseline="-25000" dirty="0" smtClean="0"/>
              <a:t>l</a:t>
            </a:r>
            <a:r>
              <a:rPr lang="en-US" altLang="zh-CN" b="1" dirty="0" smtClean="0"/>
              <a:t>)=x</a:t>
            </a:r>
            <a:r>
              <a:rPr lang="en-US" altLang="zh-CN" b="1" baseline="-25000" dirty="0" smtClean="0"/>
              <a:t>t</a:t>
            </a:r>
            <a:r>
              <a:rPr lang="en-US" altLang="zh-CN" b="1" dirty="0" smtClean="0"/>
              <a:t>/x</a:t>
            </a:r>
            <a:r>
              <a:rPr lang="en-US" altLang="zh-CN" b="1" baseline="-25000" dirty="0" smtClean="0"/>
              <a:t>l</a:t>
            </a:r>
          </a:p>
          <a:p>
            <a:pPr lvl="1"/>
            <a:r>
              <a:rPr lang="en-US" altLang="zh-CN" dirty="0" smtClean="0"/>
              <a:t>Example 2:</a:t>
            </a:r>
          </a:p>
          <a:p>
            <a:pPr marL="457200" lvl="1" indent="0">
              <a:buNone/>
            </a:pPr>
            <a:r>
              <a:rPr lang="en-US" altLang="zh-CN" dirty="0"/>
              <a:t>    </a:t>
            </a:r>
            <a:r>
              <a:rPr lang="en-US" altLang="zh-CN" dirty="0" smtClean="0"/>
              <a:t>the </a:t>
            </a:r>
            <a:r>
              <a:rPr lang="en-US" altLang="zh-CN" dirty="0"/>
              <a:t>memory usage must not exceed the </a:t>
            </a:r>
            <a:r>
              <a:rPr lang="en-US" altLang="zh-CN" dirty="0" smtClean="0"/>
              <a:t>threshold </a:t>
            </a:r>
            <a:r>
              <a:rPr lang="en-US" altLang="zh-CN" b="1" dirty="0" err="1" smtClean="0"/>
              <a:t>x</a:t>
            </a:r>
            <a:r>
              <a:rPr lang="en-US" altLang="zh-CN" b="1" baseline="-25000" dirty="0" err="1" smtClean="0"/>
              <a:t>m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b="0" dirty="0" smtClean="0"/>
              <a:t>Implementation</a:t>
            </a:r>
          </a:p>
          <a:p>
            <a:pPr lvl="1"/>
            <a:r>
              <a:rPr lang="en-US" altLang="zh-CN" dirty="0" smtClean="0"/>
              <a:t>Implement the interface </a:t>
            </a:r>
            <a:r>
              <a:rPr lang="en-US" altLang="zh-CN" b="0" dirty="0" smtClean="0">
                <a:latin typeface="Courier New" pitchFamily="49" charset="0"/>
                <a:cs typeface="Courier New" pitchFamily="49" charset="0"/>
              </a:rPr>
              <a:t>Performance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4032448" cy="40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23" y="4797152"/>
            <a:ext cx="1516757" cy="3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Highly-Extensible 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091877"/>
            <a:ext cx="8435280" cy="5001419"/>
          </a:xfrm>
        </p:spPr>
        <p:txBody>
          <a:bodyPr/>
          <a:lstStyle/>
          <a:p>
            <a:r>
              <a:rPr lang="en-US" altLang="zh-CN" dirty="0" smtClean="0"/>
              <a:t>Four key components</a:t>
            </a:r>
          </a:p>
          <a:p>
            <a:pPr lvl="1"/>
            <a:r>
              <a:rPr lang="en-US" altLang="zh-CN" dirty="0" smtClean="0"/>
              <a:t>Loosely coupled through data flows</a:t>
            </a:r>
          </a:p>
          <a:p>
            <a:r>
              <a:rPr lang="en-US" altLang="zh-CN" dirty="0" smtClean="0"/>
              <a:t>A closed-loop tuning process</a:t>
            </a:r>
          </a:p>
          <a:p>
            <a:pPr lvl="1"/>
            <a:r>
              <a:rPr lang="en-US" altLang="zh-CN" dirty="0" smtClean="0"/>
              <a:t>Tune as long as the resource limit permits</a:t>
            </a:r>
            <a:endParaRPr lang="en-US" altLang="zh-CN" dirty="0"/>
          </a:p>
          <a:p>
            <a:r>
              <a:rPr lang="en-US" altLang="zh-CN" dirty="0" smtClean="0"/>
              <a:t>Easy implementation</a:t>
            </a:r>
          </a:p>
          <a:p>
            <a:pPr lvl="1"/>
            <a:r>
              <a:rPr lang="en-US" altLang="zh-CN" dirty="0"/>
              <a:t>Scripts interacting with the SUT and the workload generator</a:t>
            </a:r>
            <a:endParaRPr lang="zh-CN" altLang="en-US" dirty="0"/>
          </a:p>
          <a:p>
            <a:pPr lvl="1"/>
            <a:r>
              <a:rPr lang="en-US" altLang="zh-CN" dirty="0" smtClean="0"/>
              <a:t>Interfaces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ConfigSampler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Optimization</a:t>
            </a:r>
            <a:r>
              <a:rPr lang="en-US" altLang="zh-CN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/>
          <a:stretch/>
        </p:blipFill>
        <p:spPr bwMode="auto">
          <a:xfrm>
            <a:off x="0" y="4365104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2797762" y="4509120"/>
            <a:ext cx="2088232" cy="5760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231359" y="4984148"/>
            <a:ext cx="1969616" cy="5760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799700" y="5013176"/>
            <a:ext cx="2088232" cy="5760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840851" y="5978308"/>
            <a:ext cx="2088232" cy="5760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右箭头 9"/>
          <p:cNvSpPr/>
          <p:nvPr/>
        </p:nvSpPr>
        <p:spPr>
          <a:xfrm>
            <a:off x="2525701" y="5465305"/>
            <a:ext cx="4328260" cy="36004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右箭头 10"/>
          <p:cNvSpPr/>
          <p:nvPr/>
        </p:nvSpPr>
        <p:spPr>
          <a:xfrm rot="10800000">
            <a:off x="2547996" y="5675761"/>
            <a:ext cx="4328260" cy="36004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259632" y="4854646"/>
            <a:ext cx="1368152" cy="970699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885994" y="4786830"/>
            <a:ext cx="1368152" cy="970699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530730" y="5780990"/>
            <a:ext cx="1368152" cy="970699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Divide &amp; Diverge Sampling (DDS)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0799" y="1124744"/>
            <a:ext cx="5508104" cy="561662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Sub-problem of sampling</a:t>
            </a:r>
          </a:p>
          <a:p>
            <a:pPr lvl="1"/>
            <a:r>
              <a:rPr lang="en-US" altLang="zh-CN" dirty="0"/>
              <a:t>W</a:t>
            </a:r>
            <a:r>
              <a:rPr lang="en-US" altLang="zh-CN" dirty="0" smtClean="0"/>
              <a:t>ide </a:t>
            </a:r>
            <a:r>
              <a:rPr lang="en-US" altLang="zh-CN" dirty="0"/>
              <a:t>coverage over the high-dimensional </a:t>
            </a:r>
            <a:r>
              <a:rPr lang="en-US" altLang="zh-CN" dirty="0" smtClean="0"/>
              <a:t>space</a:t>
            </a:r>
          </a:p>
          <a:p>
            <a:pPr lvl="1"/>
            <a:r>
              <a:rPr lang="en-US" altLang="zh-CN" dirty="0" smtClean="0"/>
              <a:t>Small </a:t>
            </a:r>
            <a:r>
              <a:rPr lang="en-US" altLang="zh-CN" dirty="0"/>
              <a:t>enough to meet the </a:t>
            </a:r>
            <a:r>
              <a:rPr lang="en-US" altLang="zh-CN" dirty="0" smtClean="0"/>
              <a:t>resource limit</a:t>
            </a:r>
          </a:p>
          <a:p>
            <a:pPr lvl="1"/>
            <a:r>
              <a:rPr lang="en-US" altLang="zh-CN" dirty="0" smtClean="0"/>
              <a:t>Scalable to a </a:t>
            </a:r>
            <a:r>
              <a:rPr lang="en-US" altLang="zh-CN" dirty="0"/>
              <a:t>wider </a:t>
            </a:r>
            <a:r>
              <a:rPr lang="en-US" altLang="zh-CN" dirty="0" smtClean="0"/>
              <a:t>coverage on an expanded resource limit</a:t>
            </a:r>
            <a:endParaRPr lang="en-US" altLang="zh-CN" dirty="0"/>
          </a:p>
          <a:p>
            <a:r>
              <a:rPr lang="en-US" altLang="zh-CN" dirty="0" smtClean="0"/>
              <a:t>Observation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impact </a:t>
            </a:r>
            <a:r>
              <a:rPr lang="en-US" altLang="zh-CN" dirty="0"/>
              <a:t>of an influential parameter’s values on the </a:t>
            </a:r>
            <a:r>
              <a:rPr lang="en-US" altLang="zh-CN" dirty="0" smtClean="0"/>
              <a:t>performance can </a:t>
            </a:r>
            <a:r>
              <a:rPr lang="en-US" altLang="zh-CN" dirty="0"/>
              <a:t>be demonstrated through comparisons of performances</a:t>
            </a:r>
            <a:r>
              <a:rPr lang="en-US" altLang="zh-CN" dirty="0" smtClean="0"/>
              <a:t>, disregard </a:t>
            </a:r>
            <a:r>
              <a:rPr lang="en-US" altLang="zh-CN" dirty="0"/>
              <a:t>of other parameters’ values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1" y="1075355"/>
            <a:ext cx="3734913" cy="25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04" y="3745057"/>
            <a:ext cx="3528392" cy="270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7405712" y="4077072"/>
            <a:ext cx="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29784" y="4077072"/>
            <a:ext cx="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61398" y="4077072"/>
            <a:ext cx="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954218" y="4077072"/>
            <a:ext cx="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509198" y="4077072"/>
            <a:ext cx="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7422846" y="3491000"/>
            <a:ext cx="0" cy="32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7424762" y="3856974"/>
            <a:ext cx="0" cy="32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7424762" y="4236064"/>
            <a:ext cx="0" cy="32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7411020" y="2776854"/>
            <a:ext cx="0" cy="32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7411020" y="3155944"/>
            <a:ext cx="0" cy="324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037560" y="4941168"/>
            <a:ext cx="72008" cy="72008"/>
          </a:xfrm>
          <a:prstGeom prst="ellipse">
            <a:avLst/>
          </a:prstGeom>
          <a:solidFill>
            <a:srgbClr val="0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613624" y="4653136"/>
            <a:ext cx="72008" cy="72008"/>
          </a:xfrm>
          <a:prstGeom prst="ellipse">
            <a:avLst/>
          </a:prstGeom>
          <a:solidFill>
            <a:srgbClr val="0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7045672" y="6021288"/>
            <a:ext cx="72008" cy="72008"/>
          </a:xfrm>
          <a:prstGeom prst="ellipse">
            <a:avLst/>
          </a:prstGeom>
          <a:solidFill>
            <a:srgbClr val="0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621736" y="5229200"/>
            <a:ext cx="72008" cy="72008"/>
          </a:xfrm>
          <a:prstGeom prst="ellipse">
            <a:avLst/>
          </a:prstGeom>
          <a:solidFill>
            <a:srgbClr val="0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269808" y="4206788"/>
            <a:ext cx="72008" cy="72008"/>
          </a:xfrm>
          <a:prstGeom prst="ellipse">
            <a:avLst/>
          </a:prstGeom>
          <a:solidFill>
            <a:srgbClr val="0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917880" y="5733256"/>
            <a:ext cx="72008" cy="72008"/>
          </a:xfrm>
          <a:prstGeom prst="ellipse">
            <a:avLst/>
          </a:prstGeom>
          <a:solidFill>
            <a:srgbClr val="0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1216422">
            <a:off x="5672162" y="2935374"/>
            <a:ext cx="1430000" cy="687558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39514" y="6477828"/>
            <a:ext cx="221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Sample for 6 tests</a:t>
            </a:r>
            <a:endParaRPr lang="zh-CN" altLang="en-US" b="1" dirty="0"/>
          </a:p>
        </p:txBody>
      </p:sp>
      <p:sp>
        <p:nvSpPr>
          <p:cNvPr id="36" name="椭圆 35"/>
          <p:cNvSpPr/>
          <p:nvPr/>
        </p:nvSpPr>
        <p:spPr>
          <a:xfrm>
            <a:off x="6037560" y="5661248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613624" y="5229200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7117680" y="4221088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693744" y="6021288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8269808" y="4869160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773864" y="4581128"/>
            <a:ext cx="72008" cy="7200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11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Recursive Bound &amp; Search (RBS)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1112" y="929928"/>
            <a:ext cx="9128124" cy="63154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Sub-problem of performance optimization</a:t>
            </a:r>
          </a:p>
          <a:p>
            <a:pPr lvl="1"/>
            <a:r>
              <a:rPr lang="en-US" altLang="zh-CN" dirty="0" smtClean="0"/>
              <a:t>Find </a:t>
            </a:r>
            <a:r>
              <a:rPr lang="en-US" altLang="zh-CN" dirty="0"/>
              <a:t>an </a:t>
            </a:r>
            <a:r>
              <a:rPr lang="en-US" altLang="zh-CN" dirty="0" smtClean="0"/>
              <a:t>answer even with a limited sample</a:t>
            </a:r>
          </a:p>
          <a:p>
            <a:pPr lvl="1"/>
            <a:r>
              <a:rPr lang="en-US" altLang="zh-CN" dirty="0" smtClean="0"/>
              <a:t>Find </a:t>
            </a:r>
            <a:r>
              <a:rPr lang="en-US" altLang="zh-CN" dirty="0"/>
              <a:t>a </a:t>
            </a:r>
            <a:r>
              <a:rPr lang="en-US" altLang="zh-CN" b="1" dirty="0"/>
              <a:t>better</a:t>
            </a:r>
            <a:r>
              <a:rPr lang="en-US" altLang="zh-CN" dirty="0"/>
              <a:t> answer </a:t>
            </a:r>
            <a:r>
              <a:rPr lang="en-US" altLang="zh-CN" dirty="0" smtClean="0"/>
              <a:t>with a </a:t>
            </a:r>
            <a:r>
              <a:rPr lang="en-US" altLang="zh-CN" dirty="0"/>
              <a:t>larger </a:t>
            </a:r>
            <a:r>
              <a:rPr lang="en-US" altLang="zh-CN" dirty="0" smtClean="0"/>
              <a:t>sample</a:t>
            </a:r>
          </a:p>
          <a:p>
            <a:pPr lvl="1"/>
            <a:r>
              <a:rPr lang="en-US" altLang="zh-CN" dirty="0" smtClean="0"/>
              <a:t>Not stuck on local sub-optimum and possible to find </a:t>
            </a:r>
            <a:r>
              <a:rPr lang="en-US" altLang="zh-CN" dirty="0"/>
              <a:t>the global </a:t>
            </a:r>
            <a:r>
              <a:rPr lang="en-US" altLang="zh-CN" dirty="0" smtClean="0"/>
              <a:t>optimum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Observation</a:t>
            </a:r>
          </a:p>
          <a:p>
            <a:pPr lvl="1"/>
            <a:r>
              <a:rPr lang="en-US" altLang="zh-CN" dirty="0" smtClean="0"/>
              <a:t>It is highly probable that we find </a:t>
            </a:r>
            <a:br>
              <a:rPr lang="en-US" altLang="zh-CN" dirty="0" smtClean="0"/>
            </a:br>
            <a:r>
              <a:rPr lang="en-US" altLang="zh-CN" dirty="0" smtClean="0"/>
              <a:t>other </a:t>
            </a:r>
            <a:r>
              <a:rPr lang="en-US" altLang="zh-CN" dirty="0"/>
              <a:t>points with </a:t>
            </a:r>
            <a:r>
              <a:rPr lang="en-US" altLang="zh-CN" dirty="0" smtClean="0"/>
              <a:t>similar </a:t>
            </a:r>
            <a:r>
              <a:rPr lang="en-US" altLang="zh-CN" dirty="0"/>
              <a:t>or </a:t>
            </a:r>
            <a:r>
              <a:rPr lang="en-US" altLang="zh-CN" dirty="0" smtClean="0"/>
              <a:t>better </a:t>
            </a:r>
            <a:br>
              <a:rPr lang="en-US" altLang="zh-CN" dirty="0" smtClean="0"/>
            </a:br>
            <a:r>
              <a:rPr lang="en-US" altLang="zh-CN" dirty="0" smtClean="0"/>
              <a:t>performances around </a:t>
            </a:r>
            <a:r>
              <a:rPr lang="en-US" altLang="zh-CN" dirty="0"/>
              <a:t>the </a:t>
            </a:r>
            <a:r>
              <a:rPr lang="en-US" altLang="zh-CN" dirty="0" smtClean="0"/>
              <a:t>point </a:t>
            </a:r>
            <a:r>
              <a:rPr lang="en-US" altLang="zh-CN" dirty="0"/>
              <a:t>with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the </a:t>
            </a:r>
            <a:r>
              <a:rPr lang="en-US" altLang="zh-CN" dirty="0"/>
              <a:t>best </a:t>
            </a:r>
            <a:r>
              <a:rPr lang="en-US" altLang="zh-CN" dirty="0" smtClean="0"/>
              <a:t>performance in the sample.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RBS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Search the best setting in the sample </a:t>
            </a:r>
            <a:r>
              <a:rPr lang="en-US" altLang="zh-CN" dirty="0" smtClean="0"/>
              <a:t>set</a:t>
            </a:r>
          </a:p>
          <a:p>
            <a:pPr lvl="2"/>
            <a:r>
              <a:rPr lang="en-US" altLang="zh-CN" dirty="0" smtClean="0"/>
              <a:t>If not exist, do step 3 for the whole space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Bound the unexplored subspace around the best setting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Invoke the sampling method to get a new sample set</a:t>
            </a:r>
          </a:p>
          <a:p>
            <a:pPr lvl="1"/>
            <a:r>
              <a:rPr lang="en-US" altLang="zh-CN" dirty="0"/>
              <a:t>Recursively go from the first step through the third </a:t>
            </a:r>
            <a:r>
              <a:rPr lang="en-US" altLang="zh-CN" dirty="0" smtClean="0"/>
              <a:t>step till </a:t>
            </a:r>
            <a:r>
              <a:rPr lang="en-US" altLang="zh-CN" dirty="0"/>
              <a:t>the resource limit is </a:t>
            </a:r>
            <a:r>
              <a:rPr lang="en-US" altLang="zh-CN" dirty="0" smtClean="0"/>
              <a:t>reached</a:t>
            </a:r>
            <a:endParaRPr lang="en-US" altLang="zh-C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57" y="2344688"/>
            <a:ext cx="389805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DDS &amp; RBS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4"/>
            <a:ext cx="8892480" cy="518457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Combining DDS &amp; RBS to form the solution</a:t>
            </a:r>
          </a:p>
          <a:p>
            <a:pPr lvl="1"/>
            <a:r>
              <a:rPr lang="en-US" altLang="zh-CN" dirty="0" smtClean="0"/>
              <a:t>With randomness</a:t>
            </a:r>
          </a:p>
          <a:p>
            <a:pPr lvl="1"/>
            <a:r>
              <a:rPr lang="en-US" altLang="zh-CN" dirty="0" smtClean="0"/>
              <a:t>With certainty to exploit the limited resource as far as possible</a:t>
            </a:r>
          </a:p>
          <a:p>
            <a:pPr lvl="2"/>
            <a:r>
              <a:rPr lang="en-US" altLang="zh-CN" dirty="0" smtClean="0"/>
              <a:t>Wide coverage for DDS</a:t>
            </a:r>
          </a:p>
          <a:p>
            <a:pPr lvl="2"/>
            <a:r>
              <a:rPr lang="en-US" altLang="zh-CN" dirty="0" smtClean="0"/>
              <a:t>Boundary made by RBS</a:t>
            </a:r>
            <a:endParaRPr lang="en-US" altLang="zh-CN" dirty="0"/>
          </a:p>
          <a:p>
            <a:pPr lvl="1"/>
            <a:r>
              <a:rPr lang="en-US" altLang="zh-CN" dirty="0" smtClean="0"/>
              <a:t>DDS in the exploitation of RBS</a:t>
            </a:r>
          </a:p>
          <a:p>
            <a:pPr lvl="2"/>
            <a:r>
              <a:rPr lang="en-US" altLang="zh-CN" dirty="0" smtClean="0"/>
              <a:t>Sub-spaces of a high-dimensional space remain HUGE</a:t>
            </a:r>
          </a:p>
          <a:p>
            <a:pPr lvl="2"/>
            <a:r>
              <a:rPr lang="en-US" altLang="zh-CN" dirty="0" smtClean="0"/>
              <a:t>Guarantee coverage to exploit the limited resource</a:t>
            </a:r>
            <a:endParaRPr lang="en-US" altLang="zh-CN" dirty="0"/>
          </a:p>
          <a:p>
            <a:pPr lvl="1"/>
            <a:r>
              <a:rPr lang="en-US" altLang="zh-CN" dirty="0" smtClean="0"/>
              <a:t>No fitted curves</a:t>
            </a:r>
          </a:p>
          <a:p>
            <a:pPr lvl="2"/>
            <a:r>
              <a:rPr lang="en-US" altLang="zh-CN" dirty="0" smtClean="0"/>
              <a:t>Any guesses can be wrong given the limited samples and huge empty spaces</a:t>
            </a:r>
            <a:endParaRPr lang="en-US" altLang="zh-CN" dirty="0"/>
          </a:p>
          <a:p>
            <a:r>
              <a:rPr lang="en-US" altLang="zh-CN" dirty="0" smtClean="0"/>
              <a:t>The above differentiate BestConfig from others</a:t>
            </a:r>
          </a:p>
          <a:p>
            <a:pPr lvl="1"/>
            <a:r>
              <a:rPr lang="en-US" altLang="zh-CN" dirty="0" smtClean="0"/>
              <a:t>RRS, </a:t>
            </a:r>
            <a:r>
              <a:rPr lang="en-US" altLang="zh-CN" dirty="0" err="1" smtClean="0"/>
              <a:t>HillClimbing</a:t>
            </a:r>
            <a:r>
              <a:rPr lang="en-US" altLang="zh-CN" dirty="0" smtClean="0"/>
              <a:t>, genetic algorithm, </a:t>
            </a:r>
            <a:r>
              <a:rPr lang="en-US" altLang="zh-CN" dirty="0"/>
              <a:t>c</a:t>
            </a:r>
            <a:r>
              <a:rPr lang="en-US" altLang="zh-CN" dirty="0" smtClean="0"/>
              <a:t>urve fitting, 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1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BestConfig: </a:t>
            </a:r>
            <a:r>
              <a:rPr lang="en-US" altLang="zh-CN" dirty="0" smtClean="0"/>
              <a:t>Experimental Settings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Six SUTs widely used in the cloud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Workload generators</a:t>
            </a:r>
          </a:p>
          <a:p>
            <a:pPr lvl="1"/>
            <a:r>
              <a:rPr lang="en-US" altLang="zh-CN" dirty="0" err="1" smtClean="0"/>
              <a:t>HiBench</a:t>
            </a:r>
            <a:r>
              <a:rPr lang="en-US" altLang="zh-CN" dirty="0" smtClean="0"/>
              <a:t>, YCSB, </a:t>
            </a:r>
            <a:r>
              <a:rPr lang="en-US" altLang="zh-CN" dirty="0" err="1" smtClean="0"/>
              <a:t>SysBench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JMeter</a:t>
            </a:r>
            <a:endParaRPr lang="en-US" altLang="zh-CN" dirty="0"/>
          </a:p>
          <a:p>
            <a:r>
              <a:rPr lang="en-US" altLang="zh-CN" dirty="0" smtClean="0"/>
              <a:t>Local clusters and Huawei Cloud+ clusters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6412"/>
            <a:ext cx="5544616" cy="300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6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BestConfig: Tuning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001419"/>
          </a:xfrm>
        </p:spPr>
        <p:txBody>
          <a:bodyPr/>
          <a:lstStyle/>
          <a:p>
            <a:r>
              <a:rPr lang="en-US" altLang="zh-CN" dirty="0" smtClean="0"/>
              <a:t>Cassandra</a:t>
            </a:r>
            <a:r>
              <a:rPr lang="en-US" altLang="zh-CN" dirty="0"/>
              <a:t>, MySQL, Tomcat, Spark, </a:t>
            </a:r>
            <a:r>
              <a:rPr lang="en-US" altLang="zh-CN" dirty="0" err="1" smtClean="0"/>
              <a:t>Hadoop+Hive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Maximum number of tuned parameters: </a:t>
            </a:r>
            <a:r>
              <a:rPr lang="en-US" altLang="zh-CN" dirty="0" smtClean="0">
                <a:solidFill>
                  <a:srgbClr val="FF0000"/>
                </a:solidFill>
              </a:rPr>
              <a:t>109</a:t>
            </a:r>
          </a:p>
          <a:p>
            <a:pPr lvl="2"/>
            <a:r>
              <a:rPr lang="en-US" altLang="zh-CN" dirty="0" err="1" smtClean="0"/>
              <a:t>OtterTune</a:t>
            </a:r>
            <a:r>
              <a:rPr lang="en-US" altLang="zh-CN" baseline="30000" dirty="0"/>
              <a:t>[</a:t>
            </a:r>
            <a:r>
              <a:rPr lang="en-US" altLang="zh-CN" baseline="30000" dirty="0" err="1"/>
              <a:t>Aken</a:t>
            </a:r>
            <a:r>
              <a:rPr lang="en-US" altLang="zh-CN" baseline="30000" dirty="0"/>
              <a:t>+, SIGMOD’2017</a:t>
            </a:r>
            <a:r>
              <a:rPr lang="en-US" altLang="zh-CN" baseline="30000" dirty="0" smtClean="0"/>
              <a:t>]</a:t>
            </a:r>
            <a:r>
              <a:rPr lang="en-US" altLang="zh-CN" dirty="0" smtClean="0"/>
              <a:t> tuned </a:t>
            </a:r>
            <a:r>
              <a:rPr lang="en-US" altLang="zh-CN" dirty="0" smtClean="0">
                <a:solidFill>
                  <a:schemeClr val="tx2"/>
                </a:solidFill>
              </a:rPr>
              <a:t>~20</a:t>
            </a:r>
            <a:r>
              <a:rPr lang="en-US" altLang="zh-CN" dirty="0" smtClean="0"/>
              <a:t> parameters</a:t>
            </a:r>
            <a:endParaRPr lang="en-US" altLang="zh-CN" dirty="0"/>
          </a:p>
          <a:p>
            <a:r>
              <a:rPr lang="en-US" altLang="zh-CN" dirty="0" smtClean="0"/>
              <a:t>Each tuned with </a:t>
            </a:r>
            <a:r>
              <a:rPr lang="en-US" altLang="zh-CN" dirty="0" smtClean="0">
                <a:solidFill>
                  <a:srgbClr val="FF0000"/>
                </a:solidFill>
              </a:rPr>
              <a:t>100</a:t>
            </a:r>
            <a:r>
              <a:rPr lang="en-US" altLang="zh-CN" dirty="0" smtClean="0"/>
              <a:t> samples/tests only</a:t>
            </a:r>
          </a:p>
          <a:p>
            <a:pPr lvl="1"/>
            <a:r>
              <a:rPr lang="en-US" altLang="zh-CN" dirty="0" err="1" smtClean="0"/>
              <a:t>OtterTune</a:t>
            </a:r>
            <a:r>
              <a:rPr lang="en-US" altLang="zh-CN" baseline="30000" dirty="0"/>
              <a:t>[</a:t>
            </a:r>
            <a:r>
              <a:rPr lang="en-US" altLang="zh-CN" baseline="30000" dirty="0" err="1"/>
              <a:t>Aken</a:t>
            </a:r>
            <a:r>
              <a:rPr lang="en-US" altLang="zh-CN" baseline="30000" dirty="0"/>
              <a:t>+, SIGMOD’2017</a:t>
            </a:r>
            <a:r>
              <a:rPr lang="en-US" altLang="zh-CN" baseline="30000" dirty="0" smtClean="0"/>
              <a:t>]</a:t>
            </a:r>
            <a:r>
              <a:rPr lang="en-US" altLang="zh-CN" dirty="0" smtClean="0"/>
              <a:t> requires an initial set of </a:t>
            </a:r>
            <a:r>
              <a:rPr lang="en-US" altLang="zh-CN" dirty="0" smtClean="0">
                <a:solidFill>
                  <a:schemeClr val="tx2"/>
                </a:solidFill>
              </a:rPr>
              <a:t>thousands</a:t>
            </a:r>
          </a:p>
          <a:p>
            <a:pPr lvl="1"/>
            <a:r>
              <a:rPr lang="en-US" altLang="zh-CN" dirty="0" smtClean="0"/>
              <a:t>Other methods also require </a:t>
            </a:r>
            <a:r>
              <a:rPr lang="en-US" altLang="zh-CN" dirty="0" smtClean="0">
                <a:solidFill>
                  <a:schemeClr val="tx2"/>
                </a:solidFill>
              </a:rPr>
              <a:t>2000+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8" y="3857854"/>
            <a:ext cx="4032232" cy="27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003779" cy="27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6784899" y="4161780"/>
            <a:ext cx="1778179" cy="394635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BestConfig: Tuning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Relaxing the resource limit</a:t>
            </a:r>
          </a:p>
          <a:p>
            <a:pPr lvl="1"/>
            <a:r>
              <a:rPr lang="en-US" altLang="zh-CN" dirty="0" smtClean="0"/>
              <a:t>Increasing the number of tests: 100 </a:t>
            </a:r>
            <a:r>
              <a:rPr lang="en-US" altLang="zh-CN" dirty="0" smtClean="0">
                <a:sym typeface="Wingdings" pitchFamily="2" charset="2"/>
              </a:rPr>
              <a:t> 500</a:t>
            </a:r>
          </a:p>
          <a:p>
            <a:pPr lvl="1"/>
            <a:r>
              <a:rPr lang="en-US" altLang="zh-CN" dirty="0" smtClean="0">
                <a:sym typeface="Wingdings" pitchFamily="2" charset="2"/>
              </a:rPr>
              <a:t>Performance speedup: </a:t>
            </a:r>
            <a:r>
              <a:rPr lang="en-US" altLang="zh-CN" dirty="0" smtClean="0">
                <a:solidFill>
                  <a:srgbClr val="FF0000"/>
                </a:solidFill>
                <a:sym typeface="Wingdings" pitchFamily="2" charset="2"/>
              </a:rPr>
              <a:t>2X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256584" cy="35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Automatic Configuration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8686800" cy="5733256"/>
          </a:xfrm>
        </p:spPr>
        <p:txBody>
          <a:bodyPr>
            <a:normAutofit/>
          </a:bodyPr>
          <a:lstStyle/>
          <a:p>
            <a:r>
              <a:rPr lang="en-US" altLang="zh-CN" dirty="0"/>
              <a:t>More and more </a:t>
            </a:r>
            <a:r>
              <a:rPr lang="en-US" altLang="zh-CN" dirty="0">
                <a:solidFill>
                  <a:srgbClr val="0070C0"/>
                </a:solidFill>
              </a:rPr>
              <a:t>configuration parameters</a:t>
            </a:r>
            <a:r>
              <a:rPr lang="en-US" altLang="zh-CN" dirty="0"/>
              <a:t> are </a:t>
            </a:r>
            <a:r>
              <a:rPr lang="en-US" altLang="zh-CN" dirty="0" smtClean="0"/>
              <a:t>provided, as systems aim </a:t>
            </a:r>
            <a:r>
              <a:rPr lang="en-US" altLang="zh-CN" dirty="0"/>
              <a:t>to support a wide variety of use </a:t>
            </a:r>
            <a:r>
              <a:rPr lang="en-US" altLang="zh-CN" dirty="0" smtClean="0"/>
              <a:t>cases.</a:t>
            </a:r>
          </a:p>
          <a:p>
            <a:pPr lvl="1"/>
            <a:r>
              <a:rPr lang="en-US" altLang="zh-CN" dirty="0" err="1" smtClean="0"/>
              <a:t>Hadoop</a:t>
            </a:r>
            <a:r>
              <a:rPr lang="en-US" altLang="zh-CN" dirty="0" smtClean="0"/>
              <a:t>: 180+; Spark: 230+; MySQL: 450+; </a:t>
            </a:r>
            <a:r>
              <a:rPr lang="en-US" altLang="zh-CN" dirty="0" err="1" smtClean="0"/>
              <a:t>PostgreSQL</a:t>
            </a:r>
            <a:r>
              <a:rPr lang="en-US" altLang="zh-CN" dirty="0" smtClean="0"/>
              <a:t>: 140+</a:t>
            </a:r>
          </a:p>
          <a:p>
            <a:pPr lvl="2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>
              <a:spcBef>
                <a:spcPts val="3000"/>
              </a:spcBef>
            </a:pPr>
            <a:r>
              <a:rPr lang="en-US" altLang="zh-CN" dirty="0" smtClean="0"/>
              <a:t>A </a:t>
            </a:r>
            <a:r>
              <a:rPr lang="en-US" altLang="zh-CN" dirty="0"/>
              <a:t>good configuration setting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can </a:t>
            </a:r>
            <a:r>
              <a:rPr lang="en-US" altLang="zh-CN" dirty="0"/>
              <a:t>greatly improve the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system performance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93206" y="4716204"/>
            <a:ext cx="2455058" cy="1631216"/>
            <a:chOff x="6437422" y="1916832"/>
            <a:chExt cx="2455058" cy="1631216"/>
          </a:xfrm>
        </p:grpSpPr>
        <p:sp>
          <p:nvSpPr>
            <p:cNvPr id="6" name="TextBox 5"/>
            <p:cNvSpPr txBox="1"/>
            <p:nvPr/>
          </p:nvSpPr>
          <p:spPr>
            <a:xfrm>
              <a:off x="6437422" y="1916832"/>
              <a:ext cx="245505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118184 ops/sec</a:t>
              </a:r>
            </a:p>
            <a:p>
              <a:pPr algn="ctr"/>
              <a:endParaRPr lang="en-US" altLang="zh-CN" sz="2000" b="1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dirty="0">
                <a:solidFill>
                  <a:srgbClr val="FF0000"/>
                </a:solidFill>
              </a:endParaRPr>
            </a:p>
            <a:p>
              <a:pPr algn="ctr"/>
              <a:endParaRPr lang="en-US" altLang="zh-CN" sz="20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9815 ops/sec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7664951" y="2276872"/>
              <a:ext cx="0" cy="864096"/>
            </a:xfrm>
            <a:prstGeom prst="straightConnector1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22" y="4700422"/>
            <a:ext cx="2817978" cy="216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69" y="2532130"/>
            <a:ext cx="2402935" cy="2110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2790" y="2532130"/>
            <a:ext cx="2402935" cy="21102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847" y="2513835"/>
            <a:ext cx="2518553" cy="21320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8667" y="2513835"/>
            <a:ext cx="2489837" cy="2186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65146" y="5292268"/>
            <a:ext cx="19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12 times!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5"/>
          <p:cNvSpPr>
            <a:spLocks noChangeArrowheads="1"/>
          </p:cNvSpPr>
          <p:nvPr/>
        </p:nvSpPr>
        <p:spPr bwMode="auto">
          <a:xfrm>
            <a:off x="0" y="6453336"/>
            <a:ext cx="6865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T. </a:t>
            </a:r>
            <a:r>
              <a:rPr lang="en-US" altLang="zh-CN" sz="1100" dirty="0" err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Xu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,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L. 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Jin,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X. 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Fan,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Y. 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Zhou,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S. </a:t>
            </a:r>
            <a:r>
              <a:rPr lang="en-US" altLang="zh-CN" sz="1100" dirty="0" err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Pasupathy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, and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R. </a:t>
            </a:r>
            <a:r>
              <a:rPr lang="en-US" altLang="zh-CN" sz="1100" dirty="0" err="1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Talwadker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. Hey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, you have given me too many knobs!: understanding and dealing with over-designed configuration in system software. In Proceedings of the 2015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FSE. ACM.</a:t>
            </a:r>
            <a:endParaRPr lang="zh-CN" altLang="zh-CN" sz="1100" dirty="0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8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BestConfig: Tuning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Invalidating manual tuning guidelines</a:t>
            </a:r>
          </a:p>
          <a:p>
            <a:pPr lvl="1"/>
            <a:r>
              <a:rPr lang="en-US" altLang="zh-CN" dirty="0"/>
              <a:t>An </a:t>
            </a:r>
            <a:r>
              <a:rPr lang="en-US" altLang="zh-CN" dirty="0" smtClean="0"/>
              <a:t>example guideline: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Value of </a:t>
            </a:r>
            <a:r>
              <a:rPr lang="en-US" altLang="zh-CN" dirty="0" err="1" smtClean="0">
                <a:solidFill>
                  <a:schemeClr val="tx2"/>
                </a:solidFill>
              </a:rPr>
              <a:t>thread_cache_size</a:t>
            </a: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en-US" altLang="zh-CN" dirty="0">
                <a:solidFill>
                  <a:schemeClr val="tx2"/>
                </a:solidFill>
              </a:rPr>
              <a:t>should never be larger than 200</a:t>
            </a:r>
            <a:r>
              <a:rPr lang="en-US" altLang="zh-CN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altLang="zh-CN" dirty="0" smtClean="0"/>
              <a:t>Set the </a:t>
            </a:r>
            <a:r>
              <a:rPr lang="en-US" altLang="zh-CN" dirty="0"/>
              <a:t>parameter to the large value of </a:t>
            </a:r>
            <a:r>
              <a:rPr lang="en-US" altLang="zh-CN" dirty="0">
                <a:solidFill>
                  <a:srgbClr val="FF0000"/>
                </a:solidFill>
              </a:rPr>
              <a:t>11987</a:t>
            </a:r>
            <a:r>
              <a:rPr lang="en-US" altLang="zh-CN" dirty="0"/>
              <a:t>, yet </a:t>
            </a:r>
            <a:r>
              <a:rPr lang="en-US" altLang="zh-CN" dirty="0" smtClean="0"/>
              <a:t>we get </a:t>
            </a:r>
            <a:r>
              <a:rPr lang="en-US" altLang="zh-CN" dirty="0"/>
              <a:t>a </a:t>
            </a:r>
            <a:r>
              <a:rPr lang="en-US" altLang="zh-CN" dirty="0">
                <a:solidFill>
                  <a:srgbClr val="FF0000"/>
                </a:solidFill>
              </a:rPr>
              <a:t>much better performance </a:t>
            </a:r>
            <a:r>
              <a:rPr lang="en-US" altLang="zh-CN" dirty="0"/>
              <a:t>than following the </a:t>
            </a:r>
            <a:r>
              <a:rPr lang="en-US" altLang="zh-CN" dirty="0" smtClean="0"/>
              <a:t>guideline!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9920"/>
            <a:ext cx="5255090" cy="34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BestConfig: Tuning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124744"/>
            <a:ext cx="9214440" cy="5001419"/>
          </a:xfrm>
        </p:spPr>
        <p:txBody>
          <a:bodyPr/>
          <a:lstStyle/>
          <a:p>
            <a:r>
              <a:rPr lang="en-US" altLang="zh-CN" dirty="0"/>
              <a:t>Stable Advantage of BestConfig </a:t>
            </a:r>
            <a:r>
              <a:rPr lang="en-US" altLang="zh-CN" dirty="0" smtClean="0"/>
              <a:t>Setting</a:t>
            </a:r>
          </a:p>
          <a:p>
            <a:pPr lvl="1"/>
            <a:r>
              <a:rPr lang="en-US" altLang="zh-CN" dirty="0" smtClean="0"/>
              <a:t>On tuning, BestConfig output a configuration setting with </a:t>
            </a:r>
            <a:r>
              <a:rPr lang="en-US" altLang="zh-CN" dirty="0"/>
              <a:t>about 29% performance gain </a:t>
            </a:r>
            <a:r>
              <a:rPr lang="en-US" altLang="zh-CN" dirty="0" smtClean="0"/>
              <a:t>than an expert-tuned setting.</a:t>
            </a:r>
          </a:p>
          <a:p>
            <a:pPr lvl="1"/>
            <a:r>
              <a:rPr lang="en-US" altLang="zh-CN" dirty="0"/>
              <a:t>In </a:t>
            </a:r>
            <a:r>
              <a:rPr lang="en-US" altLang="zh-CN" dirty="0" smtClean="0"/>
              <a:t>long-</a:t>
            </a:r>
            <a:r>
              <a:rPr lang="en-US" altLang="zh-CN" dirty="0" err="1" smtClean="0"/>
              <a:t>tunning</a:t>
            </a:r>
            <a:r>
              <a:rPr lang="en-US" altLang="zh-CN" dirty="0" smtClean="0"/>
              <a:t> stability </a:t>
            </a:r>
            <a:r>
              <a:rPr lang="en-US" altLang="zh-CN" dirty="0"/>
              <a:t>tests, </a:t>
            </a:r>
            <a:r>
              <a:rPr lang="en-US" altLang="zh-CN" dirty="0" err="1" smtClean="0"/>
              <a:t>BestConfig’s</a:t>
            </a:r>
            <a:r>
              <a:rPr lang="en-US" altLang="zh-CN" dirty="0" smtClean="0"/>
              <a:t> setting achieves </a:t>
            </a:r>
            <a:r>
              <a:rPr lang="en-US" altLang="zh-CN" dirty="0" smtClean="0">
                <a:solidFill>
                  <a:srgbClr val="FF0000"/>
                </a:solidFill>
              </a:rPr>
              <a:t>9679 </a:t>
            </a:r>
            <a:r>
              <a:rPr lang="en-US" altLang="zh-CN" dirty="0">
                <a:solidFill>
                  <a:srgbClr val="FF0000"/>
                </a:solidFill>
              </a:rPr>
              <a:t>ops/sec</a:t>
            </a:r>
            <a:r>
              <a:rPr lang="en-US" altLang="zh-CN" dirty="0"/>
              <a:t>, </a:t>
            </a:r>
            <a:r>
              <a:rPr lang="en-US" altLang="zh-CN" dirty="0" smtClean="0"/>
              <a:t>while the </a:t>
            </a:r>
            <a:r>
              <a:rPr lang="en-US" altLang="zh-CN" dirty="0"/>
              <a:t>expert-tuned setting </a:t>
            </a:r>
            <a:r>
              <a:rPr lang="en-US" altLang="zh-CN" dirty="0" smtClean="0"/>
              <a:t>achieves </a:t>
            </a:r>
            <a:r>
              <a:rPr lang="en-US" altLang="zh-CN" dirty="0" smtClean="0">
                <a:solidFill>
                  <a:schemeClr val="tx2"/>
                </a:solidFill>
              </a:rPr>
              <a:t>5933 ops/sec</a:t>
            </a:r>
          </a:p>
          <a:p>
            <a:pPr marL="457200" lvl="1" indent="0" algn="ctr">
              <a:buNone/>
            </a:pPr>
            <a:r>
              <a:rPr lang="en-US" altLang="zh-CN" dirty="0">
                <a:sym typeface="Wingdings" pitchFamily="2" charset="2"/>
              </a:rPr>
              <a:t>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63%</a:t>
            </a:r>
            <a:r>
              <a:rPr lang="en-US" altLang="zh-CN" dirty="0">
                <a:sym typeface="Wingdings" pitchFamily="2" charset="2"/>
              </a:rPr>
              <a:t> performance </a:t>
            </a:r>
            <a:r>
              <a:rPr lang="en-US" altLang="zh-CN" dirty="0" smtClean="0">
                <a:sym typeface="Wingdings" pitchFamily="2" charset="2"/>
              </a:rPr>
              <a:t>gain!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2"/>
          <a:stretch/>
        </p:blipFill>
        <p:spPr bwMode="auto">
          <a:xfrm>
            <a:off x="1907704" y="3633976"/>
            <a:ext cx="568863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BestConfig: </a:t>
            </a:r>
            <a:r>
              <a:rPr lang="en-US" altLang="zh-CN" dirty="0" smtClean="0"/>
              <a:t>Use Case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Tuning systems on virtual machines</a:t>
            </a:r>
          </a:p>
          <a:p>
            <a:pPr lvl="1"/>
            <a:r>
              <a:rPr lang="en-US" altLang="zh-CN" dirty="0" smtClean="0"/>
              <a:t>Tomcat on virtual machines in the cloud</a:t>
            </a:r>
          </a:p>
          <a:p>
            <a:pPr lvl="1"/>
            <a:r>
              <a:rPr lang="en-US" altLang="zh-CN" dirty="0" smtClean="0"/>
              <a:t>Cloud equipped with ARM CPUs</a:t>
            </a:r>
          </a:p>
          <a:p>
            <a:pPr lvl="1"/>
            <a:r>
              <a:rPr lang="en-US" altLang="zh-CN" dirty="0" smtClean="0"/>
              <a:t>Each virtual machine: fully utilized under a workload</a:t>
            </a:r>
          </a:p>
          <a:p>
            <a:pPr lvl="1"/>
            <a:r>
              <a:rPr lang="en-US" altLang="zh-CN" dirty="0" smtClean="0">
                <a:solidFill>
                  <a:schemeClr val="accent1"/>
                </a:solidFill>
              </a:rPr>
              <a:t>After the tuning by BestConfig……</a:t>
            </a:r>
            <a:endParaRPr lang="en-US" altLang="zh-CN" dirty="0">
              <a:solidFill>
                <a:schemeClr val="accent1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386313" cy="226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9664" y="4458965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tx2"/>
                </a:solidFill>
              </a:rPr>
              <a:t>Eliminating the need for</a:t>
            </a: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1 virtual machine from every 26 virtual machines,</a:t>
            </a:r>
          </a:p>
          <a:p>
            <a:pPr algn="ctr"/>
            <a:r>
              <a:rPr lang="en-US" altLang="zh-CN" sz="2000" b="1" dirty="0" smtClean="0"/>
              <a:t>given the same workload</a:t>
            </a:r>
            <a:endParaRPr lang="zh-CN" altLang="en-US" sz="2000" b="1" dirty="0"/>
          </a:p>
        </p:txBody>
      </p:sp>
      <p:cxnSp>
        <p:nvCxnSpPr>
          <p:cNvPr id="6" name="直接箭头连接符 5"/>
          <p:cNvCxnSpPr/>
          <p:nvPr/>
        </p:nvCxnSpPr>
        <p:spPr>
          <a:xfrm rot="5400000" flipV="1">
            <a:off x="5758378" y="4699224"/>
            <a:ext cx="0" cy="86409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929928"/>
            <a:ext cx="8964488" cy="5883448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altLang="zh-CN" dirty="0" smtClean="0"/>
              <a:t>BestConfig automatically finds good configuration settings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b="1" dirty="0"/>
              <a:t>For general systems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b="1" dirty="0"/>
              <a:t>Within a given number of tests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dirty="0" smtClean="0"/>
              <a:t>A highly flexible and extensible architecture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Scalable sampling method: </a:t>
            </a:r>
            <a:r>
              <a:rPr lang="en-US" altLang="zh-CN" b="1" dirty="0" smtClean="0">
                <a:solidFill>
                  <a:srgbClr val="FF0000"/>
                </a:solidFill>
              </a:rPr>
              <a:t>divide and diverge sampling (DDS)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Scalable PO algorithm: </a:t>
            </a:r>
            <a:r>
              <a:rPr lang="en-US" altLang="zh-CN" b="1" dirty="0" smtClean="0">
                <a:solidFill>
                  <a:srgbClr val="FF0000"/>
                </a:solidFill>
              </a:rPr>
              <a:t>recursive bound search (RBS)</a:t>
            </a:r>
          </a:p>
          <a:p>
            <a:pPr>
              <a:spcBef>
                <a:spcPts val="2400"/>
              </a:spcBef>
            </a:pPr>
            <a:r>
              <a:rPr lang="en-US" altLang="zh-CN" dirty="0" smtClean="0"/>
              <a:t>BestConfig can bring about the following benefits</a:t>
            </a:r>
          </a:p>
          <a:p>
            <a:pPr lvl="1"/>
            <a:r>
              <a:rPr lang="en-US" altLang="zh-CN" b="0" i="1" dirty="0"/>
              <a:t>Automatically</a:t>
            </a:r>
            <a:r>
              <a:rPr lang="en-US" altLang="zh-CN" dirty="0" smtClean="0"/>
              <a:t> tuning various systems in real deployment</a:t>
            </a:r>
          </a:p>
          <a:p>
            <a:pPr lvl="1"/>
            <a:r>
              <a:rPr lang="en-US" altLang="zh-CN" dirty="0" smtClean="0"/>
              <a:t>Improving system performance: </a:t>
            </a:r>
            <a:r>
              <a:rPr lang="en-US" altLang="zh-CN" sz="2000" i="1" dirty="0"/>
              <a:t>11 times performance </a:t>
            </a:r>
            <a:r>
              <a:rPr lang="en-US" altLang="zh-CN" sz="2000" i="1" dirty="0" smtClean="0"/>
              <a:t>gain</a:t>
            </a:r>
            <a:endParaRPr lang="en-US" altLang="zh-CN" b="0" i="1" dirty="0" smtClean="0"/>
          </a:p>
          <a:p>
            <a:pPr lvl="1"/>
            <a:r>
              <a:rPr lang="en-US" altLang="zh-CN" dirty="0" smtClean="0"/>
              <a:t>Improving </a:t>
            </a:r>
            <a:r>
              <a:rPr lang="en-US" altLang="zh-CN" dirty="0"/>
              <a:t>system </a:t>
            </a:r>
            <a:r>
              <a:rPr lang="en-US" altLang="zh-CN" dirty="0" smtClean="0"/>
              <a:t>utilization: </a:t>
            </a:r>
            <a:r>
              <a:rPr lang="en-US" altLang="zh-CN" sz="2000" i="1" dirty="0" smtClean="0"/>
              <a:t>Removing </a:t>
            </a:r>
            <a:r>
              <a:rPr lang="en-US" altLang="zh-CN" sz="2000" i="1" dirty="0"/>
              <a:t>1 virtual machine </a:t>
            </a:r>
            <a:r>
              <a:rPr lang="en-US" altLang="zh-CN" sz="2000" i="1" dirty="0" smtClean="0"/>
              <a:t>from </a:t>
            </a:r>
            <a:r>
              <a:rPr lang="en-US" altLang="zh-CN" sz="2000" i="1" dirty="0"/>
              <a:t>every 26</a:t>
            </a:r>
          </a:p>
          <a:p>
            <a:pPr lvl="1"/>
            <a:r>
              <a:rPr lang="en-US" altLang="zh-CN" dirty="0"/>
              <a:t>Saving labor </a:t>
            </a:r>
            <a:r>
              <a:rPr lang="en-US" altLang="zh-CN" dirty="0" smtClean="0"/>
              <a:t>costs: </a:t>
            </a:r>
            <a:r>
              <a:rPr lang="en-US" altLang="zh-CN" sz="2000" i="1" dirty="0"/>
              <a:t>5 employees half a year </a:t>
            </a:r>
            <a:r>
              <a:rPr lang="en-US" altLang="zh-CN" sz="2000" i="1" dirty="0">
                <a:sym typeface="Wingdings" pitchFamily="2" charset="2"/>
              </a:rPr>
              <a:t> machines in two </a:t>
            </a:r>
            <a:r>
              <a:rPr lang="en-US" altLang="zh-CN" sz="2000" i="1" dirty="0" smtClean="0">
                <a:sym typeface="Wingdings" pitchFamily="2" charset="2"/>
              </a:rPr>
              <a:t>days</a:t>
            </a:r>
            <a:endParaRPr lang="en-US" altLang="zh-CN" i="1" dirty="0"/>
          </a:p>
          <a:p>
            <a:pPr lvl="1"/>
            <a:r>
              <a:rPr lang="en-US" altLang="zh-CN" dirty="0"/>
              <a:t>Enabling fairer benchmarking and comparison of systems</a:t>
            </a:r>
          </a:p>
          <a:p>
            <a:pPr lvl="1"/>
            <a:r>
              <a:rPr lang="en-US" altLang="zh-CN" dirty="0"/>
              <a:t>Identifying system </a:t>
            </a:r>
            <a:r>
              <a:rPr lang="en-US" altLang="zh-CN" dirty="0" smtClean="0"/>
              <a:t>bottlenecks</a:t>
            </a: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-25400" y="3533586"/>
            <a:ext cx="9181480" cy="327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CN" sz="2400" b="1" dirty="0"/>
              <a:t>https://github.com/zhuyuqing/bestconf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15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483768" y="5117604"/>
            <a:ext cx="3888432" cy="174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b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08" y="-171400"/>
            <a:ext cx="3810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772816"/>
            <a:ext cx="8532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smtClean="0">
                <a:solidFill>
                  <a:srgbClr val="0070C0"/>
                </a:solidFill>
              </a:rPr>
              <a:t>Thank </a:t>
            </a:r>
            <a:r>
              <a:rPr lang="en-US" altLang="zh-CN" sz="5000" b="1" dirty="0" smtClean="0">
                <a:solidFill>
                  <a:srgbClr val="0070C0"/>
                </a:solidFill>
              </a:rPr>
              <a:t>you!</a:t>
            </a:r>
            <a:endParaRPr lang="en-US" altLang="zh-CN" sz="5000" b="1" dirty="0" smtClean="0">
              <a:solidFill>
                <a:srgbClr val="0070C0"/>
              </a:solidFill>
            </a:endParaRP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88900" y="3683000"/>
            <a:ext cx="8932167" cy="1097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CN" sz="2100" b="0" dirty="0">
                <a:solidFill>
                  <a:prstClr val="black"/>
                </a:solidFill>
              </a:rPr>
              <a:t>Yuqing Zhu,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Jianxun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 Liu,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Mengying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Guo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Yungang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Bao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Wenlong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100" b="0" dirty="0" smtClean="0">
                <a:solidFill>
                  <a:schemeClr val="bg1">
                    <a:lumMod val="65000"/>
                  </a:schemeClr>
                </a:solidFill>
              </a:rPr>
              <a:t>Ma, </a:t>
            </a:r>
            <a:r>
              <a:rPr lang="en-US" altLang="zh-CN" sz="2100" b="0" dirty="0" err="1" smtClean="0">
                <a:solidFill>
                  <a:schemeClr val="bg1">
                    <a:lumMod val="65000"/>
                  </a:schemeClr>
                </a:solidFill>
              </a:rPr>
              <a:t>Zhuoyue</a:t>
            </a:r>
            <a:r>
              <a:rPr lang="en-US" altLang="zh-CN" sz="2100" b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Liu,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Kunpeng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 Song, </a:t>
            </a:r>
            <a:r>
              <a:rPr lang="en-US" altLang="zh-CN" sz="2100" b="0" dirty="0" err="1">
                <a:solidFill>
                  <a:schemeClr val="bg1">
                    <a:lumMod val="65000"/>
                  </a:schemeClr>
                </a:solidFill>
              </a:rPr>
              <a:t>Yingchun</a:t>
            </a:r>
            <a:r>
              <a:rPr lang="en-US" altLang="zh-CN" sz="2100" b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2100" b="0" dirty="0" smtClean="0">
                <a:solidFill>
                  <a:schemeClr val="bg1">
                    <a:lumMod val="65000"/>
                  </a:schemeClr>
                </a:solidFill>
              </a:rPr>
              <a:t>Yang. </a:t>
            </a:r>
            <a:r>
              <a:rPr lang="en-US" altLang="zh-CN" sz="2100" b="0" i="1" dirty="0" smtClean="0">
                <a:solidFill>
                  <a:prstClr val="black"/>
                </a:solidFill>
              </a:rPr>
              <a:t>BestConfig: Tapping the Performance Potential of Systems via Automatic Configuration Tuning.</a:t>
            </a:r>
            <a:endParaRPr lang="en-US" altLang="zh-CN" sz="2100" b="0" i="1" dirty="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r="30821"/>
          <a:stretch/>
        </p:blipFill>
        <p:spPr>
          <a:xfrm>
            <a:off x="4996795" y="5221028"/>
            <a:ext cx="943357" cy="8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5446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Manual tuning: time-consuming and laborious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If heuristics are wrong, all efforts are in vain</a:t>
            </a:r>
          </a:p>
          <a:p>
            <a:pPr lvl="1"/>
            <a:r>
              <a:rPr lang="en-US" altLang="zh-CN" dirty="0" smtClean="0">
                <a:solidFill>
                  <a:schemeClr val="tx2"/>
                </a:solidFill>
              </a:rPr>
              <a:t>Case study: </a:t>
            </a:r>
            <a:r>
              <a:rPr lang="en-US" altLang="zh-CN" dirty="0" smtClean="0"/>
              <a:t>5 junior employees half a year, tuning MySQL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259632" y="1723553"/>
            <a:ext cx="5941640" cy="1636172"/>
            <a:chOff x="1726704" y="1700808"/>
            <a:chExt cx="5941640" cy="1636172"/>
          </a:xfrm>
        </p:grpSpPr>
        <p:cxnSp>
          <p:nvCxnSpPr>
            <p:cNvPr id="10" name="直接箭头连接符 9"/>
            <p:cNvCxnSpPr/>
            <p:nvPr/>
          </p:nvCxnSpPr>
          <p:spPr>
            <a:xfrm>
              <a:off x="3782645" y="1900863"/>
              <a:ext cx="72008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1726704" y="1700808"/>
              <a:ext cx="5941640" cy="1636172"/>
              <a:chOff x="611560" y="4293096"/>
              <a:chExt cx="5402560" cy="163617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11560" y="4293096"/>
                <a:ext cx="5402560" cy="1636172"/>
                <a:chOff x="611560" y="4293096"/>
                <a:chExt cx="5402560" cy="1636172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827584" y="4293096"/>
                  <a:ext cx="187220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 smtClean="0"/>
                    <a:t>Find </a:t>
                  </a:r>
                  <a:r>
                    <a:rPr lang="en-US" altLang="zh-CN" sz="2000" b="1" dirty="0" smtClean="0">
                      <a:solidFill>
                        <a:srgbClr val="FF0000"/>
                      </a:solidFill>
                    </a:rPr>
                    <a:t>heuristics</a:t>
                  </a:r>
                  <a:endParaRPr lang="zh-CN" altLang="en-US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3070176" y="4293096"/>
                  <a:ext cx="294394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 smtClean="0"/>
                    <a:t>Adjust configuration settings</a:t>
                  </a:r>
                  <a:endParaRPr lang="zh-CN" altLang="en-US" sz="2000" b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786064" y="5221382"/>
                  <a:ext cx="15121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 smtClean="0"/>
                    <a:t>Run test(s)</a:t>
                  </a:r>
                  <a:endParaRPr lang="zh-CN" altLang="en-US" sz="2000" b="1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611560" y="5221382"/>
                  <a:ext cx="230425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 smtClean="0"/>
                    <a:t>Monitor and observe</a:t>
                  </a:r>
                  <a:endParaRPr lang="zh-CN" altLang="en-US" sz="2000" b="1" dirty="0"/>
                </a:p>
              </p:txBody>
            </p:sp>
          </p:grpSp>
          <p:cxnSp>
            <p:nvCxnSpPr>
              <p:cNvPr id="12" name="直接箭头连接符 11"/>
              <p:cNvCxnSpPr/>
              <p:nvPr/>
            </p:nvCxnSpPr>
            <p:spPr>
              <a:xfrm>
                <a:off x="4427984" y="4662428"/>
                <a:ext cx="0" cy="55895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V="1">
                <a:off x="1763688" y="4662428"/>
                <a:ext cx="0" cy="55895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 flipH="1" flipV="1">
                <a:off x="2915816" y="5394937"/>
                <a:ext cx="1008112" cy="1111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43" y="4098063"/>
            <a:ext cx="3614192" cy="24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04048" y="4216896"/>
            <a:ext cx="370451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1" dirty="0"/>
              <a:t>Configuration tuning </a:t>
            </a:r>
            <a:r>
              <a:rPr lang="en-US" altLang="zh-CN" sz="2000" b="1" dirty="0" smtClean="0"/>
              <a:t>discussions: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Number </a:t>
            </a:r>
            <a:r>
              <a:rPr lang="en-US" altLang="zh-CN" sz="2000" dirty="0"/>
              <a:t>of threads related to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configuration tuning </a:t>
            </a:r>
          </a:p>
          <a:p>
            <a:pPr algn="ctr"/>
            <a:r>
              <a:rPr lang="en-US" altLang="zh-CN" sz="2000" b="1" dirty="0" smtClean="0">
                <a:solidFill>
                  <a:schemeClr val="tx2"/>
                </a:solidFill>
              </a:rPr>
              <a:t>vs</a:t>
            </a:r>
            <a:r>
              <a:rPr lang="en-US" altLang="zh-CN" sz="2000" b="1" dirty="0">
                <a:solidFill>
                  <a:schemeClr val="tx2"/>
                </a:solidFill>
              </a:rPr>
              <a:t>. </a:t>
            </a:r>
            <a:endParaRPr lang="en-US" altLang="zh-CN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other</a:t>
            </a:r>
            <a:r>
              <a:rPr lang="en-US" altLang="zh-CN" sz="2000" b="1" dirty="0" smtClean="0"/>
              <a:t> </a:t>
            </a:r>
          </a:p>
          <a:p>
            <a:pPr algn="ctr"/>
            <a:r>
              <a:rPr lang="en-US" altLang="zh-CN" sz="2000" dirty="0" smtClean="0"/>
              <a:t>under </a:t>
            </a:r>
            <a:r>
              <a:rPr lang="en-US" altLang="zh-CN" sz="2000" dirty="0"/>
              <a:t>“</a:t>
            </a:r>
            <a:r>
              <a:rPr lang="en-US" altLang="zh-CN" sz="2000" dirty="0" err="1"/>
              <a:t>PostgreSQL</a:t>
            </a:r>
            <a:r>
              <a:rPr lang="en-US" altLang="zh-CN" sz="2000" dirty="0"/>
              <a:t> performance” mailing list</a:t>
            </a:r>
            <a:endParaRPr lang="zh-CN" altLang="en-US" sz="20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732240" y="2420888"/>
            <a:ext cx="1193580" cy="894274"/>
            <a:chOff x="7076228" y="2478270"/>
            <a:chExt cx="1193580" cy="894274"/>
          </a:xfrm>
        </p:grpSpPr>
        <p:sp>
          <p:nvSpPr>
            <p:cNvPr id="8" name="椭圆形标注 7"/>
            <p:cNvSpPr/>
            <p:nvPr/>
          </p:nvSpPr>
          <p:spPr>
            <a:xfrm>
              <a:off x="7076228" y="2478270"/>
              <a:ext cx="1184232" cy="894274"/>
            </a:xfrm>
            <a:prstGeom prst="wedgeEllipseCallout">
              <a:avLst>
                <a:gd name="adj1" fmla="val -98879"/>
                <a:gd name="adj2" fmla="val 3263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7680" y="2543696"/>
              <a:ext cx="1152128" cy="78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b="1" dirty="0" smtClean="0"/>
                <a:t>collect</a:t>
              </a:r>
              <a:r>
                <a:rPr lang="en-US" altLang="zh-CN" dirty="0" smtClean="0"/>
                <a:t> (</a:t>
              </a:r>
              <a:r>
                <a:rPr lang="en-US" altLang="zh-CN" dirty="0" err="1" smtClean="0"/>
                <a:t>para-perf</a:t>
              </a:r>
              <a:r>
                <a:rPr lang="en-US" altLang="zh-CN" dirty="0" smtClean="0"/>
                <a:t>) samples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596336" y="1412776"/>
            <a:ext cx="1254692" cy="894274"/>
            <a:chOff x="7076228" y="2478270"/>
            <a:chExt cx="1254692" cy="894274"/>
          </a:xfrm>
        </p:grpSpPr>
        <p:sp>
          <p:nvSpPr>
            <p:cNvPr id="21" name="椭圆形标注 20"/>
            <p:cNvSpPr/>
            <p:nvPr/>
          </p:nvSpPr>
          <p:spPr>
            <a:xfrm>
              <a:off x="7076228" y="2478270"/>
              <a:ext cx="1184232" cy="894274"/>
            </a:xfrm>
            <a:prstGeom prst="wedgeEllipseCallout">
              <a:avLst>
                <a:gd name="adj1" fmla="val -90299"/>
                <a:gd name="adj2" fmla="val 11783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76228" y="2550278"/>
              <a:ext cx="125469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b="1" dirty="0" smtClean="0"/>
                <a:t>sample </a:t>
              </a:r>
              <a:r>
                <a:rPr lang="en-US" altLang="zh-CN" dirty="0" smtClean="0"/>
                <a:t/>
              </a:r>
              <a:br>
                <a:rPr lang="en-US" altLang="zh-CN" dirty="0" smtClean="0"/>
              </a:br>
              <a:r>
                <a:rPr lang="en-US" altLang="zh-CN" dirty="0" smtClean="0"/>
                <a:t>in the </a:t>
              </a:r>
              <a:r>
                <a:rPr lang="en-US" altLang="zh-CN" dirty="0" err="1" smtClean="0"/>
                <a:t>para</a:t>
              </a:r>
              <a:r>
                <a:rPr lang="en-US" altLang="zh-CN" dirty="0" smtClean="0"/>
                <a:t> space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1560" y="1814646"/>
            <a:ext cx="1193580" cy="894274"/>
            <a:chOff x="7076228" y="2478270"/>
            <a:chExt cx="1193580" cy="894274"/>
          </a:xfrm>
        </p:grpSpPr>
        <p:sp>
          <p:nvSpPr>
            <p:cNvPr id="27" name="椭圆形标注 26"/>
            <p:cNvSpPr/>
            <p:nvPr/>
          </p:nvSpPr>
          <p:spPr>
            <a:xfrm>
              <a:off x="7076228" y="2478270"/>
              <a:ext cx="1184232" cy="894274"/>
            </a:xfrm>
            <a:prstGeom prst="wedgeEllipseCallout">
              <a:avLst>
                <a:gd name="adj1" fmla="val 109171"/>
                <a:gd name="adj2" fmla="val 17465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17680" y="2543696"/>
              <a:ext cx="115212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zh-CN" b="1" dirty="0" smtClean="0"/>
                <a:t>optimize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zh-CN" dirty="0" smtClean="0"/>
                <a:t>based on</a:t>
              </a:r>
              <a:br>
                <a:rPr lang="en-US" altLang="zh-CN" dirty="0" smtClean="0"/>
              </a:br>
              <a:r>
                <a:rPr lang="en-US" altLang="zh-CN" dirty="0" smtClean="0"/>
                <a:t>samples</a:t>
              </a:r>
              <a:endParaRPr lang="zh-CN" altLang="en-US" dirty="0"/>
            </a:p>
          </p:txBody>
        </p:sp>
      </p:grpSp>
      <p:sp>
        <p:nvSpPr>
          <p:cNvPr id="29" name="TextBox 5"/>
          <p:cNvSpPr>
            <a:spLocks noChangeArrowheads="1"/>
          </p:cNvSpPr>
          <p:nvPr/>
        </p:nvSpPr>
        <p:spPr bwMode="auto">
          <a:xfrm>
            <a:off x="-63500" y="6487244"/>
            <a:ext cx="6050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100" dirty="0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Thummala, Vamsidhar, and S. Babu. "iTuned: a tool for configuring and visualizing database parameters." ACM SIGMOD International Conference on Management of Data ACM, 2010:1231-1234.</a:t>
            </a:r>
          </a:p>
        </p:txBody>
      </p:sp>
      <p:sp>
        <p:nvSpPr>
          <p:cNvPr id="30" name="右弧形箭头 29"/>
          <p:cNvSpPr/>
          <p:nvPr/>
        </p:nvSpPr>
        <p:spPr bwMode="auto">
          <a:xfrm>
            <a:off x="4035654" y="2130930"/>
            <a:ext cx="597021" cy="607716"/>
          </a:xfrm>
          <a:prstGeom prst="curved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右弧形箭头 30"/>
          <p:cNvSpPr/>
          <p:nvPr/>
        </p:nvSpPr>
        <p:spPr bwMode="auto">
          <a:xfrm rot="10800000">
            <a:off x="3438632" y="2045656"/>
            <a:ext cx="597021" cy="607716"/>
          </a:xfrm>
          <a:prstGeom prst="curved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bldLvl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8457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Tuning for web servers</a:t>
            </a:r>
          </a:p>
          <a:p>
            <a:pPr lvl="1"/>
            <a:r>
              <a:rPr lang="en-US" altLang="zh-CN" dirty="0" smtClean="0"/>
              <a:t>RRS</a:t>
            </a:r>
            <a:r>
              <a:rPr lang="en-US" altLang="zh-CN" baseline="30000" dirty="0" smtClean="0"/>
              <a:t>[Ye+, SIGMETRICS’2003]</a:t>
            </a:r>
            <a:r>
              <a:rPr lang="en-US" altLang="zh-CN" dirty="0" smtClean="0"/>
              <a:t>, Smart Hill Climbing</a:t>
            </a:r>
            <a:r>
              <a:rPr lang="en-US" altLang="zh-CN" baseline="30000" dirty="0" smtClean="0"/>
              <a:t>[Xi+, WWW’2004]</a:t>
            </a:r>
            <a:endParaRPr lang="en-US" altLang="zh-CN" dirty="0"/>
          </a:p>
          <a:p>
            <a:r>
              <a:rPr lang="en-US" altLang="zh-CN" dirty="0" smtClean="0"/>
              <a:t>Tuning for databases</a:t>
            </a:r>
          </a:p>
          <a:p>
            <a:pPr lvl="1"/>
            <a:r>
              <a:rPr lang="en-US" altLang="zh-CN" dirty="0" err="1" smtClean="0"/>
              <a:t>iTuned</a:t>
            </a:r>
            <a:r>
              <a:rPr lang="en-US" altLang="zh-CN" baseline="30000" dirty="0" smtClean="0"/>
              <a:t>[</a:t>
            </a:r>
            <a:r>
              <a:rPr lang="en-US" altLang="zh-CN" baseline="30000" dirty="0" err="1" smtClean="0"/>
              <a:t>Duan</a:t>
            </a:r>
            <a:r>
              <a:rPr lang="en-US" altLang="zh-CN" baseline="30000" dirty="0"/>
              <a:t>+, VLDB’2009</a:t>
            </a:r>
            <a:r>
              <a:rPr lang="en-US" altLang="zh-CN" baseline="30000" dirty="0" smtClean="0"/>
              <a:t>]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OtterTune</a:t>
            </a:r>
            <a:r>
              <a:rPr lang="en-US" altLang="zh-CN" baseline="30000" dirty="0" smtClean="0"/>
              <a:t>[</a:t>
            </a:r>
            <a:r>
              <a:rPr lang="en-US" altLang="zh-CN" baseline="30000" dirty="0" err="1" smtClean="0"/>
              <a:t>Aken</a:t>
            </a:r>
            <a:r>
              <a:rPr lang="en-US" altLang="zh-CN" baseline="30000" dirty="0" smtClean="0"/>
              <a:t>+, SIGMOD’2017]</a:t>
            </a:r>
            <a:endParaRPr lang="en-US" altLang="zh-CN" dirty="0"/>
          </a:p>
          <a:p>
            <a:r>
              <a:rPr lang="en-US" altLang="zh-CN" dirty="0" smtClean="0"/>
              <a:t>Tuning for </a:t>
            </a:r>
            <a:r>
              <a:rPr lang="en-US" altLang="zh-CN" dirty="0" err="1" smtClean="0"/>
              <a:t>Hadoop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Starfish</a:t>
            </a:r>
            <a:r>
              <a:rPr lang="en-US" altLang="zh-CN" baseline="30000" dirty="0" smtClean="0"/>
              <a:t>[</a:t>
            </a:r>
            <a:r>
              <a:rPr lang="en-US" altLang="zh-CN" baseline="30000" dirty="0" err="1" smtClean="0"/>
              <a:t>Herodotou</a:t>
            </a:r>
            <a:r>
              <a:rPr lang="en-US" altLang="zh-CN" baseline="30000" dirty="0" smtClean="0"/>
              <a:t>+, SoCC’2011]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Aloja</a:t>
            </a:r>
            <a:r>
              <a:rPr lang="en-US" altLang="zh-CN" baseline="30000" dirty="0" smtClean="0"/>
              <a:t>[</a:t>
            </a:r>
            <a:r>
              <a:rPr lang="en-US" altLang="zh-CN" baseline="30000" dirty="0" err="1" smtClean="0"/>
              <a:t>Berral</a:t>
            </a:r>
            <a:r>
              <a:rPr lang="en-US" altLang="zh-CN" baseline="30000" dirty="0" smtClean="0"/>
              <a:t>+, SIGKDD’2015]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Assuming the existence of large samples or a model</a:t>
            </a:r>
          </a:p>
          <a:p>
            <a:r>
              <a:rPr lang="en-US" altLang="zh-CN" dirty="0" smtClean="0"/>
              <a:t>Not tuning solutions for general systems</a:t>
            </a:r>
          </a:p>
          <a:p>
            <a:pPr lvl="1"/>
            <a:r>
              <a:rPr lang="en-US" altLang="zh-CN" dirty="0" smtClean="0"/>
              <a:t>Big data jobs can involve multiple processing tasks, requiring the support of multiple different systems, e.g., </a:t>
            </a:r>
            <a:r>
              <a:rPr lang="en-US" altLang="zh-CN" dirty="0" err="1" smtClean="0"/>
              <a:t>Hadoop+Hive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Co-tuning is needed, as any subsystems can be bottlenecks</a:t>
            </a:r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0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680" y="1124744"/>
            <a:ext cx="8686800" cy="500141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Dynamicity and complexity</a:t>
            </a:r>
            <a:endParaRPr lang="en-US" altLang="zh-CN" dirty="0"/>
          </a:p>
          <a:p>
            <a:pPr lvl="1"/>
            <a:r>
              <a:rPr lang="en-US" altLang="zh-CN" dirty="0" smtClean="0"/>
              <a:t>Performance goals: latency, throughput, utilization, etc.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SUT </a:t>
            </a:r>
            <a:r>
              <a:rPr lang="en-US" altLang="zh-CN" dirty="0"/>
              <a:t>(System Under Tune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en-US" altLang="zh-CN" dirty="0" smtClean="0"/>
              <a:t>Workload</a:t>
            </a:r>
            <a:endParaRPr lang="en-US" altLang="zh-CN" dirty="0"/>
          </a:p>
          <a:p>
            <a:pPr lvl="1"/>
            <a:r>
              <a:rPr lang="en-US" altLang="zh-CN" dirty="0"/>
              <a:t>deployment environment: hardware, co-deployed </a:t>
            </a:r>
            <a:r>
              <a:rPr lang="en-US" altLang="zh-CN" dirty="0" smtClean="0"/>
              <a:t>software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And combinations</a:t>
            </a:r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sz="2000" b="0" i="1" dirty="0" err="1"/>
              <a:t>Yuqing</a:t>
            </a:r>
            <a:r>
              <a:rPr lang="en-US" altLang="zh-CN" sz="2000" b="0" i="1" dirty="0"/>
              <a:t> ZHU, </a:t>
            </a:r>
            <a:r>
              <a:rPr lang="en-US" altLang="zh-CN" sz="2000" b="0" i="1" dirty="0" err="1"/>
              <a:t>Jianxun</a:t>
            </a:r>
            <a:r>
              <a:rPr lang="en-US" altLang="zh-CN" sz="2000" b="0" i="1" dirty="0"/>
              <a:t> Liu, </a:t>
            </a:r>
            <a:r>
              <a:rPr lang="en-US" altLang="zh-CN" sz="2000" b="0" i="1" dirty="0" err="1"/>
              <a:t>Mengying</a:t>
            </a:r>
            <a:r>
              <a:rPr lang="en-US" altLang="zh-CN" sz="2000" b="0" i="1" dirty="0"/>
              <a:t> </a:t>
            </a:r>
            <a:r>
              <a:rPr lang="en-US" altLang="zh-CN" sz="2000" b="0" i="1" dirty="0" err="1"/>
              <a:t>Guo</a:t>
            </a:r>
            <a:r>
              <a:rPr lang="en-US" altLang="zh-CN" sz="2000" b="0" i="1" dirty="0"/>
              <a:t>, </a:t>
            </a:r>
            <a:r>
              <a:rPr lang="en-US" altLang="zh-CN" sz="2000" b="0" i="1" dirty="0" err="1"/>
              <a:t>Yungang</a:t>
            </a:r>
            <a:r>
              <a:rPr lang="en-US" altLang="zh-CN" sz="2000" b="0" i="1" dirty="0"/>
              <a:t> </a:t>
            </a:r>
            <a:r>
              <a:rPr lang="en-US" altLang="zh-CN" sz="2000" b="0" i="1" dirty="0" err="1"/>
              <a:t>Bao</a:t>
            </a:r>
            <a:r>
              <a:rPr lang="en-US" altLang="zh-CN" sz="2000" b="0" i="1" dirty="0"/>
              <a:t>. </a:t>
            </a:r>
            <a:r>
              <a:rPr lang="en-US" altLang="zh-CN" sz="2000" i="1" dirty="0"/>
              <a:t>ACTS in Need: Automatic Configuration Tuning with Scalability.</a:t>
            </a:r>
            <a:r>
              <a:rPr lang="en-US" altLang="zh-CN" sz="2000" b="0" i="1" dirty="0"/>
              <a:t> Proceedings of the 8th ACM SIGOPS Asia-Pacific Workshop on Systems (APSys’17)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9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altLang="zh-CN" dirty="0" smtClean="0"/>
              <a:t>Diverse performance models: SUT factor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Diverse performance models: </a:t>
            </a:r>
            <a:r>
              <a:rPr lang="en-US" altLang="zh-CN" dirty="0" smtClean="0"/>
              <a:t>workload factor</a:t>
            </a:r>
            <a:endParaRPr lang="en-US" altLang="zh-C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42" y="4248991"/>
            <a:ext cx="3855204" cy="249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8991"/>
            <a:ext cx="3583109" cy="24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63" y="1632180"/>
            <a:ext cx="3333726" cy="192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7991"/>
            <a:ext cx="2813843" cy="192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6" y="1627991"/>
            <a:ext cx="2704326" cy="193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4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001419"/>
          </a:xfrm>
        </p:spPr>
        <p:txBody>
          <a:bodyPr/>
          <a:lstStyle/>
          <a:p>
            <a:r>
              <a:rPr lang="en-US" altLang="zh-CN" dirty="0"/>
              <a:t>Diverse performance models: </a:t>
            </a:r>
            <a:r>
              <a:rPr lang="en-US" altLang="zh-CN" dirty="0" smtClean="0"/>
              <a:t>deployment--hardware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/>
              <a:t>Diverse performance models: deployment-</a:t>
            </a:r>
            <a:r>
              <a:rPr lang="en-US" altLang="zh-CN" dirty="0" smtClean="0"/>
              <a:t>-software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6" y="4350752"/>
            <a:ext cx="3798796" cy="224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180670" cy="22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3"/>
            <a:ext cx="3140319" cy="22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0752"/>
            <a:ext cx="3888029" cy="22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680" y="1124744"/>
            <a:ext cx="8686800" cy="56166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Dynamicity and complexity</a:t>
            </a:r>
            <a:endParaRPr lang="en-US" altLang="zh-CN" dirty="0"/>
          </a:p>
          <a:p>
            <a:pPr lvl="1"/>
            <a:r>
              <a:rPr lang="en-US" altLang="zh-CN" dirty="0"/>
              <a:t>Performance goals: latency, </a:t>
            </a:r>
            <a:r>
              <a:rPr lang="en-US" altLang="zh-CN" dirty="0" smtClean="0"/>
              <a:t>throughput</a:t>
            </a:r>
            <a:r>
              <a:rPr lang="en-US" altLang="zh-CN" dirty="0"/>
              <a:t>, utilization, etc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SUT </a:t>
            </a:r>
            <a:r>
              <a:rPr lang="en-US" altLang="zh-CN" dirty="0"/>
              <a:t>(System Under Tune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en-US" altLang="zh-CN" dirty="0" smtClean="0"/>
              <a:t>Workload</a:t>
            </a:r>
            <a:endParaRPr lang="en-US" altLang="zh-CN" dirty="0"/>
          </a:p>
          <a:p>
            <a:pPr lvl="1"/>
            <a:r>
              <a:rPr lang="en-US" altLang="zh-CN" dirty="0"/>
              <a:t>deployment environment: hardware, co-deployed </a:t>
            </a:r>
            <a:r>
              <a:rPr lang="en-US" altLang="zh-CN" dirty="0" smtClean="0"/>
              <a:t>software</a:t>
            </a:r>
          </a:p>
          <a:p>
            <a:pPr lvl="1"/>
            <a:r>
              <a:rPr lang="en-US" altLang="zh-CN" dirty="0" smtClean="0"/>
              <a:t>And combinations</a:t>
            </a:r>
            <a:endParaRPr lang="en-US" altLang="zh-CN" dirty="0"/>
          </a:p>
          <a:p>
            <a:r>
              <a:rPr lang="en-US" altLang="zh-CN" dirty="0"/>
              <a:t>Costly Sample Collection</a:t>
            </a:r>
          </a:p>
          <a:p>
            <a:pPr lvl="1"/>
            <a:r>
              <a:rPr lang="en-US" altLang="zh-CN" dirty="0"/>
              <a:t>Sample collected from SUT in real deployment environment</a:t>
            </a:r>
          </a:p>
          <a:p>
            <a:pPr lvl="1"/>
            <a:r>
              <a:rPr lang="en-US" altLang="zh-CN" dirty="0"/>
              <a:t>Costly tests and collect; limited number of </a:t>
            </a:r>
            <a:r>
              <a:rPr lang="en-US" altLang="zh-CN" dirty="0" smtClean="0"/>
              <a:t>samples</a:t>
            </a:r>
          </a:p>
          <a:p>
            <a:pPr marL="457200" lvl="1" indent="0">
              <a:buNone/>
            </a:pPr>
            <a:r>
              <a:rPr lang="en-US" altLang="zh-CN" dirty="0" smtClean="0">
                <a:sym typeface="Wingdings" pitchFamily="2" charset="2"/>
              </a:rPr>
              <a:t>Limited number of samples</a:t>
            </a:r>
            <a:endParaRPr lang="en-US" altLang="zh-CN" dirty="0"/>
          </a:p>
          <a:p>
            <a:r>
              <a:rPr lang="en-US" altLang="zh-CN" dirty="0" smtClean="0"/>
              <a:t>A </a:t>
            </a:r>
            <a:r>
              <a:rPr lang="en-US" altLang="zh-CN" dirty="0"/>
              <a:t>large number of configuration parameters</a:t>
            </a:r>
          </a:p>
          <a:p>
            <a:pPr lvl="1"/>
            <a:r>
              <a:rPr lang="en-US" altLang="zh-CN" dirty="0" err="1"/>
              <a:t>Hadoop</a:t>
            </a:r>
            <a:r>
              <a:rPr lang="en-US" altLang="zh-CN" dirty="0"/>
              <a:t>: 180+; Spark: 230+; MySQL: 450+; </a:t>
            </a:r>
            <a:r>
              <a:rPr lang="en-US" altLang="zh-CN" dirty="0" err="1"/>
              <a:t>PostgreSQL</a:t>
            </a:r>
            <a:r>
              <a:rPr lang="en-US" altLang="zh-CN" dirty="0"/>
              <a:t>: 140+</a:t>
            </a:r>
          </a:p>
          <a:p>
            <a:pPr lvl="1"/>
            <a:r>
              <a:rPr lang="en-US" altLang="zh-CN" dirty="0"/>
              <a:t>Previous works: 10</a:t>
            </a:r>
            <a:r>
              <a:rPr lang="en-US" altLang="zh-CN" dirty="0" smtClean="0"/>
              <a:t>+</a:t>
            </a:r>
          </a:p>
          <a:p>
            <a:pPr marL="457200" lvl="1" indent="0">
              <a:buNone/>
            </a:pPr>
            <a:r>
              <a:rPr lang="en-US" altLang="zh-CN" dirty="0" smtClean="0">
                <a:sym typeface="Wingdings" pitchFamily="2" charset="2"/>
              </a:rPr>
              <a:t> High dimensional parameter space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4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BestConfig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problem of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utomatic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onfiguration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 smtClean="0"/>
              <a:t>uning with 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calability guarantees (ACTS)</a:t>
            </a:r>
            <a:endParaRPr lang="en-US" altLang="zh-CN" dirty="0"/>
          </a:p>
          <a:p>
            <a:pPr lvl="1"/>
            <a:r>
              <a:rPr lang="en-US" altLang="zh-CN" dirty="0"/>
              <a:t>To find,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within a given resource limit</a:t>
            </a:r>
            <a:r>
              <a:rPr lang="en-US" altLang="zh-CN" dirty="0"/>
              <a:t>, a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configuration setting</a:t>
            </a:r>
            <a:r>
              <a:rPr lang="en-US" altLang="zh-CN" dirty="0"/>
              <a:t> that can optimize the performance of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given SUT’s deployment</a:t>
            </a:r>
            <a:r>
              <a:rPr lang="en-US" altLang="zh-CN" dirty="0"/>
              <a:t> under 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specific workload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Scalability guarantees:</a:t>
            </a:r>
            <a:endParaRPr lang="en-US" altLang="zh-CN" dirty="0"/>
          </a:p>
          <a:p>
            <a:pPr lvl="1"/>
            <a:r>
              <a:rPr lang="en-US" altLang="zh-CN" dirty="0"/>
              <a:t>resource limit: </a:t>
            </a:r>
            <a:r>
              <a:rPr lang="en-US" altLang="zh-CN" dirty="0">
                <a:solidFill>
                  <a:schemeClr val="accent2"/>
                </a:solidFill>
              </a:rPr>
              <a:t>performance improved on relaxed limit</a:t>
            </a:r>
          </a:p>
          <a:p>
            <a:pPr lvl="4"/>
            <a:endParaRPr lang="en-US" altLang="zh-CN" dirty="0" smtClean="0"/>
          </a:p>
          <a:p>
            <a:pPr lvl="1"/>
            <a:r>
              <a:rPr lang="en-US" altLang="zh-CN" dirty="0" smtClean="0"/>
              <a:t>configuration </a:t>
            </a:r>
            <a:r>
              <a:rPr lang="en-US" altLang="zh-CN" dirty="0"/>
              <a:t>parameter set: </a:t>
            </a:r>
            <a:r>
              <a:rPr lang="en-US" altLang="zh-CN" dirty="0">
                <a:solidFill>
                  <a:schemeClr val="accent2"/>
                </a:solidFill>
              </a:rPr>
              <a:t>evolved parameter set</a:t>
            </a:r>
          </a:p>
          <a:p>
            <a:pPr lvl="4"/>
            <a:endParaRPr lang="en-US" altLang="zh-CN" dirty="0" smtClean="0"/>
          </a:p>
          <a:p>
            <a:pPr lvl="1"/>
            <a:r>
              <a:rPr lang="en-US" altLang="zh-CN" dirty="0" smtClean="0"/>
              <a:t>SUT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accent2"/>
                </a:solidFill>
              </a:rPr>
              <a:t>various systems, possibly co-deployed</a:t>
            </a:r>
          </a:p>
          <a:p>
            <a:pPr lvl="1"/>
            <a:r>
              <a:rPr lang="en-US" altLang="zh-CN" dirty="0"/>
              <a:t>deployment environment: </a:t>
            </a:r>
            <a:r>
              <a:rPr lang="en-US" altLang="zh-CN" dirty="0">
                <a:solidFill>
                  <a:schemeClr val="accent2"/>
                </a:solidFill>
              </a:rPr>
              <a:t>evolved hardware, software</a:t>
            </a:r>
          </a:p>
          <a:p>
            <a:pPr lvl="1"/>
            <a:r>
              <a:rPr lang="en-US" altLang="zh-CN" dirty="0"/>
              <a:t>workload: </a:t>
            </a:r>
            <a:r>
              <a:rPr lang="en-US" altLang="zh-CN" dirty="0">
                <a:solidFill>
                  <a:schemeClr val="accent2"/>
                </a:solidFill>
              </a:rPr>
              <a:t>the diversity of workloads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27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  <a:alpha val="20000"/>
          </a:schemeClr>
        </a:solidFill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1337</Words>
  <Application>Microsoft Office PowerPoint</Application>
  <PresentationFormat>全屏显示(4:3)</PresentationFormat>
  <Paragraphs>254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BestConfig: Tapping the Performance Potential of Systems via Automatic Configuration Tuning</vt:lpstr>
      <vt:lpstr>Automatic Configuration Tuning</vt:lpstr>
      <vt:lpstr>Motivation</vt:lpstr>
      <vt:lpstr>Motivation</vt:lpstr>
      <vt:lpstr>Challenges</vt:lpstr>
      <vt:lpstr>Challenges</vt:lpstr>
      <vt:lpstr>Challenges</vt:lpstr>
      <vt:lpstr>Challenges</vt:lpstr>
      <vt:lpstr>BestConfig</vt:lpstr>
      <vt:lpstr>Infeasibility of Model-based Methods</vt:lpstr>
      <vt:lpstr>BestConfig: Design Overview</vt:lpstr>
      <vt:lpstr>Performance Goal</vt:lpstr>
      <vt:lpstr>Highly-Extensible Architecture</vt:lpstr>
      <vt:lpstr>Divide &amp; Diverge Sampling (DDS)</vt:lpstr>
      <vt:lpstr>Recursive Bound &amp; Search (RBS)</vt:lpstr>
      <vt:lpstr>DDS &amp; RBS</vt:lpstr>
      <vt:lpstr>BestConfig: Experimental Settings</vt:lpstr>
      <vt:lpstr>BestConfig: Tuning Results</vt:lpstr>
      <vt:lpstr>BestConfig: Tuning Results</vt:lpstr>
      <vt:lpstr>BestConfig: Tuning Results</vt:lpstr>
      <vt:lpstr>BestConfig: Tuning Results</vt:lpstr>
      <vt:lpstr>BestConfig: Use Case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in Need: Automatic Con_x000c_guration Tuning with Scalability Guarantees</dc:title>
  <dc:creator>zyq</dc:creator>
  <cp:lastModifiedBy>zyq</cp:lastModifiedBy>
  <cp:revision>595</cp:revision>
  <dcterms:created xsi:type="dcterms:W3CDTF">2017-08-23T07:36:33Z</dcterms:created>
  <dcterms:modified xsi:type="dcterms:W3CDTF">2017-09-25T21:59:30Z</dcterms:modified>
</cp:coreProperties>
</file>