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16"/>
  </p:notesMasterIdLst>
  <p:handoutMasterIdLst>
    <p:handoutMasterId r:id="rId17"/>
  </p:handoutMasterIdLst>
  <p:sldIdLst>
    <p:sldId id="297" r:id="rId2"/>
    <p:sldId id="314" r:id="rId3"/>
    <p:sldId id="328" r:id="rId4"/>
    <p:sldId id="329" r:id="rId5"/>
    <p:sldId id="330" r:id="rId6"/>
    <p:sldId id="331" r:id="rId7"/>
    <p:sldId id="332" r:id="rId8"/>
    <p:sldId id="299" r:id="rId9"/>
    <p:sldId id="303" r:id="rId10"/>
    <p:sldId id="307" r:id="rId11"/>
    <p:sldId id="324" r:id="rId12"/>
    <p:sldId id="315" r:id="rId13"/>
    <p:sldId id="277" r:id="rId14"/>
    <p:sldId id="294"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1">
          <p15:clr>
            <a:srgbClr val="A4A3A4"/>
          </p15:clr>
        </p15:guide>
        <p15:guide id="2" orient="horz" pos="3004">
          <p15:clr>
            <a:srgbClr val="A4A3A4"/>
          </p15:clr>
        </p15:guide>
        <p15:guide id="3" orient="horz" pos="422">
          <p15:clr>
            <a:srgbClr val="A4A3A4"/>
          </p15:clr>
        </p15:guide>
        <p15:guide id="4" orient="horz" pos="824">
          <p15:clr>
            <a:srgbClr val="A4A3A4"/>
          </p15:clr>
        </p15:guide>
        <p15:guide id="5" orient="horz" pos="2916">
          <p15:clr>
            <a:srgbClr val="A4A3A4"/>
          </p15:clr>
        </p15:guide>
        <p15:guide id="6" orient="horz" pos="1643">
          <p15:clr>
            <a:srgbClr val="A4A3A4"/>
          </p15:clr>
        </p15:guide>
        <p15:guide id="7" pos="5470">
          <p15:clr>
            <a:srgbClr val="A4A3A4"/>
          </p15:clr>
        </p15:guide>
        <p15:guide id="8" pos="287">
          <p15:clr>
            <a:srgbClr val="A4A3A4"/>
          </p15:clr>
        </p15:guide>
        <p15:guide id="9" pos="2909">
          <p15:clr>
            <a:srgbClr val="A4A3A4"/>
          </p15:clr>
        </p15:guide>
        <p15:guide id="10" pos="2811">
          <p15:clr>
            <a:srgbClr val="A4A3A4"/>
          </p15:clr>
        </p15:guide>
        <p15:guide id="11" pos="285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F2F2F2"/>
    <a:srgbClr val="00457F"/>
    <a:srgbClr val="0071C5"/>
    <a:srgbClr val="F83308"/>
    <a:srgbClr val="FD9208"/>
    <a:srgbClr val="009FDF"/>
    <a:srgbClr val="F3D54E"/>
    <a:srgbClr val="F0CE3E"/>
    <a:srgbClr val="003C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5394" autoAdjust="0"/>
  </p:normalViewPr>
  <p:slideViewPr>
    <p:cSldViewPr snapToGrid="0">
      <p:cViewPr varScale="1">
        <p:scale>
          <a:sx n="105" d="100"/>
          <a:sy n="105" d="100"/>
        </p:scale>
        <p:origin x="77" y="187"/>
      </p:cViewPr>
      <p:guideLst>
        <p:guide orient="horz" pos="1581"/>
        <p:guide orient="horz" pos="3004"/>
        <p:guide orient="horz" pos="422"/>
        <p:guide orient="horz" pos="824"/>
        <p:guide orient="horz" pos="2916"/>
        <p:guide orient="horz" pos="1643"/>
        <p:guide pos="5470"/>
        <p:guide pos="287"/>
        <p:guide pos="2909"/>
        <p:guide pos="2811"/>
        <p:guide pos="28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6" d="100"/>
        <a:sy n="86" d="100"/>
      </p:scale>
      <p:origin x="0" y="0"/>
    </p:cViewPr>
  </p:sorterViewPr>
  <p:notesViewPr>
    <p:cSldViewPr snapToGrid="0" showGuides="1">
      <p:cViewPr varScale="1">
        <p:scale>
          <a:sx n="67" d="100"/>
          <a:sy n="67" d="100"/>
        </p:scale>
        <p:origin x="3120"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Intel Cle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CFD7B2-88A6-E34E-8EF8-CB0C7BA47ADD}" type="datetimeFigureOut">
              <a:rPr lang="en-US" smtClean="0">
                <a:latin typeface="Intel Clear"/>
              </a:rPr>
              <a:pPr/>
              <a:t>12/14/2018</a:t>
            </a:fld>
            <a:endParaRPr lang="en-US" dirty="0">
              <a:latin typeface="Intel Cle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Intel Cle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6CFA4E-18EB-6D49-8DE2-7A74038C2C1C}" type="slidenum">
              <a:rPr lang="en-US" smtClean="0">
                <a:latin typeface="Intel Clear"/>
              </a:rPr>
              <a:pPr/>
              <a:t>‹#›</a:t>
            </a:fld>
            <a:endParaRPr lang="en-US" dirty="0">
              <a:latin typeface="Intel Clear"/>
            </a:endParaRPr>
          </a:p>
        </p:txBody>
      </p:sp>
    </p:spTree>
    <p:extLst>
      <p:ext uri="{BB962C8B-B14F-4D97-AF65-F5344CB8AC3E}">
        <p14:creationId xmlns:p14="http://schemas.microsoft.com/office/powerpoint/2010/main" val="9129941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Intel Cle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Intel Clear"/>
              </a:defRPr>
            </a:lvl1pPr>
          </a:lstStyle>
          <a:p>
            <a:fld id="{ED7FC5FE-6F0D-D34A-8EE6-C95B4F5F4DC8}" type="datetimeFigureOut">
              <a:rPr lang="en-US" smtClean="0"/>
              <a:pPr/>
              <a:t>12/14/2018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Intel Cle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Intel Clear"/>
              </a:defRPr>
            </a:lvl1pPr>
          </a:lstStyle>
          <a:p>
            <a:fld id="{D61C8689-8455-3546-ADF9-3B7273760F66}" type="slidenum">
              <a:rPr lang="en-US" smtClean="0"/>
              <a:pPr/>
              <a:t>‹#›</a:t>
            </a:fld>
            <a:endParaRPr lang="en-US" dirty="0"/>
          </a:p>
        </p:txBody>
      </p:sp>
    </p:spTree>
    <p:extLst>
      <p:ext uri="{BB962C8B-B14F-4D97-AF65-F5344CB8AC3E}">
        <p14:creationId xmlns:p14="http://schemas.microsoft.com/office/powerpoint/2010/main" val="26084292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Intel Clear"/>
        <a:ea typeface="+mn-ea"/>
        <a:cs typeface="+mn-cs"/>
      </a:defRPr>
    </a:lvl1pPr>
    <a:lvl2pPr marL="457200" algn="l" defTabSz="457200" rtl="0" eaLnBrk="1" latinLnBrk="0" hangingPunct="1">
      <a:defRPr sz="1200" kern="1200">
        <a:solidFill>
          <a:schemeClr val="tx1"/>
        </a:solidFill>
        <a:latin typeface="Intel Clear"/>
        <a:ea typeface="+mn-ea"/>
        <a:cs typeface="+mn-cs"/>
      </a:defRPr>
    </a:lvl2pPr>
    <a:lvl3pPr marL="914400" algn="l" defTabSz="457200" rtl="0" eaLnBrk="1" latinLnBrk="0" hangingPunct="1">
      <a:defRPr sz="1200" kern="1200">
        <a:solidFill>
          <a:schemeClr val="tx1"/>
        </a:solidFill>
        <a:latin typeface="Intel Clear"/>
        <a:ea typeface="+mn-ea"/>
        <a:cs typeface="+mn-cs"/>
      </a:defRPr>
    </a:lvl3pPr>
    <a:lvl4pPr marL="1371600" algn="l" defTabSz="457200" rtl="0" eaLnBrk="1" latinLnBrk="0" hangingPunct="1">
      <a:defRPr sz="1200" kern="1200">
        <a:solidFill>
          <a:schemeClr val="tx1"/>
        </a:solidFill>
        <a:latin typeface="Intel Clear"/>
        <a:ea typeface="+mn-ea"/>
        <a:cs typeface="+mn-cs"/>
      </a:defRPr>
    </a:lvl4pPr>
    <a:lvl5pPr marL="1828800" algn="l" defTabSz="457200" rtl="0" eaLnBrk="1" latinLnBrk="0" hangingPunct="1">
      <a:defRPr sz="1200" kern="1200">
        <a:solidFill>
          <a:schemeClr val="tx1"/>
        </a:solidFill>
        <a:latin typeface="Intel Cle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128GB, 192GB, </a:t>
            </a:r>
            <a:r>
              <a:rPr lang="en-US" altLang="zh-CN" dirty="0" smtClean="0">
                <a:solidFill>
                  <a:srgbClr val="FF0000"/>
                </a:solidFill>
              </a:rPr>
              <a:t>256GB</a:t>
            </a:r>
            <a:r>
              <a:rPr lang="en-US" altLang="zh-CN" dirty="0" smtClean="0"/>
              <a:t>, 384GB, 512GB….  </a:t>
            </a:r>
            <a:endParaRPr lang="zh-CN" alt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a:t>
            </a:fld>
            <a:endParaRPr lang="en-US" dirty="0"/>
          </a:p>
        </p:txBody>
      </p:sp>
    </p:spTree>
    <p:extLst>
      <p:ext uri="{BB962C8B-B14F-4D97-AF65-F5344CB8AC3E}">
        <p14:creationId xmlns:p14="http://schemas.microsoft.com/office/powerpoint/2010/main" val="1751761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L1: 3---5 cycles</a:t>
            </a:r>
          </a:p>
          <a:p>
            <a:r>
              <a:rPr lang="en-US" altLang="zh-CN" dirty="0" smtClean="0"/>
              <a:t>L2: 10---22 cycles.</a:t>
            </a:r>
          </a:p>
          <a:p>
            <a:r>
              <a:rPr lang="en-US" altLang="zh-CN" dirty="0" smtClean="0"/>
              <a:t>DDR: 300 cycles</a:t>
            </a:r>
          </a:p>
          <a:p>
            <a:r>
              <a:rPr lang="en-US" altLang="zh-CN" dirty="0" smtClean="0"/>
              <a:t>HBM:  DRAM</a:t>
            </a:r>
            <a:r>
              <a:rPr lang="zh-CN" altLang="en-US" dirty="0" smtClean="0"/>
              <a:t>堆叠技术</a:t>
            </a:r>
            <a:endParaRPr lang="zh-CN" alt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2</a:t>
            </a:fld>
            <a:endParaRPr lang="en-US" dirty="0"/>
          </a:p>
        </p:txBody>
      </p:sp>
    </p:spTree>
    <p:extLst>
      <p:ext uri="{BB962C8B-B14F-4D97-AF65-F5344CB8AC3E}">
        <p14:creationId xmlns:p14="http://schemas.microsoft.com/office/powerpoint/2010/main" val="1017151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DRAM:  20GB/s</a:t>
            </a:r>
          </a:p>
          <a:p>
            <a:r>
              <a:rPr lang="en-US" altLang="zh-CN" dirty="0" smtClean="0"/>
              <a:t>DCPMM: &gt;2X </a:t>
            </a:r>
            <a:r>
              <a:rPr lang="en-US" altLang="zh-CN" dirty="0" err="1" smtClean="0"/>
              <a:t>Optane</a:t>
            </a:r>
            <a:r>
              <a:rPr lang="en-US" altLang="zh-CN" dirty="0" smtClean="0"/>
              <a:t> GB/s</a:t>
            </a:r>
          </a:p>
          <a:p>
            <a:r>
              <a:rPr lang="en-US" altLang="zh-CN" dirty="0" err="1" smtClean="0"/>
              <a:t>Opatne</a:t>
            </a:r>
            <a:r>
              <a:rPr lang="en-US" altLang="zh-CN" dirty="0" smtClean="0"/>
              <a:t>:</a:t>
            </a:r>
            <a:r>
              <a:rPr lang="en-US" altLang="zh-CN" baseline="0" dirty="0" smtClean="0"/>
              <a:t> 2-3GB/s  better latency.</a:t>
            </a:r>
          </a:p>
          <a:p>
            <a:r>
              <a:rPr lang="en-US" altLang="zh-CN" baseline="0" dirty="0" smtClean="0"/>
              <a:t>DRAM: NAND SSD -- -latency 1000X, BW: 1/10,   capacity per $ = 40. </a:t>
            </a:r>
          </a:p>
          <a:p>
            <a:r>
              <a:rPr lang="en-US" altLang="zh-CN" baseline="0" dirty="0" smtClean="0"/>
              <a:t>SSD:  2GB/s…</a:t>
            </a:r>
          </a:p>
          <a:p>
            <a:r>
              <a:rPr lang="en-US" altLang="zh-CN" baseline="0" dirty="0" smtClean="0"/>
              <a:t>QLC SSD     ; better latency</a:t>
            </a:r>
          </a:p>
          <a:p>
            <a:r>
              <a:rPr lang="en-US" altLang="zh-CN" baseline="0" dirty="0" smtClean="0"/>
              <a:t>HDD: 200 MB/s</a:t>
            </a:r>
          </a:p>
          <a:p>
            <a:endParaRPr lang="en-US" altLang="zh-CN" baseline="0" dirty="0" smtClean="0"/>
          </a:p>
          <a:p>
            <a:endParaRPr lang="zh-CN" alt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3</a:t>
            </a:fld>
            <a:endParaRPr lang="en-US" dirty="0"/>
          </a:p>
        </p:txBody>
      </p:sp>
    </p:spTree>
    <p:extLst>
      <p:ext uri="{BB962C8B-B14F-4D97-AF65-F5344CB8AC3E}">
        <p14:creationId xmlns:p14="http://schemas.microsoft.com/office/powerpoint/2010/main" val="3487270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4</a:t>
            </a:fld>
            <a:endParaRPr lang="en-US" dirty="0"/>
          </a:p>
        </p:txBody>
      </p:sp>
    </p:spTree>
    <p:extLst>
      <p:ext uri="{BB962C8B-B14F-4D97-AF65-F5344CB8AC3E}">
        <p14:creationId xmlns:p14="http://schemas.microsoft.com/office/powerpoint/2010/main" val="1860051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DCPMM: 356ns</a:t>
            </a:r>
          </a:p>
          <a:p>
            <a:r>
              <a:rPr lang="en-US" altLang="zh-CN" dirty="0" smtClean="0"/>
              <a:t>DDR:100ns</a:t>
            </a:r>
          </a:p>
          <a:p>
            <a:r>
              <a:rPr lang="en-US" altLang="zh-CN" dirty="0" err="1" smtClean="0"/>
              <a:t>Optane</a:t>
            </a:r>
            <a:r>
              <a:rPr lang="en-US" altLang="zh-CN" dirty="0" smtClean="0"/>
              <a:t>:</a:t>
            </a:r>
            <a:r>
              <a:rPr lang="en-US" altLang="zh-CN" baseline="0" dirty="0" smtClean="0"/>
              <a:t> us</a:t>
            </a:r>
            <a:endParaRPr lang="zh-CN" alt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5</a:t>
            </a:fld>
            <a:endParaRPr lang="en-US" dirty="0"/>
          </a:p>
        </p:txBody>
      </p:sp>
    </p:spTree>
    <p:extLst>
      <p:ext uri="{BB962C8B-B14F-4D97-AF65-F5344CB8AC3E}">
        <p14:creationId xmlns:p14="http://schemas.microsoft.com/office/powerpoint/2010/main" val="3365801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6</a:t>
            </a:fld>
            <a:endParaRPr lang="en-US" dirty="0"/>
          </a:p>
        </p:txBody>
      </p:sp>
    </p:spTree>
    <p:extLst>
      <p:ext uri="{BB962C8B-B14F-4D97-AF65-F5344CB8AC3E}">
        <p14:creationId xmlns:p14="http://schemas.microsoft.com/office/powerpoint/2010/main" val="1497340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7</a:t>
            </a:fld>
            <a:endParaRPr lang="en-US" dirty="0"/>
          </a:p>
        </p:txBody>
      </p:sp>
    </p:spTree>
    <p:extLst>
      <p:ext uri="{BB962C8B-B14F-4D97-AF65-F5344CB8AC3E}">
        <p14:creationId xmlns:p14="http://schemas.microsoft.com/office/powerpoint/2010/main" val="2878315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Radial Gradi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radial gradient</a:t>
            </a:r>
            <a:endParaRPr lang="en-US" dirty="0"/>
          </a:p>
        </p:txBody>
      </p:sp>
      <p:sp>
        <p:nvSpPr>
          <p:cNvPr id="3"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rgbClr val="F3D54E"/>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451797" y="383169"/>
            <a:ext cx="1248049" cy="8298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18083241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4678363" y="1"/>
            <a:ext cx="4465637" cy="4768849"/>
          </a:xfrm>
          <a:solidFill>
            <a:schemeClr val="bg2">
              <a:lumMod val="60000"/>
              <a:lumOff val="40000"/>
            </a:schemeClr>
          </a:solidFill>
        </p:spPr>
        <p:txBody>
          <a:bodyPr/>
          <a:lstStyle>
            <a:lvl1pPr>
              <a:defRPr baseline="0"/>
            </a:lvl1pPr>
          </a:lstStyle>
          <a:p>
            <a:r>
              <a:rPr lang="en-US" dirty="0" smtClean="0"/>
              <a:t>Insert photo here. Drag picture to placeholder or click icon to add.</a:t>
            </a:r>
            <a:endParaRPr lang="en-US" dirty="0"/>
          </a:p>
        </p:txBody>
      </p:sp>
      <p:sp>
        <p:nvSpPr>
          <p:cNvPr id="2" name="Title 1"/>
          <p:cNvSpPr>
            <a:spLocks noGrp="1"/>
          </p:cNvSpPr>
          <p:nvPr>
            <p:ph type="title" hasCustomPrompt="1"/>
          </p:nvPr>
        </p:nvSpPr>
        <p:spPr>
          <a:xfrm>
            <a:off x="455613" y="308848"/>
            <a:ext cx="4006850" cy="868680"/>
          </a:xfrm>
        </p:spPr>
        <p:txBody>
          <a:bodyPr>
            <a:noAutofit/>
          </a:bodyPr>
          <a:lstStyle>
            <a:lvl1pPr>
              <a:defRPr sz="2800" b="0" i="0" baseline="0">
                <a:latin typeface="Intel Clear"/>
                <a:cs typeface="Intel Clear"/>
              </a:defRPr>
            </a:lvl1pPr>
          </a:lstStyle>
          <a:p>
            <a:r>
              <a:rPr lang="en-US" dirty="0" smtClean="0"/>
              <a:t>28pt Intel Clear Headline</a:t>
            </a:r>
            <a:endParaRPr lang="en-US" dirty="0"/>
          </a:p>
        </p:txBody>
      </p:sp>
      <p:sp>
        <p:nvSpPr>
          <p:cNvPr id="14" name="Footer Placeholder 2"/>
          <p:cNvSpPr>
            <a:spLocks noGrp="1"/>
          </p:cNvSpPr>
          <p:nvPr>
            <p:ph type="ftr" sz="quarter" idx="11"/>
          </p:nvPr>
        </p:nvSpPr>
        <p:spPr>
          <a:xfrm>
            <a:off x="3124200" y="4824387"/>
            <a:ext cx="2895600" cy="273844"/>
          </a:xfrm>
        </p:spPr>
        <p:txBody>
          <a:bodyPr/>
          <a:lstStyle/>
          <a:p>
            <a:endParaRPr lang="en-US" dirty="0"/>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7" name="Content Placeholder 2"/>
          <p:cNvSpPr>
            <a:spLocks noGrp="1"/>
          </p:cNvSpPr>
          <p:nvPr>
            <p:ph sz="half" idx="1" hasCustomPrompt="1"/>
          </p:nvPr>
        </p:nvSpPr>
        <p:spPr>
          <a:xfrm>
            <a:off x="455614" y="1325244"/>
            <a:ext cx="4006850" cy="3425825"/>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Tree>
    <p:extLst>
      <p:ext uri="{BB962C8B-B14F-4D97-AF65-F5344CB8AC3E}">
        <p14:creationId xmlns:p14="http://schemas.microsoft.com/office/powerpoint/2010/main" val="29004219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rgbClr val="003C71"/>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white section break</a:t>
            </a:r>
            <a:endParaRPr lang="en-US" dirty="0"/>
          </a:p>
        </p:txBody>
      </p:sp>
      <p:sp>
        <p:nvSpPr>
          <p:cNvPr id="3" name="Text Placeholder 2"/>
          <p:cNvSpPr>
            <a:spLocks noGrp="1"/>
          </p:cNvSpPr>
          <p:nvPr>
            <p:ph type="body" idx="1" hasCustomPrompt="1"/>
          </p:nvPr>
        </p:nvSpPr>
        <p:spPr>
          <a:xfrm>
            <a:off x="455613" y="3241150"/>
            <a:ext cx="7772400" cy="1125140"/>
          </a:xfrm>
        </p:spPr>
        <p:txBody>
          <a:bodyPr anchor="t" anchorCtr="0">
            <a:noAutofit/>
          </a:bodyPr>
          <a:lstStyle>
            <a:lvl1pPr marL="0" indent="0">
              <a:buNone/>
              <a:defRPr sz="1600" b="0" baseline="0">
                <a:solidFill>
                  <a:schemeClr val="accent2"/>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403727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blue section break</a:t>
            </a:r>
            <a:endParaRPr lang="en-US" dirty="0"/>
          </a:p>
        </p:txBody>
      </p:sp>
      <p:sp>
        <p:nvSpPr>
          <p:cNvPr id="3" name="Text Placeholder 2"/>
          <p:cNvSpPr>
            <a:spLocks noGrp="1"/>
          </p:cNvSpPr>
          <p:nvPr userDrawn="1">
            <p:ph type="body" idx="1" hasCustomPrompt="1"/>
          </p:nvPr>
        </p:nvSpPr>
        <p:spPr>
          <a:xfrm>
            <a:off x="455613" y="3241150"/>
            <a:ext cx="7772400" cy="1125140"/>
          </a:xfrm>
        </p:spPr>
        <p:txBody>
          <a:bodyPr anchor="t" anchorCtr="0">
            <a:noAutofit/>
          </a:bodyPr>
          <a:lstStyle>
            <a:lvl1pPr marL="0" indent="0">
              <a:buNone/>
              <a:defRPr sz="1600" b="0" i="0" baseline="0">
                <a:solidFill>
                  <a:srgbClr val="F3D54E"/>
                </a:solidFill>
                <a:latin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Tree>
    <p:extLst>
      <p:ext uri="{BB962C8B-B14F-4D97-AF65-F5344CB8AC3E}">
        <p14:creationId xmlns:p14="http://schemas.microsoft.com/office/powerpoint/2010/main" val="11101123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3" y="2234882"/>
            <a:ext cx="7772400" cy="1125140"/>
          </a:xfrm>
        </p:spPr>
        <p:txBody>
          <a:bodyPr anchor="t" anchorCtr="0">
            <a:noAutofit/>
          </a:bodyPr>
          <a:lstStyle>
            <a:lvl1pPr marL="0" indent="0">
              <a:buNone/>
              <a:defRPr sz="4000" b="0" baseline="0">
                <a:solidFill>
                  <a:schemeClr val="accent2"/>
                </a:solidFill>
                <a:latin typeface="Intel Clear"/>
                <a:ea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40pt Intel Clear Light Body.</a:t>
            </a:r>
            <a:br>
              <a:rPr lang="en-US" dirty="0" smtClean="0"/>
            </a:br>
            <a:r>
              <a:rPr lang="en-US" dirty="0" smtClean="0"/>
              <a:t>For content that is not a section, but has a big idea in text only.</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
        <p:nvSpPr>
          <p:cNvPr id="7" name="Title 1"/>
          <p:cNvSpPr>
            <a:spLocks noGrp="1"/>
          </p:cNvSpPr>
          <p:nvPr>
            <p:ph type="title" hasCustomPrompt="1"/>
          </p:nvPr>
        </p:nvSpPr>
        <p:spPr>
          <a:xfrm>
            <a:off x="455613" y="1101794"/>
            <a:ext cx="7772400" cy="1021556"/>
          </a:xfrm>
        </p:spPr>
        <p:txBody>
          <a:bodyPr anchor="b" anchorCtr="0">
            <a:noAutofit/>
          </a:bodyPr>
          <a:lstStyle>
            <a:lvl1pPr algn="l">
              <a:lnSpc>
                <a:spcPct val="80000"/>
              </a:lnSpc>
              <a:defRPr sz="4000" b="0" cap="none" spc="0" baseline="0">
                <a:solidFill>
                  <a:srgbClr val="003C7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smtClean="0"/>
              <a:t>40pt Intel Clear Heading</a:t>
            </a:r>
            <a:endParaRPr lang="en-US" dirty="0"/>
          </a:p>
        </p:txBody>
      </p:sp>
    </p:spTree>
    <p:extLst>
      <p:ext uri="{BB962C8B-B14F-4D97-AF65-F5344CB8AC3E}">
        <p14:creationId xmlns:p14="http://schemas.microsoft.com/office/powerpoint/2010/main" val="40012562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Section Break Image">
    <p:bg>
      <p:bgPr>
        <a:gradFill>
          <a:gsLst>
            <a:gs pos="0">
              <a:schemeClr val="tx2"/>
            </a:gs>
            <a:gs pos="50000">
              <a:schemeClr val="accent2"/>
            </a:gs>
          </a:gsLst>
          <a:lin ang="189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260088"/>
            <a:ext cx="7772400" cy="1021556"/>
          </a:xfrm>
        </p:spPr>
        <p:txBody>
          <a:bodyPr anchor="b" anchorCtr="0">
            <a:noAutofit/>
          </a:bodyPr>
          <a:lstStyle>
            <a:lvl1pPr algn="l">
              <a:lnSpc>
                <a:spcPct val="80000"/>
              </a:lnSpc>
              <a:defRPr sz="5400" b="0" cap="none"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54pt Intel Clear Pro blue section</a:t>
            </a:r>
            <a:endParaRPr lang="en-US" dirty="0"/>
          </a:p>
        </p:txBody>
      </p:sp>
      <p:sp>
        <p:nvSpPr>
          <p:cNvPr id="3" name="Text Placeholder 2"/>
          <p:cNvSpPr>
            <a:spLocks noGrp="1"/>
          </p:cNvSpPr>
          <p:nvPr>
            <p:ph type="body" idx="1" hasCustomPrompt="1"/>
          </p:nvPr>
        </p:nvSpPr>
        <p:spPr>
          <a:xfrm>
            <a:off x="455613" y="3348787"/>
            <a:ext cx="7772400" cy="1125140"/>
          </a:xfrm>
        </p:spPr>
        <p:txBody>
          <a:bodyPr anchor="t" anchorCtr="0">
            <a:noAutofit/>
          </a:bodyPr>
          <a:lstStyle>
            <a:lvl1pPr marL="0" indent="0">
              <a:buNone/>
              <a:defRPr sz="1600" b="0" baseline="0">
                <a:solidFill>
                  <a:srgbClr val="F3D54E"/>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
        <p:nvSpPr>
          <p:cNvPr id="5" name="Picture Placeholder 4"/>
          <p:cNvSpPr>
            <a:spLocks noGrp="1"/>
          </p:cNvSpPr>
          <p:nvPr>
            <p:ph type="pic" sz="quarter" idx="13" hasCustomPrompt="1"/>
          </p:nvPr>
        </p:nvSpPr>
        <p:spPr>
          <a:xfrm>
            <a:off x="0" y="1"/>
            <a:ext cx="9144000" cy="2574131"/>
          </a:xfrm>
          <a:solidFill>
            <a:schemeClr val="bg2">
              <a:lumMod val="60000"/>
              <a:lumOff val="40000"/>
            </a:schemeClr>
          </a:solidFill>
        </p:spPr>
        <p:txBody>
          <a:bodyPr/>
          <a:lstStyle>
            <a:lvl1pPr>
              <a:defRPr baseline="0">
                <a:solidFill>
                  <a:srgbClr val="0071C5"/>
                </a:solidFill>
              </a:defRPr>
            </a:lvl1pPr>
          </a:lstStyle>
          <a:p>
            <a:r>
              <a:rPr lang="en-US" dirty="0" smtClean="0"/>
              <a:t>Insert photo here. Drag picture to placeholder or click icon to add.</a:t>
            </a:r>
            <a:endParaRPr lang="en-US" dirty="0"/>
          </a:p>
        </p:txBody>
      </p:sp>
    </p:spTree>
    <p:extLst>
      <p:ext uri="{BB962C8B-B14F-4D97-AF65-F5344CB8AC3E}">
        <p14:creationId xmlns:p14="http://schemas.microsoft.com/office/powerpoint/2010/main" val="384376213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4824387"/>
            <a:ext cx="2895600" cy="273844"/>
          </a:xfrm>
        </p:spPr>
        <p:txBody>
          <a:bodyPr/>
          <a:lstStyle/>
          <a:p>
            <a:endParaRPr lang="en-US" dirty="0"/>
          </a:p>
        </p:txBody>
      </p:sp>
      <p:sp>
        <p:nvSpPr>
          <p:cNvPr id="5" name="Slide Number Placeholder 4"/>
          <p:cNvSpPr>
            <a:spLocks noGrp="1"/>
          </p:cNvSpPr>
          <p:nvPr>
            <p:ph type="sldNum" sz="quarter" idx="12"/>
          </p:nvPr>
        </p:nvSpPr>
        <p:spPr/>
        <p:txBody>
          <a:bodyPr/>
          <a:lstStyle/>
          <a:p>
            <a:fld id="{EE2556C5-CE8C-6547-B838-EA80C61A4AF7}" type="slidenum">
              <a:rPr lang="en-US" smtClean="0"/>
              <a:pPr/>
              <a:t>‹#›</a:t>
            </a:fld>
            <a:endParaRPr lang="en-US" dirty="0"/>
          </a:p>
        </p:txBody>
      </p:sp>
      <p:sp>
        <p:nvSpPr>
          <p:cNvPr id="6" name="Title 6"/>
          <p:cNvSpPr>
            <a:spLocks noGrp="1"/>
          </p:cNvSpPr>
          <p:nvPr>
            <p:ph type="title" hasCustomPrompt="1"/>
          </p:nvPr>
        </p:nvSpPr>
        <p:spPr>
          <a:xfrm>
            <a:off x="455613" y="308848"/>
            <a:ext cx="8229600" cy="86868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41371696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33289616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descr="\\.psf\Home\Desktop\Inte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432" y="1875130"/>
            <a:ext cx="2108795" cy="13898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570096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1_Back Cover Radial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int_experience_wht_rgb_3000.pn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3490232" y="1693326"/>
            <a:ext cx="2085380" cy="2113879"/>
          </a:xfrm>
          <a:prstGeom prst="rect">
            <a:avLst/>
          </a:prstGeom>
        </p:spPr>
      </p:pic>
    </p:spTree>
    <p:extLst>
      <p:ext uri="{BB962C8B-B14F-4D97-AF65-F5344CB8AC3E}">
        <p14:creationId xmlns:p14="http://schemas.microsoft.com/office/powerpoint/2010/main" val="14748318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Radial Gradi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radial gradient</a:t>
            </a:r>
            <a:endParaRPr lang="en-US" dirty="0"/>
          </a:p>
        </p:txBody>
      </p:sp>
      <p:sp>
        <p:nvSpPr>
          <p:cNvPr id="9"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rgbClr val="F3D54E"/>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pic>
        <p:nvPicPr>
          <p:cNvPr id="10" name="Picture 9" descr="int_experience_hrz_wht_rgb_1500.pn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460693" y="389228"/>
            <a:ext cx="2121766" cy="887284"/>
          </a:xfrm>
          <a:prstGeom prst="rect">
            <a:avLst/>
          </a:prstGeom>
        </p:spPr>
      </p:pic>
    </p:spTree>
    <p:extLst>
      <p:ext uri="{BB962C8B-B14F-4D97-AF65-F5344CB8AC3E}">
        <p14:creationId xmlns:p14="http://schemas.microsoft.com/office/powerpoint/2010/main" val="10450681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tx2"/>
            </a:gs>
            <a:gs pos="50000">
              <a:schemeClr val="accent2"/>
            </a:gs>
          </a:gsLst>
          <a:lin ang="18900000" scaled="1"/>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51797" y="383169"/>
            <a:ext cx="1248049" cy="82985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image</a:t>
            </a:r>
            <a:endParaRPr lang="en-US" dirty="0"/>
          </a:p>
        </p:txBody>
      </p:sp>
      <p:sp>
        <p:nvSpPr>
          <p:cNvPr id="14"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rgbClr val="F3D54E"/>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spTree>
    <p:extLst>
      <p:ext uri="{BB962C8B-B14F-4D97-AF65-F5344CB8AC3E}">
        <p14:creationId xmlns:p14="http://schemas.microsoft.com/office/powerpoint/2010/main" val="18083241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
        <p:nvSpPr>
          <p:cNvPr id="9" name="Content Placeholder 8"/>
          <p:cNvSpPr>
            <a:spLocks noGrp="1"/>
          </p:cNvSpPr>
          <p:nvPr>
            <p:ph sz="quarter" idx="13" hasCustomPrompt="1"/>
          </p:nvPr>
        </p:nvSpPr>
        <p:spPr>
          <a:xfrm>
            <a:off x="455613" y="1203325"/>
            <a:ext cx="8228012" cy="3425825"/>
          </a:xfrm>
        </p:spPr>
        <p:txBody>
          <a:bodyPr/>
          <a:lstStyle>
            <a:lvl1pPr>
              <a:defRPr>
                <a:solidFill>
                  <a:srgbClr val="0071C5"/>
                </a:solidFill>
              </a:defRPr>
            </a:lvl1pPr>
            <a:lvl2pPr>
              <a:defRPr sz="1800"/>
            </a:lvl2pPr>
            <a:lvl3pPr>
              <a:defRPr sz="1800"/>
            </a:lvl3pPr>
            <a:lvl4pPr>
              <a:defRPr sz="1600"/>
            </a:lvl4pPr>
          </a:lstStyle>
          <a:p>
            <a:pPr lvl="0"/>
            <a:r>
              <a:rPr lang="en-US" dirty="0" smtClean="0"/>
              <a:t>18pt Intel Clear body text</a:t>
            </a:r>
          </a:p>
          <a:p>
            <a:pPr lvl="1"/>
            <a:r>
              <a:rPr lang="en-US" dirty="0" smtClean="0"/>
              <a:t>18pt Intel Clear bullet one</a:t>
            </a:r>
          </a:p>
          <a:p>
            <a:pPr lvl="2"/>
            <a:r>
              <a:rPr lang="en-US" dirty="0" smtClean="0"/>
              <a:t>18pt Intel Clear sub-bullet</a:t>
            </a:r>
          </a:p>
          <a:p>
            <a:pPr lvl="3"/>
            <a:r>
              <a:rPr lang="en-US" dirty="0" smtClean="0"/>
              <a:t>16pt Intel Clear fourth level</a:t>
            </a:r>
          </a:p>
          <a:p>
            <a:pPr lvl="4"/>
            <a:r>
              <a:rPr lang="en-US" dirty="0" err="1" smtClean="0"/>
              <a:t>14pt</a:t>
            </a:r>
            <a:r>
              <a:rPr lang="en-US" dirty="0" smtClean="0"/>
              <a:t> Intel Clear fifth level</a:t>
            </a:r>
            <a:endParaRPr lang="en-US" dirty="0"/>
          </a:p>
        </p:txBody>
      </p:sp>
    </p:spTree>
    <p:extLst>
      <p:ext uri="{BB962C8B-B14F-4D97-AF65-F5344CB8AC3E}">
        <p14:creationId xmlns:p14="http://schemas.microsoft.com/office/powerpoint/2010/main" val="13585118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Imag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455613" y="308848"/>
            <a:ext cx="8229600" cy="86868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
        <p:nvSpPr>
          <p:cNvPr id="9" name="Picture Placeholder 8"/>
          <p:cNvSpPr>
            <a:spLocks noGrp="1"/>
          </p:cNvSpPr>
          <p:nvPr>
            <p:ph type="pic" sz="quarter" idx="13"/>
          </p:nvPr>
        </p:nvSpPr>
        <p:spPr>
          <a:xfrm>
            <a:off x="4830763" y="943430"/>
            <a:ext cx="3181123" cy="1670950"/>
          </a:xfrm>
          <a:solidFill>
            <a:schemeClr val="bg2">
              <a:lumMod val="60000"/>
              <a:lumOff val="40000"/>
            </a:schemeClr>
          </a:solidFill>
        </p:spPr>
        <p:txBody>
          <a:bodyPr/>
          <a:lstStyle>
            <a:lvl1pPr>
              <a:defRPr sz="1800">
                <a:latin typeface="Intel Clear"/>
              </a:defRPr>
            </a:lvl1pPr>
          </a:lstStyle>
          <a:p>
            <a:r>
              <a:rPr lang="en-US" sz="1100" smtClean="0">
                <a:latin typeface="Arial"/>
              </a:rPr>
              <a:t>Click icon to add picture</a:t>
            </a:r>
            <a:endParaRPr lang="en-US" sz="1100" dirty="0">
              <a:latin typeface="Arial"/>
            </a:endParaRPr>
          </a:p>
        </p:txBody>
      </p:sp>
      <p:sp>
        <p:nvSpPr>
          <p:cNvPr id="10" name="Picture Placeholder 8"/>
          <p:cNvSpPr>
            <a:spLocks noGrp="1"/>
          </p:cNvSpPr>
          <p:nvPr>
            <p:ph type="pic" sz="quarter" idx="14"/>
          </p:nvPr>
        </p:nvSpPr>
        <p:spPr>
          <a:xfrm>
            <a:off x="4830763" y="2843897"/>
            <a:ext cx="3181123" cy="1670950"/>
          </a:xfrm>
          <a:solidFill>
            <a:schemeClr val="bg2">
              <a:lumMod val="60000"/>
              <a:lumOff val="40000"/>
            </a:schemeClr>
          </a:solidFill>
        </p:spPr>
        <p:txBody>
          <a:bodyPr/>
          <a:lstStyle>
            <a:lvl1pPr>
              <a:defRPr sz="1800">
                <a:latin typeface="Intel Clear"/>
              </a:defRPr>
            </a:lvl1pPr>
          </a:lstStyle>
          <a:p>
            <a:r>
              <a:rPr lang="en-US" sz="1100" smtClean="0">
                <a:latin typeface="Arial"/>
              </a:rPr>
              <a:t>Click icon to add picture</a:t>
            </a:r>
            <a:endParaRPr lang="en-US" sz="1100" dirty="0">
              <a:latin typeface="Arial"/>
            </a:endParaRPr>
          </a:p>
        </p:txBody>
      </p:sp>
    </p:spTree>
    <p:extLst>
      <p:ext uri="{BB962C8B-B14F-4D97-AF65-F5344CB8AC3E}">
        <p14:creationId xmlns:p14="http://schemas.microsoft.com/office/powerpoint/2010/main" val="2598914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6" name="Content Placeholder 2"/>
          <p:cNvSpPr>
            <a:spLocks noGrp="1"/>
          </p:cNvSpPr>
          <p:nvPr>
            <p:ph sz="half" idx="13" hasCustomPrompt="1"/>
          </p:nvPr>
        </p:nvSpPr>
        <p:spPr>
          <a:xfrm>
            <a:off x="4678363" y="1203324"/>
            <a:ext cx="4005264" cy="3425825"/>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455613" y="308848"/>
            <a:ext cx="8229600" cy="86868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406206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3" y="1203325"/>
            <a:ext cx="8228013" cy="3425825"/>
          </a:xfrm>
        </p:spPr>
        <p:txBody>
          <a:bodyPr anchor="ctr" anchorCtr="0"/>
          <a:lstStyle>
            <a:lvl1pPr marL="190500" indent="-190500">
              <a:defRPr sz="3600" b="1" baseline="0">
                <a:solidFill>
                  <a:schemeClr val="accent2"/>
                </a:solidFill>
                <a:latin typeface="+mn-lt"/>
                <a:cs typeface="Intel Clear"/>
              </a:defRPr>
            </a:lvl1pPr>
            <a:lvl2pPr marL="417513" indent="-225425">
              <a:buFont typeface="Intel Clear" pitchFamily="34" charset="0"/>
              <a:buChar char="–"/>
              <a:defRPr sz="1200" baseline="0">
                <a:latin typeface="+mn-lt"/>
                <a:cs typeface="Intel Clear" panose="020B0604020203020204" pitchFamily="34" charset="0"/>
              </a:defRPr>
            </a:lvl2pPr>
            <a:lvl3pPr marL="685800" indent="-228600">
              <a:buFont typeface="Intel Clear" pitchFamily="34" charset="0"/>
              <a:buChar char="–"/>
              <a:defRPr sz="1200">
                <a:latin typeface="+mn-lt"/>
              </a:defRPr>
            </a:lvl3pPr>
            <a:lvl4pPr>
              <a:buFont typeface="Intel Clear" pitchFamily="34" charset="0"/>
              <a:buChar char="–"/>
              <a:defRPr sz="1100">
                <a:latin typeface="+mn-lt"/>
              </a:defRPr>
            </a:lvl4pPr>
            <a:lvl5pPr>
              <a:buFont typeface="Intel Clear" pitchFamily="34" charset="0"/>
              <a:buChar char="–"/>
              <a:defRPr sz="1050">
                <a:latin typeface="+mn-lt"/>
              </a:defRPr>
            </a:lvl5pPr>
          </a:lstStyle>
          <a:p>
            <a:pPr lvl="0"/>
            <a:r>
              <a:rPr lang="en-US" dirty="0" smtClean="0"/>
              <a:t>“36pt Intel Clear Bold Text”</a:t>
            </a:r>
          </a:p>
          <a:p>
            <a:pPr lvl="1"/>
            <a:r>
              <a:rPr lang="en-US" dirty="0" err="1" smtClean="0"/>
              <a:t>12pt</a:t>
            </a:r>
            <a:r>
              <a:rPr lang="en-US" dirty="0" smtClean="0"/>
              <a:t> Attribution</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11929465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4" name="Footer Placeholder 2"/>
          <p:cNvSpPr>
            <a:spLocks noGrp="1"/>
          </p:cNvSpPr>
          <p:nvPr>
            <p:ph type="ftr" sz="quarter" idx="11"/>
          </p:nvPr>
        </p:nvSpPr>
        <p:spPr>
          <a:xfrm>
            <a:off x="3124200" y="4824387"/>
            <a:ext cx="2895600" cy="273844"/>
          </a:xfrm>
        </p:spPr>
        <p:txBody>
          <a:bodyPr/>
          <a:lstStyle/>
          <a:p>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36382072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2574131"/>
            <a:ext cx="9144000" cy="2194719"/>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p>
        </p:txBody>
      </p:sp>
      <p:sp>
        <p:nvSpPr>
          <p:cNvPr id="14" name="Footer Placeholder 2"/>
          <p:cNvSpPr>
            <a:spLocks noGrp="1"/>
          </p:cNvSpPr>
          <p:nvPr>
            <p:ph type="ftr" sz="quarter" idx="11"/>
          </p:nvPr>
        </p:nvSpPr>
        <p:spPr>
          <a:xfrm>
            <a:off x="3124200" y="4824387"/>
            <a:ext cx="2895600" cy="273844"/>
          </a:xfrm>
        </p:spPr>
        <p:txBody>
          <a:bodyPr/>
          <a:lstStyle/>
          <a:p>
            <a:endParaRPr lang="en-US" dirty="0"/>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8" name="Content Placeholder 2"/>
          <p:cNvSpPr>
            <a:spLocks noGrp="1"/>
          </p:cNvSpPr>
          <p:nvPr>
            <p:ph sz="half" idx="1" hasCustomPrompt="1"/>
          </p:nvPr>
        </p:nvSpPr>
        <p:spPr>
          <a:xfrm>
            <a:off x="455613" y="1203325"/>
            <a:ext cx="4006851" cy="1309290"/>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9" name="Content Placeholder 2"/>
          <p:cNvSpPr>
            <a:spLocks noGrp="1"/>
          </p:cNvSpPr>
          <p:nvPr>
            <p:ph sz="half" idx="15" hasCustomPrompt="1"/>
          </p:nvPr>
        </p:nvSpPr>
        <p:spPr>
          <a:xfrm>
            <a:off x="4678363" y="1203325"/>
            <a:ext cx="4005264" cy="1309290"/>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3" name="TextBox 2"/>
          <p:cNvSpPr txBox="1"/>
          <p:nvPr userDrawn="1"/>
        </p:nvSpPr>
        <p:spPr>
          <a:xfrm>
            <a:off x="1009487" y="4975795"/>
            <a:ext cx="184666" cy="246221"/>
          </a:xfrm>
          <a:prstGeom prst="rect">
            <a:avLst/>
          </a:prstGeom>
          <a:noFill/>
        </p:spPr>
        <p:txBody>
          <a:bodyPr wrap="none" rtlCol="0">
            <a:spAutoFit/>
          </a:bodyPr>
          <a:lstStyle/>
          <a:p>
            <a:endParaRPr lang="en-US" sz="1000" dirty="0" smtClean="0">
              <a:solidFill>
                <a:schemeClr val="tx2"/>
              </a:solidFill>
              <a:cs typeface="Intel Clear"/>
            </a:endParaRPr>
          </a:p>
        </p:txBody>
      </p:sp>
      <p:sp>
        <p:nvSpPr>
          <p:cNvPr id="10" name="Title 6"/>
          <p:cNvSpPr>
            <a:spLocks noGrp="1"/>
          </p:cNvSpPr>
          <p:nvPr>
            <p:ph type="title" hasCustomPrompt="1"/>
          </p:nvPr>
        </p:nvSpPr>
        <p:spPr>
          <a:xfrm>
            <a:off x="455613" y="308848"/>
            <a:ext cx="8229600" cy="86868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23926894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87" y="4759452"/>
            <a:ext cx="9144000" cy="384048"/>
          </a:xfrm>
          <a:prstGeom prst="rect">
            <a:avLst/>
          </a:prstGeom>
          <a:gradFill flip="none" rotWithShape="1">
            <a:gsLst>
              <a:gs pos="0">
                <a:schemeClr val="tx2"/>
              </a:gs>
              <a:gs pos="50000">
                <a:schemeClr val="accent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2" descr="\\.psf\Home\Desktop\Intel.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39915" y="4830589"/>
            <a:ext cx="364336" cy="24013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2" name="Straight Connector 11"/>
          <p:cNvCxnSpPr/>
          <p:nvPr/>
        </p:nvCxnSpPr>
        <p:spPr>
          <a:xfrm>
            <a:off x="8718551"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5613" y="310130"/>
            <a:ext cx="8229600" cy="868680"/>
          </a:xfrm>
          <a:prstGeom prst="rect">
            <a:avLst/>
          </a:prstGeom>
        </p:spPr>
        <p:txBody>
          <a:bodyPr vert="horz" lIns="0" tIns="0" rIns="0" bIns="0" rtlCol="0" anchor="t" anchorCtr="0">
            <a:noAutofit/>
          </a:bodyPr>
          <a:lstStyle/>
          <a:p>
            <a:r>
              <a:rPr lang="en-US" dirty="0" smtClean="0"/>
              <a:t>28pt Intel Clear Headline</a:t>
            </a:r>
            <a:endParaRPr lang="en-US" dirty="0"/>
          </a:p>
        </p:txBody>
      </p:sp>
      <p:sp>
        <p:nvSpPr>
          <p:cNvPr id="3" name="Text Placeholder 2"/>
          <p:cNvSpPr>
            <a:spLocks noGrp="1"/>
          </p:cNvSpPr>
          <p:nvPr>
            <p:ph type="body" idx="1"/>
          </p:nvPr>
        </p:nvSpPr>
        <p:spPr>
          <a:xfrm>
            <a:off x="455613" y="1203325"/>
            <a:ext cx="8228012" cy="3425825"/>
          </a:xfrm>
          <a:prstGeom prst="rect">
            <a:avLst/>
          </a:prstGeom>
        </p:spPr>
        <p:txBody>
          <a:bodyPr vert="horz" lIns="0" tIns="0" rIns="0" bIns="0" rtlCol="0">
            <a:noAutofit/>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5"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
        <p:nvSpPr>
          <p:cNvPr id="6" name="Slide Number Placeholder 5"/>
          <p:cNvSpPr>
            <a:spLocks noGrp="1"/>
          </p:cNvSpPr>
          <p:nvPr>
            <p:ph type="sldNum" sz="quarter" idx="4"/>
          </p:nvPr>
        </p:nvSpPr>
        <p:spPr>
          <a:xfrm>
            <a:off x="6872352" y="4824387"/>
            <a:ext cx="2133600" cy="273844"/>
          </a:xfrm>
          <a:prstGeom prst="rect">
            <a:avLst/>
          </a:prstGeom>
        </p:spPr>
        <p:txBody>
          <a:bodyPr vert="horz" lIns="0" tIns="0" rIns="0" bIns="0" rtlCol="0" anchor="ctr"/>
          <a:lstStyle>
            <a:lvl1pPr algn="r">
              <a:defRPr sz="800">
                <a:solidFill>
                  <a:schemeClr val="bg1"/>
                </a:solidFill>
                <a:latin typeface="+mn-lt"/>
                <a:cs typeface="Intel Clear"/>
              </a:defRPr>
            </a:lvl1pPr>
          </a:lstStyle>
          <a:p>
            <a:fld id="{EE2556C5-CE8C-6547-B838-EA80C61A4AF7}" type="slidenum">
              <a:rPr lang="en-US" smtClean="0"/>
              <a:pPr/>
              <a:t>‹#›</a:t>
            </a:fld>
            <a:endParaRPr lang="en-US" dirty="0"/>
          </a:p>
        </p:txBody>
      </p:sp>
      <p:pic>
        <p:nvPicPr>
          <p:cNvPr id="13" name="Picture 12"/>
          <p:cNvPicPr/>
          <p:nvPr userDrawn="1"/>
        </p:nvPicPr>
        <p:blipFill>
          <a:blip r:embed="rId21"/>
          <a:srcRect l="3175" t="3866" r="2284" b="9404"/>
          <a:stretch/>
        </p:blipFill>
        <p:spPr>
          <a:xfrm>
            <a:off x="265955" y="4771776"/>
            <a:ext cx="726332" cy="360953"/>
          </a:xfrm>
          <a:prstGeom prst="rect">
            <a:avLst/>
          </a:prstGeom>
          <a:ln>
            <a:noFill/>
          </a:ln>
          <a:effectLst>
            <a:softEdge rad="25400"/>
          </a:effectLst>
        </p:spPr>
      </p:pic>
    </p:spTree>
    <p:extLst>
      <p:ext uri="{BB962C8B-B14F-4D97-AF65-F5344CB8AC3E}">
        <p14:creationId xmlns:p14="http://schemas.microsoft.com/office/powerpoint/2010/main" val="3786227823"/>
      </p:ext>
    </p:extLst>
  </p:cSld>
  <p:clrMap bg1="lt1" tx1="dk1" bg2="lt2" tx2="dk2" accent1="accent1" accent2="accent2" accent3="accent3" accent4="accent4" accent5="accent5" accent6="accent6" hlink="hlink" folHlink="folHlink"/>
  <p:sldLayoutIdLst>
    <p:sldLayoutId id="2147483673" r:id="rId1"/>
    <p:sldLayoutId id="2147483679" r:id="rId2"/>
    <p:sldLayoutId id="2147483674" r:id="rId3"/>
    <p:sldLayoutId id="2147483650" r:id="rId4"/>
    <p:sldLayoutId id="2147483684" r:id="rId5"/>
    <p:sldLayoutId id="2147483652" r:id="rId6"/>
    <p:sldLayoutId id="2147483660" r:id="rId7"/>
    <p:sldLayoutId id="2147483668" r:id="rId8"/>
    <p:sldLayoutId id="2147483669" r:id="rId9"/>
    <p:sldLayoutId id="2147483670" r:id="rId10"/>
    <p:sldLayoutId id="2147483672" r:id="rId11"/>
    <p:sldLayoutId id="2147483651" r:id="rId12"/>
    <p:sldLayoutId id="2147483677" r:id="rId13"/>
    <p:sldLayoutId id="2147483665" r:id="rId14"/>
    <p:sldLayoutId id="2147483654" r:id="rId15"/>
    <p:sldLayoutId id="2147483655" r:id="rId16"/>
    <p:sldLayoutId id="2147483676" r:id="rId17"/>
    <p:sldLayoutId id="2147483681" r:id="rId18"/>
  </p:sldLayoutIdLst>
  <p:timing>
    <p:tnLst>
      <p:par>
        <p:cTn id="1" dur="indefinite" restart="never" nodeType="tmRoot"/>
      </p:par>
    </p:tnLst>
  </p:timing>
  <p:hf hdr="0" ftr="0" dt="0"/>
  <p:txStyles>
    <p:titleStyle>
      <a:lvl1pPr algn="l" defTabSz="457200" rtl="0" eaLnBrk="1" latinLnBrk="0" hangingPunct="1">
        <a:lnSpc>
          <a:spcPct val="100000"/>
        </a:lnSpc>
        <a:spcBef>
          <a:spcPct val="0"/>
        </a:spcBef>
        <a:buNone/>
        <a:defRPr sz="2800" b="0" i="0" kern="1200" spc="0" baseline="0">
          <a:solidFill>
            <a:srgbClr val="003C71"/>
          </a:solidFill>
          <a:latin typeface="Intel Clear"/>
          <a:ea typeface="Intel Clear"/>
          <a:cs typeface="Intel Clear"/>
        </a:defRPr>
      </a:lvl1pPr>
    </p:titleStyle>
    <p:body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rgbClr val="003C7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rgbClr val="003C7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rgbClr val="003C7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rgbClr val="003C7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hyperlink" Target="http://www.intel.com/performanc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613" y="1938402"/>
            <a:ext cx="8212886" cy="1102519"/>
          </a:xfrm>
        </p:spPr>
        <p:txBody>
          <a:bodyPr/>
          <a:lstStyle/>
          <a:p>
            <a:pPr algn="r"/>
            <a:r>
              <a:rPr lang="en-US" dirty="0" smtClean="0"/>
              <a:t/>
            </a:r>
            <a:br>
              <a:rPr lang="en-US" dirty="0" smtClean="0"/>
            </a:br>
            <a:r>
              <a:rPr lang="en-US" dirty="0" smtClean="0"/>
              <a:t>Embracing the Terabyte </a:t>
            </a:r>
            <a:r>
              <a:rPr lang="en-US" altLang="zh-CN" dirty="0" smtClean="0"/>
              <a:t>M</a:t>
            </a:r>
            <a:r>
              <a:rPr lang="en-US" dirty="0" smtClean="0"/>
              <a:t>emory </a:t>
            </a:r>
            <a:r>
              <a:rPr lang="en-US" dirty="0"/>
              <a:t>E</a:t>
            </a:r>
            <a:r>
              <a:rPr lang="en-US" dirty="0" smtClean="0"/>
              <a:t>ra with Intel DCPMM In Cloud</a:t>
            </a:r>
            <a:endParaRPr lang="en-US" dirty="0"/>
          </a:p>
        </p:txBody>
      </p:sp>
      <p:sp>
        <p:nvSpPr>
          <p:cNvPr id="3" name="Subtitle 2"/>
          <p:cNvSpPr>
            <a:spLocks noGrp="1"/>
          </p:cNvSpPr>
          <p:nvPr>
            <p:ph type="subTitle" idx="1"/>
          </p:nvPr>
        </p:nvSpPr>
        <p:spPr>
          <a:xfrm>
            <a:off x="455613" y="3685100"/>
            <a:ext cx="6330212" cy="733267"/>
          </a:xfrm>
        </p:spPr>
        <p:txBody>
          <a:bodyPr/>
          <a:lstStyle/>
          <a:p>
            <a:r>
              <a:rPr lang="zh-CN" altLang="en-US" b="0" dirty="0" smtClean="0"/>
              <a:t>董耀祖 </a:t>
            </a:r>
            <a:r>
              <a:rPr lang="en-US" altLang="zh-CN" b="0" dirty="0" smtClean="0"/>
              <a:t>(eddie.dong@intel.com)</a:t>
            </a:r>
          </a:p>
          <a:p>
            <a:r>
              <a:rPr lang="zh-CN" altLang="en-US" dirty="0"/>
              <a:t>首</a:t>
            </a:r>
            <a:r>
              <a:rPr lang="zh-CN" altLang="en-US" dirty="0" smtClean="0"/>
              <a:t>席工程师，</a:t>
            </a:r>
            <a:r>
              <a:rPr lang="en-US" dirty="0" smtClean="0"/>
              <a:t>Intel</a:t>
            </a:r>
            <a:r>
              <a:rPr lang="zh-CN" altLang="en-US" dirty="0" smtClean="0"/>
              <a:t>开源软件技术中心 </a:t>
            </a:r>
            <a:endParaRPr lang="en-US" b="0" dirty="0"/>
          </a:p>
        </p:txBody>
      </p:sp>
    </p:spTree>
    <p:extLst>
      <p:ext uri="{BB962C8B-B14F-4D97-AF65-F5344CB8AC3E}">
        <p14:creationId xmlns:p14="http://schemas.microsoft.com/office/powerpoint/2010/main" val="2310096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10</a:t>
            </a:fld>
            <a:endParaRPr lang="en-US" dirty="0"/>
          </a:p>
        </p:txBody>
      </p:sp>
      <p:sp>
        <p:nvSpPr>
          <p:cNvPr id="3" name="Title 2"/>
          <p:cNvSpPr>
            <a:spLocks noGrp="1"/>
          </p:cNvSpPr>
          <p:nvPr>
            <p:ph type="title"/>
          </p:nvPr>
        </p:nvSpPr>
        <p:spPr/>
        <p:txBody>
          <a:bodyPr/>
          <a:lstStyle/>
          <a:p>
            <a:r>
              <a:rPr lang="en-US" altLang="zh-CN" dirty="0" err="1" smtClean="0"/>
              <a:t>MemoryOptimizer</a:t>
            </a:r>
            <a:r>
              <a:rPr lang="en-US" altLang="zh-CN" dirty="0" smtClean="0"/>
              <a:t> - Adaptive </a:t>
            </a:r>
            <a:r>
              <a:rPr lang="en-US" altLang="zh-CN" dirty="0"/>
              <a:t>Policy Selection</a:t>
            </a:r>
            <a:endParaRPr lang="en-US" dirty="0"/>
          </a:p>
        </p:txBody>
      </p:sp>
      <p:sp>
        <p:nvSpPr>
          <p:cNvPr id="4" name="Content Placeholder 3"/>
          <p:cNvSpPr>
            <a:spLocks noGrp="1"/>
          </p:cNvSpPr>
          <p:nvPr>
            <p:ph sz="quarter" idx="13"/>
          </p:nvPr>
        </p:nvSpPr>
        <p:spPr>
          <a:xfrm>
            <a:off x="455613" y="1058946"/>
            <a:ext cx="8228012" cy="3425825"/>
          </a:xfrm>
        </p:spPr>
        <p:txBody>
          <a:bodyPr/>
          <a:lstStyle/>
          <a:p>
            <a:r>
              <a:rPr lang="en-US" altLang="zh-CN" dirty="0"/>
              <a:t>Memory access pattern and predictors</a:t>
            </a:r>
          </a:p>
          <a:p>
            <a:pPr lvl="1">
              <a:spcBef>
                <a:spcPts val="300"/>
              </a:spcBef>
            </a:pPr>
            <a:r>
              <a:rPr lang="en-US" altLang="zh-CN" sz="1400" dirty="0"/>
              <a:t>Access pattern is likely per workload</a:t>
            </a:r>
          </a:p>
          <a:p>
            <a:pPr lvl="2">
              <a:spcBef>
                <a:spcPts val="300"/>
              </a:spcBef>
            </a:pPr>
            <a:r>
              <a:rPr lang="en-US" altLang="zh-CN" sz="1400" dirty="0"/>
              <a:t>Focus on typical cloud workload</a:t>
            </a:r>
          </a:p>
          <a:p>
            <a:pPr lvl="1">
              <a:spcBef>
                <a:spcPts val="300"/>
              </a:spcBef>
            </a:pPr>
            <a:r>
              <a:rPr lang="en-US" altLang="zh-CN" sz="1400" dirty="0"/>
              <a:t>Need different predictors to handle different scenario</a:t>
            </a:r>
          </a:p>
          <a:p>
            <a:pPr lvl="1">
              <a:spcBef>
                <a:spcPts val="300"/>
              </a:spcBef>
            </a:pPr>
            <a:r>
              <a:rPr lang="en-US" altLang="zh-CN" sz="1400" dirty="0"/>
              <a:t>Explore the possibility of AI in predictors</a:t>
            </a:r>
          </a:p>
          <a:p>
            <a:r>
              <a:rPr lang="en-US" altLang="zh-CN" dirty="0"/>
              <a:t>Usage scenario difference</a:t>
            </a:r>
          </a:p>
          <a:p>
            <a:pPr lvl="1">
              <a:spcBef>
                <a:spcPts val="300"/>
              </a:spcBef>
            </a:pPr>
            <a:r>
              <a:rPr lang="en-US" altLang="zh-CN" sz="1400" dirty="0"/>
              <a:t>Throughput focus vs. latency focus</a:t>
            </a:r>
          </a:p>
          <a:p>
            <a:r>
              <a:rPr lang="en-US" altLang="zh-CN" dirty="0"/>
              <a:t>Policies</a:t>
            </a:r>
          </a:p>
          <a:p>
            <a:pPr lvl="1">
              <a:spcBef>
                <a:spcPts val="300"/>
              </a:spcBef>
            </a:pPr>
            <a:r>
              <a:rPr lang="en-US" altLang="zh-CN" sz="1400" dirty="0"/>
              <a:t>Each predictor couldn’t precisely project the future page hotness</a:t>
            </a:r>
          </a:p>
          <a:p>
            <a:pPr lvl="2">
              <a:spcBef>
                <a:spcPts val="300"/>
              </a:spcBef>
            </a:pPr>
            <a:r>
              <a:rPr lang="en-US" altLang="zh-CN" sz="1400" dirty="0"/>
              <a:t>Page </a:t>
            </a:r>
            <a:r>
              <a:rPr lang="en-US" altLang="zh-CN" sz="1400" dirty="0" err="1"/>
              <a:t>mis</a:t>
            </a:r>
            <a:r>
              <a:rPr lang="en-US" altLang="zh-CN" sz="1400" dirty="0"/>
              <a:t>-migration costs (actually pretty much for 2MB pages)</a:t>
            </a:r>
          </a:p>
          <a:p>
            <a:pPr lvl="1">
              <a:spcBef>
                <a:spcPts val="300"/>
              </a:spcBef>
            </a:pPr>
            <a:r>
              <a:rPr lang="en-US" altLang="zh-CN" sz="1400" dirty="0"/>
              <a:t>Explore moderately conservative migration policy</a:t>
            </a:r>
          </a:p>
          <a:p>
            <a:pPr lvl="2">
              <a:spcBef>
                <a:spcPts val="300"/>
              </a:spcBef>
            </a:pPr>
            <a:r>
              <a:rPr lang="en-US" altLang="zh-CN" sz="1400" dirty="0"/>
              <a:t>Avoid the cost of page </a:t>
            </a:r>
            <a:r>
              <a:rPr lang="en-US" altLang="zh-CN" sz="1400" dirty="0" err="1"/>
              <a:t>mis</a:t>
            </a:r>
            <a:r>
              <a:rPr lang="en-US" altLang="zh-CN" sz="1400" dirty="0"/>
              <a:t>-migration</a:t>
            </a:r>
          </a:p>
          <a:p>
            <a:pPr lvl="2">
              <a:spcBef>
                <a:spcPts val="300"/>
              </a:spcBef>
            </a:pPr>
            <a:r>
              <a:rPr lang="en-US" altLang="zh-CN" sz="1400" dirty="0"/>
              <a:t>Workload and usage scenario specific</a:t>
            </a:r>
          </a:p>
          <a:p>
            <a:endParaRPr lang="en-US" sz="1400" dirty="0"/>
          </a:p>
        </p:txBody>
      </p:sp>
    </p:spTree>
    <p:extLst>
      <p:ext uri="{BB962C8B-B14F-4D97-AF65-F5344CB8AC3E}">
        <p14:creationId xmlns:p14="http://schemas.microsoft.com/office/powerpoint/2010/main" val="2247703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11</a:t>
            </a:fld>
            <a:endParaRPr lang="en-US" dirty="0"/>
          </a:p>
        </p:txBody>
      </p:sp>
      <p:sp>
        <p:nvSpPr>
          <p:cNvPr id="3" name="Title 2"/>
          <p:cNvSpPr>
            <a:spLocks noGrp="1"/>
          </p:cNvSpPr>
          <p:nvPr>
            <p:ph type="title"/>
          </p:nvPr>
        </p:nvSpPr>
        <p:spPr/>
        <p:txBody>
          <a:bodyPr/>
          <a:lstStyle/>
          <a:p>
            <a:r>
              <a:rPr lang="en-US" altLang="zh-CN" dirty="0" smtClean="0"/>
              <a:t>Performance Evaluation</a:t>
            </a:r>
            <a:endParaRPr lang="zh-CN" altLang="en-US" dirty="0"/>
          </a:p>
        </p:txBody>
      </p:sp>
      <p:sp>
        <p:nvSpPr>
          <p:cNvPr id="5" name="TextBox 4"/>
          <p:cNvSpPr txBox="1"/>
          <p:nvPr/>
        </p:nvSpPr>
        <p:spPr>
          <a:xfrm>
            <a:off x="1440180" y="2545080"/>
            <a:ext cx="5280660" cy="502920"/>
          </a:xfrm>
          <a:prstGeom prst="rect">
            <a:avLst/>
          </a:prstGeom>
          <a:noFill/>
        </p:spPr>
        <p:txBody>
          <a:bodyPr vert="horz" wrap="square" lIns="0" tIns="0" rIns="0" bIns="0" rtlCol="0">
            <a:noAutofit/>
          </a:bodyPr>
          <a:lstStyle/>
          <a:p>
            <a:r>
              <a:rPr lang="en-US" altLang="zh-CN" sz="2800" dirty="0" smtClean="0">
                <a:solidFill>
                  <a:srgbClr val="003C71"/>
                </a:solidFill>
              </a:rPr>
              <a:t>Amazing thing,   Coming Soon!!!</a:t>
            </a:r>
            <a:endParaRPr lang="zh-CN" altLang="en-US" sz="2800" dirty="0" smtClean="0">
              <a:solidFill>
                <a:srgbClr val="003C71"/>
              </a:solidFill>
            </a:endParaRPr>
          </a:p>
        </p:txBody>
      </p:sp>
    </p:spTree>
    <p:extLst>
      <p:ext uri="{BB962C8B-B14F-4D97-AF65-F5344CB8AC3E}">
        <p14:creationId xmlns:p14="http://schemas.microsoft.com/office/powerpoint/2010/main" val="374067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12</a:t>
            </a:fld>
            <a:endParaRPr lang="en-US" dirty="0"/>
          </a:p>
        </p:txBody>
      </p:sp>
      <p:sp>
        <p:nvSpPr>
          <p:cNvPr id="3" name="Title 2"/>
          <p:cNvSpPr>
            <a:spLocks noGrp="1"/>
          </p:cNvSpPr>
          <p:nvPr>
            <p:ph type="title"/>
          </p:nvPr>
        </p:nvSpPr>
        <p:spPr/>
        <p:txBody>
          <a:bodyPr/>
          <a:lstStyle/>
          <a:p>
            <a:r>
              <a:rPr lang="en-US" dirty="0" smtClean="0"/>
              <a:t>Summary</a:t>
            </a:r>
            <a:endParaRPr lang="en-US" dirty="0"/>
          </a:p>
        </p:txBody>
      </p:sp>
      <p:sp>
        <p:nvSpPr>
          <p:cNvPr id="4" name="Content Placeholder 3"/>
          <p:cNvSpPr>
            <a:spLocks noGrp="1"/>
          </p:cNvSpPr>
          <p:nvPr>
            <p:ph sz="quarter" idx="13"/>
          </p:nvPr>
        </p:nvSpPr>
        <p:spPr/>
        <p:txBody>
          <a:bodyPr/>
          <a:lstStyle/>
          <a:p>
            <a:r>
              <a:rPr lang="en-US" dirty="0" smtClean="0"/>
              <a:t>Terabyte </a:t>
            </a:r>
            <a:r>
              <a:rPr lang="en-US" dirty="0"/>
              <a:t>m</a:t>
            </a:r>
            <a:r>
              <a:rPr lang="en-US" dirty="0" smtClean="0"/>
              <a:t>emory era </a:t>
            </a:r>
            <a:r>
              <a:rPr lang="en-US" dirty="0"/>
              <a:t>i</a:t>
            </a:r>
            <a:r>
              <a:rPr lang="en-US" dirty="0" smtClean="0"/>
              <a:t>s r</a:t>
            </a:r>
            <a:r>
              <a:rPr lang="en-US" altLang="zh-CN" dirty="0" smtClean="0"/>
              <a:t>olling …</a:t>
            </a:r>
          </a:p>
          <a:p>
            <a:r>
              <a:rPr lang="en-US" dirty="0" smtClean="0"/>
              <a:t>App-transparent memory solution, which features</a:t>
            </a:r>
          </a:p>
          <a:p>
            <a:pPr lvl="1"/>
            <a:r>
              <a:rPr lang="en-US" dirty="0" smtClean="0"/>
              <a:t>Good SLA control</a:t>
            </a:r>
          </a:p>
          <a:p>
            <a:pPr lvl="1"/>
            <a:r>
              <a:rPr lang="en-US" dirty="0" smtClean="0"/>
              <a:t>Cost effective</a:t>
            </a:r>
          </a:p>
          <a:p>
            <a:r>
              <a:rPr lang="en-US" dirty="0" smtClean="0"/>
              <a:t>Intel is actively working on host side solution</a:t>
            </a:r>
          </a:p>
          <a:p>
            <a:r>
              <a:rPr lang="en-US" dirty="0" smtClean="0"/>
              <a:t>Customer can innovate in migration algorithm and policy</a:t>
            </a:r>
            <a:endParaRPr lang="en-US" dirty="0"/>
          </a:p>
        </p:txBody>
      </p:sp>
    </p:spTree>
    <p:extLst>
      <p:ext uri="{BB962C8B-B14F-4D97-AF65-F5344CB8AC3E}">
        <p14:creationId xmlns:p14="http://schemas.microsoft.com/office/powerpoint/2010/main" val="3411399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13</a:t>
            </a:fld>
            <a:endParaRPr lang="en-US" dirty="0"/>
          </a:p>
        </p:txBody>
      </p:sp>
      <p:sp>
        <p:nvSpPr>
          <p:cNvPr id="9" name="Title 1"/>
          <p:cNvSpPr>
            <a:spLocks noGrp="1"/>
          </p:cNvSpPr>
          <p:nvPr>
            <p:ph type="title"/>
          </p:nvPr>
        </p:nvSpPr>
        <p:spPr>
          <a:xfrm>
            <a:off x="455613" y="2108062"/>
            <a:ext cx="7772400" cy="1021556"/>
          </a:xfrm>
        </p:spPr>
        <p:txBody>
          <a:bodyPr anchor="b" anchorCtr="0">
            <a:noAutofit/>
          </a:bodyPr>
          <a:lstStyle>
            <a:lvl1pPr algn="l">
              <a:lnSpc>
                <a:spcPct val="80000"/>
              </a:lnSpc>
              <a:defRPr sz="5400" b="0" cap="none"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solidFill>
                  <a:srgbClr val="003C71"/>
                </a:solidFill>
              </a:rPr>
              <a:t>Backup – Original version</a:t>
            </a:r>
            <a:endParaRPr lang="en-US" dirty="0">
              <a:solidFill>
                <a:srgbClr val="003C71"/>
              </a:solidFill>
            </a:endParaRP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4231875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152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4730223" y="2485811"/>
            <a:ext cx="3981963" cy="214714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6" name="Rectangle 95"/>
          <p:cNvSpPr/>
          <p:nvPr/>
        </p:nvSpPr>
        <p:spPr>
          <a:xfrm>
            <a:off x="919033" y="2745357"/>
            <a:ext cx="3072741" cy="150114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5" name="Rectangle 94"/>
          <p:cNvSpPr/>
          <p:nvPr/>
        </p:nvSpPr>
        <p:spPr>
          <a:xfrm>
            <a:off x="6011504" y="830468"/>
            <a:ext cx="2779251" cy="150114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4" name="Rectangle 93"/>
          <p:cNvSpPr/>
          <p:nvPr/>
        </p:nvSpPr>
        <p:spPr>
          <a:xfrm>
            <a:off x="2755186" y="852945"/>
            <a:ext cx="2573117" cy="150114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3" name="Rectangle 92"/>
          <p:cNvSpPr/>
          <p:nvPr/>
        </p:nvSpPr>
        <p:spPr>
          <a:xfrm>
            <a:off x="298315" y="944402"/>
            <a:ext cx="1770755" cy="150114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 name="Slide Number Placeholder 1"/>
          <p:cNvSpPr>
            <a:spLocks noGrp="1"/>
          </p:cNvSpPr>
          <p:nvPr>
            <p:ph type="sldNum" sz="quarter" idx="12"/>
          </p:nvPr>
        </p:nvSpPr>
        <p:spPr/>
        <p:txBody>
          <a:bodyPr/>
          <a:lstStyle/>
          <a:p>
            <a:fld id="{EE2556C5-CE8C-6547-B838-EA80C61A4AF7}" type="slidenum">
              <a:rPr lang="en-US" smtClean="0"/>
              <a:pPr/>
              <a:t>2</a:t>
            </a:fld>
            <a:endParaRPr lang="en-US" dirty="0"/>
          </a:p>
        </p:txBody>
      </p:sp>
      <p:sp>
        <p:nvSpPr>
          <p:cNvPr id="3" name="Title 2"/>
          <p:cNvSpPr>
            <a:spLocks noGrp="1"/>
          </p:cNvSpPr>
          <p:nvPr>
            <p:ph type="title"/>
          </p:nvPr>
        </p:nvSpPr>
        <p:spPr/>
        <p:txBody>
          <a:bodyPr/>
          <a:lstStyle/>
          <a:p>
            <a:r>
              <a:rPr lang="en-US" dirty="0" smtClean="0"/>
              <a:t>Computer Architecture</a:t>
            </a:r>
            <a:r>
              <a:rPr lang="en-US" altLang="zh-CN" dirty="0"/>
              <a:t> Evolvement </a:t>
            </a:r>
            <a:endParaRPr lang="en-US" dirty="0"/>
          </a:p>
        </p:txBody>
      </p:sp>
      <p:sp>
        <p:nvSpPr>
          <p:cNvPr id="13" name="Rectangle 12"/>
          <p:cNvSpPr/>
          <p:nvPr/>
        </p:nvSpPr>
        <p:spPr>
          <a:xfrm>
            <a:off x="390685" y="1383624"/>
            <a:ext cx="523073" cy="473555"/>
          </a:xfrm>
          <a:prstGeom prst="rect">
            <a:avLst/>
          </a:prstGeom>
          <a:solidFill>
            <a:srgbClr val="9BBB59">
              <a:lumMod val="60000"/>
              <a:lumOff val="40000"/>
            </a:srgbClr>
          </a:solidFill>
          <a:ln w="9525" cap="flat" cmpd="sng" algn="ctr">
            <a:solidFill>
              <a:sysClr val="windowText" lastClr="000000">
                <a:lumMod val="50000"/>
                <a:lumOff val="50000"/>
              </a:sysClr>
            </a:solid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dirty="0" smtClean="0">
                <a:ln>
                  <a:noFill/>
                </a:ln>
                <a:solidFill>
                  <a:prstClr val="black"/>
                </a:solidFill>
                <a:effectLst/>
                <a:uLnTx/>
                <a:uFillTx/>
                <a:latin typeface="Arial"/>
              </a:rPr>
              <a:t>CPU</a:t>
            </a:r>
          </a:p>
        </p:txBody>
      </p:sp>
      <p:sp>
        <p:nvSpPr>
          <p:cNvPr id="14" name="Rectangle 13"/>
          <p:cNvSpPr/>
          <p:nvPr/>
        </p:nvSpPr>
        <p:spPr>
          <a:xfrm>
            <a:off x="1197983" y="1143663"/>
            <a:ext cx="731924" cy="1032315"/>
          </a:xfrm>
          <a:prstGeom prst="rect">
            <a:avLst/>
          </a:prstGeom>
          <a:solidFill>
            <a:schemeClr val="bg1">
              <a:lumMod val="75000"/>
            </a:schemeClr>
          </a:solidFill>
          <a:ln w="9525" cap="flat" cmpd="sng" algn="ctr">
            <a:noFill/>
            <a:prstDash val="solid"/>
          </a:ln>
          <a:effectLst/>
        </p:spPr>
        <p:txBody>
          <a:bodyPr lIns="0" tIns="0" rIns="0" bIns="0" rtlCol="0" anchor="ctr"/>
          <a:lstStyle/>
          <a:p>
            <a:pPr algn="ctr" defTabSz="685800"/>
            <a:r>
              <a:rPr lang="en-US" sz="800" kern="0" dirty="0" smtClean="0">
                <a:solidFill>
                  <a:prstClr val="black"/>
                </a:solidFill>
                <a:latin typeface="Arial"/>
              </a:rPr>
              <a:t>Memory</a:t>
            </a:r>
          </a:p>
          <a:p>
            <a:pPr algn="ctr" defTabSz="685800"/>
            <a:r>
              <a:rPr lang="zh-CN" altLang="en-US" sz="800" kern="0" dirty="0" smtClean="0">
                <a:solidFill>
                  <a:prstClr val="black"/>
                </a:solidFill>
                <a:latin typeface="Arial"/>
              </a:rPr>
              <a:t>（</a:t>
            </a:r>
            <a:r>
              <a:rPr lang="en-US" altLang="zh-CN" sz="800" kern="0" dirty="0" smtClean="0">
                <a:solidFill>
                  <a:prstClr val="black"/>
                </a:solidFill>
                <a:latin typeface="Arial"/>
              </a:rPr>
              <a:t>SRAM, DRAM)</a:t>
            </a:r>
            <a:endParaRPr lang="en-US" sz="800" kern="0" dirty="0">
              <a:solidFill>
                <a:prstClr val="black"/>
              </a:solidFill>
              <a:latin typeface="Arial"/>
            </a:endParaRPr>
          </a:p>
        </p:txBody>
      </p:sp>
      <p:sp>
        <p:nvSpPr>
          <p:cNvPr id="5" name="Left-Right Arrow 4"/>
          <p:cNvSpPr/>
          <p:nvPr/>
        </p:nvSpPr>
        <p:spPr>
          <a:xfrm>
            <a:off x="913758" y="1558866"/>
            <a:ext cx="319991" cy="116732"/>
          </a:xfrm>
          <a:prstGeom prst="lef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23938" y="2196514"/>
            <a:ext cx="456566" cy="173476"/>
          </a:xfrm>
          <a:prstGeom prst="rect">
            <a:avLst/>
          </a:prstGeom>
          <a:noFill/>
        </p:spPr>
        <p:txBody>
          <a:bodyPr vert="horz" wrap="square" lIns="0" tIns="0" rIns="0" bIns="0" rtlCol="0">
            <a:noAutofit/>
          </a:bodyPr>
          <a:lstStyle/>
          <a:p>
            <a:pPr algn="ctr"/>
            <a:r>
              <a:rPr lang="en-US" altLang="zh-CN" sz="1000" dirty="0" smtClean="0">
                <a:solidFill>
                  <a:srgbClr val="003C71"/>
                </a:solidFill>
              </a:rPr>
              <a:t>Storage</a:t>
            </a:r>
            <a:endParaRPr lang="zh-CN" altLang="en-US" sz="1000" dirty="0" smtClean="0">
              <a:solidFill>
                <a:srgbClr val="003C71"/>
              </a:solidFill>
            </a:endParaRPr>
          </a:p>
        </p:txBody>
      </p:sp>
      <p:cxnSp>
        <p:nvCxnSpPr>
          <p:cNvPr id="8" name="Straight Connector 7"/>
          <p:cNvCxnSpPr>
            <a:stCxn id="13" idx="2"/>
            <a:endCxn id="6" idx="0"/>
          </p:cNvCxnSpPr>
          <p:nvPr/>
        </p:nvCxnSpPr>
        <p:spPr>
          <a:xfrm flipH="1">
            <a:off x="652221" y="1857179"/>
            <a:ext cx="1" cy="339335"/>
          </a:xfrm>
          <a:prstGeom prst="line">
            <a:avLst/>
          </a:prstGeom>
          <a:ln>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2826759" y="1381829"/>
            <a:ext cx="523073" cy="473555"/>
          </a:xfrm>
          <a:prstGeom prst="rect">
            <a:avLst/>
          </a:prstGeom>
          <a:solidFill>
            <a:srgbClr val="9BBB59">
              <a:lumMod val="60000"/>
              <a:lumOff val="40000"/>
            </a:srgbClr>
          </a:solidFill>
          <a:ln w="9525" cap="flat" cmpd="sng" algn="ctr">
            <a:solidFill>
              <a:sysClr val="windowText" lastClr="000000">
                <a:lumMod val="50000"/>
                <a:lumOff val="50000"/>
              </a:sysClr>
            </a:solid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dirty="0" smtClean="0">
                <a:ln>
                  <a:noFill/>
                </a:ln>
                <a:solidFill>
                  <a:prstClr val="black"/>
                </a:solidFill>
                <a:effectLst/>
                <a:uLnTx/>
                <a:uFillTx/>
                <a:latin typeface="Arial"/>
              </a:rPr>
              <a:t>CPU</a:t>
            </a:r>
          </a:p>
        </p:txBody>
      </p:sp>
      <p:sp>
        <p:nvSpPr>
          <p:cNvPr id="26" name="Rectangle 25"/>
          <p:cNvSpPr/>
          <p:nvPr/>
        </p:nvSpPr>
        <p:spPr>
          <a:xfrm>
            <a:off x="3655984" y="1364735"/>
            <a:ext cx="519180" cy="470385"/>
          </a:xfrm>
          <a:prstGeom prst="rect">
            <a:avLst/>
          </a:prstGeom>
          <a:solidFill>
            <a:schemeClr val="bg1">
              <a:lumMod val="85000"/>
            </a:schemeClr>
          </a:solidFill>
          <a:ln w="9525" cap="flat" cmpd="sng" algn="ctr">
            <a:solidFill>
              <a:sysClr val="windowText" lastClr="000000"/>
            </a:solidFill>
            <a:prstDash val="dash"/>
          </a:ln>
          <a:effectLst/>
        </p:spPr>
        <p:txBody>
          <a:bodyPr rtlCol="0" anchor="t"/>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smtClean="0">
              <a:ln>
                <a:noFill/>
              </a:ln>
              <a:solidFill>
                <a:prstClr val="black"/>
              </a:solidFill>
              <a:effectLst/>
              <a:uLnTx/>
              <a:uFillTx/>
              <a:latin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Arial"/>
              </a:rPr>
              <a:t>Cache</a:t>
            </a:r>
          </a:p>
          <a:p>
            <a:pPr marL="0" marR="0" lvl="0" indent="0" algn="ctr" defTabSz="685800" eaLnBrk="1" fontAlgn="auto" latinLnBrk="0" hangingPunct="1">
              <a:lnSpc>
                <a:spcPct val="100000"/>
              </a:lnSpc>
              <a:spcBef>
                <a:spcPts val="0"/>
              </a:spcBef>
              <a:spcAft>
                <a:spcPts val="0"/>
              </a:spcAft>
              <a:buClrTx/>
              <a:buSzTx/>
              <a:buFontTx/>
              <a:buNone/>
              <a:tabLst/>
              <a:defRPr/>
            </a:pPr>
            <a:r>
              <a:rPr lang="en-US" sz="700" kern="0" dirty="0" smtClean="0">
                <a:solidFill>
                  <a:prstClr val="black"/>
                </a:solidFill>
                <a:latin typeface="Arial"/>
              </a:rPr>
              <a:t>(SRAM)</a:t>
            </a:r>
            <a:endParaRPr kumimoji="0" lang="en-US" sz="700" b="0" i="0" u="none" strike="noStrike" kern="0" cap="none" spc="0" normalizeH="0" baseline="0" noProof="0" dirty="0" smtClean="0">
              <a:ln>
                <a:noFill/>
              </a:ln>
              <a:solidFill>
                <a:prstClr val="black"/>
              </a:solidFill>
              <a:effectLst/>
              <a:uLnTx/>
              <a:uFillTx/>
              <a:latin typeface="Arial"/>
            </a:endParaRPr>
          </a:p>
        </p:txBody>
      </p:sp>
      <p:sp>
        <p:nvSpPr>
          <p:cNvPr id="27" name="Left-Right Arrow 26"/>
          <p:cNvSpPr/>
          <p:nvPr/>
        </p:nvSpPr>
        <p:spPr>
          <a:xfrm>
            <a:off x="3349832" y="1557071"/>
            <a:ext cx="319991" cy="116732"/>
          </a:xfrm>
          <a:prstGeom prst="lef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2850015" y="2157889"/>
            <a:ext cx="456566" cy="173476"/>
          </a:xfrm>
          <a:prstGeom prst="rect">
            <a:avLst/>
          </a:prstGeom>
          <a:noFill/>
        </p:spPr>
        <p:txBody>
          <a:bodyPr vert="horz" wrap="square" lIns="0" tIns="0" rIns="0" bIns="0" rtlCol="0">
            <a:noAutofit/>
          </a:bodyPr>
          <a:lstStyle/>
          <a:p>
            <a:pPr algn="ctr"/>
            <a:r>
              <a:rPr lang="en-US" altLang="zh-CN" sz="1000" dirty="0">
                <a:solidFill>
                  <a:srgbClr val="003C71"/>
                </a:solidFill>
              </a:rPr>
              <a:t>Storage</a:t>
            </a:r>
            <a:endParaRPr lang="zh-CN" altLang="en-US" sz="1000" dirty="0">
              <a:solidFill>
                <a:srgbClr val="003C71"/>
              </a:solidFill>
            </a:endParaRPr>
          </a:p>
        </p:txBody>
      </p:sp>
      <p:cxnSp>
        <p:nvCxnSpPr>
          <p:cNvPr id="29" name="Straight Connector 28"/>
          <p:cNvCxnSpPr>
            <a:stCxn id="25" idx="2"/>
            <a:endCxn id="28" idx="0"/>
          </p:cNvCxnSpPr>
          <p:nvPr/>
        </p:nvCxnSpPr>
        <p:spPr>
          <a:xfrm flipH="1">
            <a:off x="3078298" y="1855384"/>
            <a:ext cx="9998" cy="302505"/>
          </a:xfrm>
          <a:prstGeom prst="line">
            <a:avLst/>
          </a:prstGeom>
          <a:ln>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43" name="Left-Right Arrow 42"/>
          <p:cNvSpPr/>
          <p:nvPr/>
        </p:nvSpPr>
        <p:spPr>
          <a:xfrm>
            <a:off x="4161663" y="1557071"/>
            <a:ext cx="319991" cy="116732"/>
          </a:xfrm>
          <a:prstGeom prst="lef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4" name="Rectangle 43"/>
          <p:cNvSpPr/>
          <p:nvPr/>
        </p:nvSpPr>
        <p:spPr>
          <a:xfrm>
            <a:off x="4481168" y="1083771"/>
            <a:ext cx="731924" cy="1032315"/>
          </a:xfrm>
          <a:prstGeom prst="rect">
            <a:avLst/>
          </a:prstGeom>
          <a:solidFill>
            <a:schemeClr val="bg1">
              <a:lumMod val="75000"/>
            </a:schemeClr>
          </a:solidFill>
          <a:ln w="9525" cap="flat" cmpd="sng" algn="ctr">
            <a:noFill/>
            <a:prstDash val="solid"/>
          </a:ln>
          <a:effectLst/>
        </p:spPr>
        <p:txBody>
          <a:bodyPr lIns="0" tIns="0" rIns="0" bIns="0" rtlCol="0" anchor="ctr"/>
          <a:lstStyle/>
          <a:p>
            <a:pPr algn="ctr" defTabSz="685800"/>
            <a:r>
              <a:rPr lang="en-US" sz="800" kern="0" dirty="0">
                <a:solidFill>
                  <a:prstClr val="black"/>
                </a:solidFill>
                <a:latin typeface="Arial"/>
              </a:rPr>
              <a:t>DDR</a:t>
            </a:r>
          </a:p>
        </p:txBody>
      </p:sp>
      <p:sp>
        <p:nvSpPr>
          <p:cNvPr id="45" name="Rectangle 44"/>
          <p:cNvSpPr/>
          <p:nvPr/>
        </p:nvSpPr>
        <p:spPr>
          <a:xfrm>
            <a:off x="6138515" y="1332661"/>
            <a:ext cx="384403" cy="473555"/>
          </a:xfrm>
          <a:prstGeom prst="rect">
            <a:avLst/>
          </a:prstGeom>
          <a:solidFill>
            <a:srgbClr val="9BBB59">
              <a:lumMod val="60000"/>
              <a:lumOff val="40000"/>
            </a:srgbClr>
          </a:solidFill>
          <a:ln w="9525" cap="flat" cmpd="sng" algn="ctr">
            <a:solidFill>
              <a:sysClr val="windowText" lastClr="000000">
                <a:lumMod val="50000"/>
                <a:lumOff val="50000"/>
              </a:sysClr>
            </a:solid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dirty="0" smtClean="0">
                <a:ln>
                  <a:noFill/>
                </a:ln>
                <a:solidFill>
                  <a:prstClr val="black"/>
                </a:solidFill>
                <a:effectLst/>
                <a:uLnTx/>
                <a:uFillTx/>
                <a:latin typeface="Arial"/>
              </a:rPr>
              <a:t>Core</a:t>
            </a:r>
          </a:p>
        </p:txBody>
      </p:sp>
      <p:sp>
        <p:nvSpPr>
          <p:cNvPr id="46" name="Rectangle 45"/>
          <p:cNvSpPr/>
          <p:nvPr/>
        </p:nvSpPr>
        <p:spPr>
          <a:xfrm>
            <a:off x="6919753" y="1401791"/>
            <a:ext cx="335999" cy="204279"/>
          </a:xfrm>
          <a:prstGeom prst="rect">
            <a:avLst/>
          </a:prstGeom>
          <a:solidFill>
            <a:schemeClr val="bg1">
              <a:lumMod val="85000"/>
            </a:schemeClr>
          </a:solidFill>
          <a:ln w="9525" cap="flat" cmpd="sng" algn="ctr">
            <a:solidFill>
              <a:sysClr val="windowText" lastClr="000000"/>
            </a:solidFill>
            <a:prstDash val="dash"/>
          </a:ln>
          <a:effectLst/>
        </p:spPr>
        <p:txBody>
          <a:bodyPr rtlCol="0" anchor="t"/>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Arial"/>
              </a:rPr>
              <a:t>L1</a:t>
            </a:r>
          </a:p>
        </p:txBody>
      </p:sp>
      <p:sp>
        <p:nvSpPr>
          <p:cNvPr id="47" name="Left-Right Arrow 46"/>
          <p:cNvSpPr/>
          <p:nvPr/>
        </p:nvSpPr>
        <p:spPr>
          <a:xfrm>
            <a:off x="6590752" y="1545458"/>
            <a:ext cx="319991" cy="116732"/>
          </a:xfrm>
          <a:prstGeom prst="lef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8" name="TextBox 47"/>
          <p:cNvSpPr txBox="1"/>
          <p:nvPr/>
        </p:nvSpPr>
        <p:spPr>
          <a:xfrm>
            <a:off x="6102433" y="2109776"/>
            <a:ext cx="456566" cy="173476"/>
          </a:xfrm>
          <a:prstGeom prst="rect">
            <a:avLst/>
          </a:prstGeom>
          <a:noFill/>
        </p:spPr>
        <p:txBody>
          <a:bodyPr vert="horz" wrap="square" lIns="0" tIns="0" rIns="0" bIns="0" rtlCol="0">
            <a:noAutofit/>
          </a:bodyPr>
          <a:lstStyle/>
          <a:p>
            <a:pPr algn="ctr"/>
            <a:r>
              <a:rPr lang="en-US" altLang="zh-CN" sz="1000" dirty="0">
                <a:solidFill>
                  <a:srgbClr val="003C71"/>
                </a:solidFill>
              </a:rPr>
              <a:t>Storage</a:t>
            </a:r>
            <a:endParaRPr lang="zh-CN" altLang="en-US" sz="1000" dirty="0">
              <a:solidFill>
                <a:srgbClr val="003C71"/>
              </a:solidFill>
            </a:endParaRPr>
          </a:p>
        </p:txBody>
      </p:sp>
      <p:cxnSp>
        <p:nvCxnSpPr>
          <p:cNvPr id="49" name="Straight Connector 48"/>
          <p:cNvCxnSpPr>
            <a:stCxn id="45" idx="2"/>
            <a:endCxn id="48" idx="0"/>
          </p:cNvCxnSpPr>
          <p:nvPr/>
        </p:nvCxnSpPr>
        <p:spPr>
          <a:xfrm flipH="1">
            <a:off x="6330716" y="1806216"/>
            <a:ext cx="1" cy="303560"/>
          </a:xfrm>
          <a:prstGeom prst="line">
            <a:avLst/>
          </a:prstGeom>
          <a:ln>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50" name="Left-Right Arrow 49"/>
          <p:cNvSpPr/>
          <p:nvPr/>
        </p:nvSpPr>
        <p:spPr>
          <a:xfrm>
            <a:off x="7591226" y="1558866"/>
            <a:ext cx="319991" cy="116732"/>
          </a:xfrm>
          <a:prstGeom prst="lef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1" name="Rectangle 50"/>
          <p:cNvSpPr/>
          <p:nvPr/>
        </p:nvSpPr>
        <p:spPr>
          <a:xfrm>
            <a:off x="7910731" y="1085566"/>
            <a:ext cx="731924" cy="1032315"/>
          </a:xfrm>
          <a:prstGeom prst="rect">
            <a:avLst/>
          </a:prstGeom>
          <a:solidFill>
            <a:schemeClr val="bg1">
              <a:lumMod val="75000"/>
            </a:schemeClr>
          </a:solidFill>
          <a:ln w="9525" cap="flat" cmpd="sng" algn="ctr">
            <a:noFill/>
            <a:prstDash val="solid"/>
          </a:ln>
          <a:effectLst/>
        </p:spPr>
        <p:txBody>
          <a:bodyPr lIns="0" tIns="0" rIns="0" bIns="0" rtlCol="0" anchor="ctr"/>
          <a:lstStyle/>
          <a:p>
            <a:pPr algn="ctr" defTabSz="685800"/>
            <a:r>
              <a:rPr lang="en-US" sz="800" kern="0" dirty="0">
                <a:solidFill>
                  <a:prstClr val="black"/>
                </a:solidFill>
                <a:latin typeface="Arial"/>
              </a:rPr>
              <a:t>DDR</a:t>
            </a:r>
          </a:p>
        </p:txBody>
      </p:sp>
      <p:sp>
        <p:nvSpPr>
          <p:cNvPr id="54" name="Rectangle 53"/>
          <p:cNvSpPr/>
          <p:nvPr/>
        </p:nvSpPr>
        <p:spPr>
          <a:xfrm>
            <a:off x="6223467" y="1247664"/>
            <a:ext cx="384403" cy="473555"/>
          </a:xfrm>
          <a:prstGeom prst="rect">
            <a:avLst/>
          </a:prstGeom>
          <a:solidFill>
            <a:srgbClr val="9BBB59">
              <a:lumMod val="60000"/>
              <a:lumOff val="40000"/>
            </a:srgbClr>
          </a:solidFill>
          <a:ln w="9525" cap="flat" cmpd="sng" algn="ctr">
            <a:solidFill>
              <a:sysClr val="windowText" lastClr="000000">
                <a:lumMod val="50000"/>
                <a:lumOff val="50000"/>
              </a:sysClr>
            </a:solid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dirty="0" smtClean="0">
                <a:ln>
                  <a:noFill/>
                </a:ln>
                <a:solidFill>
                  <a:prstClr val="black"/>
                </a:solidFill>
                <a:effectLst/>
                <a:uLnTx/>
                <a:uFillTx/>
                <a:latin typeface="Arial"/>
              </a:rPr>
              <a:t>Core</a:t>
            </a:r>
          </a:p>
        </p:txBody>
      </p:sp>
      <p:sp>
        <p:nvSpPr>
          <p:cNvPr id="56" name="Rectangle 55"/>
          <p:cNvSpPr/>
          <p:nvPr/>
        </p:nvSpPr>
        <p:spPr>
          <a:xfrm>
            <a:off x="6919753" y="1662190"/>
            <a:ext cx="335999" cy="204279"/>
          </a:xfrm>
          <a:prstGeom prst="rect">
            <a:avLst/>
          </a:prstGeom>
          <a:solidFill>
            <a:schemeClr val="bg1">
              <a:lumMod val="85000"/>
            </a:schemeClr>
          </a:solidFill>
          <a:ln w="9525" cap="flat" cmpd="sng" algn="ctr">
            <a:solidFill>
              <a:sysClr val="windowText" lastClr="000000"/>
            </a:solidFill>
            <a:prstDash val="dash"/>
          </a:ln>
          <a:effectLst/>
        </p:spPr>
        <p:txBody>
          <a:bodyPr rtlCol="0" anchor="t"/>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Arial"/>
              </a:rPr>
              <a:t>L1</a:t>
            </a:r>
          </a:p>
        </p:txBody>
      </p:sp>
      <p:sp>
        <p:nvSpPr>
          <p:cNvPr id="58" name="Rectangle 57"/>
          <p:cNvSpPr/>
          <p:nvPr/>
        </p:nvSpPr>
        <p:spPr>
          <a:xfrm>
            <a:off x="7265885" y="1256361"/>
            <a:ext cx="335999" cy="699418"/>
          </a:xfrm>
          <a:prstGeom prst="rect">
            <a:avLst/>
          </a:prstGeom>
          <a:solidFill>
            <a:schemeClr val="bg1">
              <a:lumMod val="85000"/>
            </a:schemeClr>
          </a:solidFill>
          <a:ln w="9525" cap="flat" cmpd="sng" algn="ctr">
            <a:solidFill>
              <a:sysClr val="windowText" lastClr="000000"/>
            </a:solidFill>
            <a:prstDash val="dash"/>
          </a:ln>
          <a:effectLst/>
        </p:spPr>
        <p:txBody>
          <a:bodyPr rtlCol="0" anchor="t"/>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en-US" sz="800" kern="0" dirty="0">
              <a:solidFill>
                <a:prstClr val="black"/>
              </a:solidFill>
              <a:latin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Arial"/>
              </a:rPr>
              <a:t>L2</a:t>
            </a:r>
          </a:p>
        </p:txBody>
      </p:sp>
      <p:sp>
        <p:nvSpPr>
          <p:cNvPr id="59" name="Right Arrow 58"/>
          <p:cNvSpPr/>
          <p:nvPr/>
        </p:nvSpPr>
        <p:spPr>
          <a:xfrm>
            <a:off x="2173033" y="1501189"/>
            <a:ext cx="533400" cy="260758"/>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0" name="Right Arrow 59"/>
          <p:cNvSpPr/>
          <p:nvPr/>
        </p:nvSpPr>
        <p:spPr>
          <a:xfrm>
            <a:off x="5442445" y="1435706"/>
            <a:ext cx="533400" cy="260758"/>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1" name="Rectangle 60"/>
          <p:cNvSpPr/>
          <p:nvPr/>
        </p:nvSpPr>
        <p:spPr>
          <a:xfrm>
            <a:off x="1201062" y="3237748"/>
            <a:ext cx="384403" cy="473555"/>
          </a:xfrm>
          <a:prstGeom prst="rect">
            <a:avLst/>
          </a:prstGeom>
          <a:solidFill>
            <a:srgbClr val="9BBB59">
              <a:lumMod val="60000"/>
              <a:lumOff val="40000"/>
            </a:srgbClr>
          </a:solidFill>
          <a:ln w="9525" cap="flat" cmpd="sng" algn="ctr">
            <a:solidFill>
              <a:sysClr val="windowText" lastClr="000000">
                <a:lumMod val="50000"/>
                <a:lumOff val="50000"/>
              </a:sysClr>
            </a:solid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dirty="0" smtClean="0">
                <a:ln>
                  <a:noFill/>
                </a:ln>
                <a:solidFill>
                  <a:prstClr val="black"/>
                </a:solidFill>
                <a:effectLst/>
                <a:uLnTx/>
                <a:uFillTx/>
                <a:latin typeface="Arial"/>
              </a:rPr>
              <a:t>Core</a:t>
            </a:r>
          </a:p>
        </p:txBody>
      </p:sp>
      <p:sp>
        <p:nvSpPr>
          <p:cNvPr id="62" name="Rectangle 61"/>
          <p:cNvSpPr/>
          <p:nvPr/>
        </p:nvSpPr>
        <p:spPr>
          <a:xfrm>
            <a:off x="1982300" y="3306878"/>
            <a:ext cx="335999" cy="204279"/>
          </a:xfrm>
          <a:prstGeom prst="rect">
            <a:avLst/>
          </a:prstGeom>
          <a:solidFill>
            <a:schemeClr val="bg1">
              <a:lumMod val="85000"/>
            </a:schemeClr>
          </a:solidFill>
          <a:ln w="9525" cap="flat" cmpd="sng" algn="ctr">
            <a:solidFill>
              <a:sysClr val="windowText" lastClr="000000"/>
            </a:solidFill>
            <a:prstDash val="dash"/>
          </a:ln>
          <a:effectLst/>
        </p:spPr>
        <p:txBody>
          <a:bodyPr rtlCol="0" anchor="t"/>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Arial"/>
              </a:rPr>
              <a:t>L1</a:t>
            </a:r>
          </a:p>
        </p:txBody>
      </p:sp>
      <p:sp>
        <p:nvSpPr>
          <p:cNvPr id="63" name="Left-Right Arrow 62"/>
          <p:cNvSpPr/>
          <p:nvPr/>
        </p:nvSpPr>
        <p:spPr>
          <a:xfrm>
            <a:off x="1653299" y="3450545"/>
            <a:ext cx="319991" cy="116732"/>
          </a:xfrm>
          <a:prstGeom prst="lef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4" name="TextBox 63"/>
          <p:cNvSpPr txBox="1"/>
          <p:nvPr/>
        </p:nvSpPr>
        <p:spPr>
          <a:xfrm>
            <a:off x="1164980" y="4014863"/>
            <a:ext cx="456566" cy="173476"/>
          </a:xfrm>
          <a:prstGeom prst="rect">
            <a:avLst/>
          </a:prstGeom>
          <a:noFill/>
        </p:spPr>
        <p:txBody>
          <a:bodyPr vert="horz" wrap="square" lIns="0" tIns="0" rIns="0" bIns="0" rtlCol="0">
            <a:noAutofit/>
          </a:bodyPr>
          <a:lstStyle/>
          <a:p>
            <a:pPr algn="ctr"/>
            <a:r>
              <a:rPr lang="en-US" altLang="zh-CN" sz="1000" dirty="0">
                <a:solidFill>
                  <a:srgbClr val="003C71"/>
                </a:solidFill>
              </a:rPr>
              <a:t>Storage</a:t>
            </a:r>
            <a:endParaRPr lang="zh-CN" altLang="en-US" sz="1000" dirty="0">
              <a:solidFill>
                <a:srgbClr val="003C71"/>
              </a:solidFill>
            </a:endParaRPr>
          </a:p>
        </p:txBody>
      </p:sp>
      <p:cxnSp>
        <p:nvCxnSpPr>
          <p:cNvPr id="65" name="Straight Connector 64"/>
          <p:cNvCxnSpPr>
            <a:stCxn id="61" idx="2"/>
            <a:endCxn id="64" idx="0"/>
          </p:cNvCxnSpPr>
          <p:nvPr/>
        </p:nvCxnSpPr>
        <p:spPr>
          <a:xfrm flipH="1">
            <a:off x="1393263" y="3711303"/>
            <a:ext cx="1" cy="303560"/>
          </a:xfrm>
          <a:prstGeom prst="line">
            <a:avLst/>
          </a:prstGeom>
          <a:ln>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66" name="Left-Right Arrow 65"/>
          <p:cNvSpPr/>
          <p:nvPr/>
        </p:nvSpPr>
        <p:spPr>
          <a:xfrm>
            <a:off x="2653773" y="3463953"/>
            <a:ext cx="319991" cy="116732"/>
          </a:xfrm>
          <a:prstGeom prst="lef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7" name="Rectangle 66"/>
          <p:cNvSpPr/>
          <p:nvPr/>
        </p:nvSpPr>
        <p:spPr>
          <a:xfrm>
            <a:off x="2973278" y="2990654"/>
            <a:ext cx="731924" cy="316224"/>
          </a:xfrm>
          <a:prstGeom prst="rect">
            <a:avLst/>
          </a:prstGeom>
          <a:solidFill>
            <a:schemeClr val="bg1">
              <a:lumMod val="75000"/>
            </a:schemeClr>
          </a:solidFill>
          <a:ln w="9525" cap="flat" cmpd="sng" algn="ctr">
            <a:noFill/>
            <a:prstDash val="solid"/>
          </a:ln>
          <a:effectLst/>
        </p:spPr>
        <p:txBody>
          <a:bodyPr lIns="0" tIns="0" rIns="0" bIns="0" rtlCol="0" anchor="ctr"/>
          <a:lstStyle/>
          <a:p>
            <a:pPr algn="ctr" defTabSz="685800"/>
            <a:r>
              <a:rPr lang="en-US" sz="800" kern="0" dirty="0">
                <a:solidFill>
                  <a:prstClr val="black"/>
                </a:solidFill>
                <a:latin typeface="Arial"/>
              </a:rPr>
              <a:t>HBM</a:t>
            </a:r>
          </a:p>
        </p:txBody>
      </p:sp>
      <p:sp>
        <p:nvSpPr>
          <p:cNvPr id="68" name="Rectangle 67"/>
          <p:cNvSpPr/>
          <p:nvPr/>
        </p:nvSpPr>
        <p:spPr>
          <a:xfrm>
            <a:off x="1286014" y="3152751"/>
            <a:ext cx="384403" cy="473555"/>
          </a:xfrm>
          <a:prstGeom prst="rect">
            <a:avLst/>
          </a:prstGeom>
          <a:solidFill>
            <a:srgbClr val="9BBB59">
              <a:lumMod val="60000"/>
              <a:lumOff val="40000"/>
            </a:srgbClr>
          </a:solidFill>
          <a:ln w="9525" cap="flat" cmpd="sng" algn="ctr">
            <a:solidFill>
              <a:sysClr val="windowText" lastClr="000000">
                <a:lumMod val="50000"/>
                <a:lumOff val="50000"/>
              </a:sysClr>
            </a:solid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dirty="0" smtClean="0">
                <a:ln>
                  <a:noFill/>
                </a:ln>
                <a:solidFill>
                  <a:prstClr val="black"/>
                </a:solidFill>
                <a:effectLst/>
                <a:uLnTx/>
                <a:uFillTx/>
                <a:latin typeface="Arial"/>
              </a:rPr>
              <a:t>Core</a:t>
            </a:r>
          </a:p>
        </p:txBody>
      </p:sp>
      <p:sp>
        <p:nvSpPr>
          <p:cNvPr id="69" name="Rectangle 68"/>
          <p:cNvSpPr/>
          <p:nvPr/>
        </p:nvSpPr>
        <p:spPr>
          <a:xfrm>
            <a:off x="1982300" y="3567277"/>
            <a:ext cx="335999" cy="204279"/>
          </a:xfrm>
          <a:prstGeom prst="rect">
            <a:avLst/>
          </a:prstGeom>
          <a:solidFill>
            <a:schemeClr val="bg1">
              <a:lumMod val="85000"/>
            </a:schemeClr>
          </a:solidFill>
          <a:ln w="9525" cap="flat" cmpd="sng" algn="ctr">
            <a:solidFill>
              <a:sysClr val="windowText" lastClr="000000"/>
            </a:solidFill>
            <a:prstDash val="dash"/>
          </a:ln>
          <a:effectLst/>
        </p:spPr>
        <p:txBody>
          <a:bodyPr rtlCol="0" anchor="t"/>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Arial"/>
              </a:rPr>
              <a:t>L1</a:t>
            </a:r>
          </a:p>
        </p:txBody>
      </p:sp>
      <p:sp>
        <p:nvSpPr>
          <p:cNvPr id="70" name="Rectangle 69"/>
          <p:cNvSpPr/>
          <p:nvPr/>
        </p:nvSpPr>
        <p:spPr>
          <a:xfrm>
            <a:off x="2328432" y="3161448"/>
            <a:ext cx="335999" cy="699418"/>
          </a:xfrm>
          <a:prstGeom prst="rect">
            <a:avLst/>
          </a:prstGeom>
          <a:solidFill>
            <a:schemeClr val="bg1">
              <a:lumMod val="85000"/>
            </a:schemeClr>
          </a:solidFill>
          <a:ln w="9525" cap="flat" cmpd="sng" algn="ctr">
            <a:solidFill>
              <a:sysClr val="windowText" lastClr="000000"/>
            </a:solidFill>
            <a:prstDash val="dash"/>
          </a:ln>
          <a:effectLst/>
        </p:spPr>
        <p:txBody>
          <a:bodyPr rtlCol="0" anchor="t"/>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en-US" sz="800" kern="0" dirty="0">
              <a:solidFill>
                <a:prstClr val="black"/>
              </a:solidFill>
              <a:latin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Arial"/>
              </a:rPr>
              <a:t>L2</a:t>
            </a:r>
          </a:p>
        </p:txBody>
      </p:sp>
      <p:sp>
        <p:nvSpPr>
          <p:cNvPr id="71" name="Rectangle 70"/>
          <p:cNvSpPr/>
          <p:nvPr/>
        </p:nvSpPr>
        <p:spPr>
          <a:xfrm>
            <a:off x="2973278" y="3306878"/>
            <a:ext cx="731924" cy="677579"/>
          </a:xfrm>
          <a:prstGeom prst="rect">
            <a:avLst/>
          </a:prstGeom>
          <a:solidFill>
            <a:schemeClr val="bg1">
              <a:lumMod val="75000"/>
            </a:schemeClr>
          </a:solidFill>
          <a:ln w="9525" cap="flat" cmpd="sng" algn="ctr">
            <a:noFill/>
            <a:prstDash val="solid"/>
          </a:ln>
          <a:effectLst/>
        </p:spPr>
        <p:txBody>
          <a:bodyPr lIns="0" tIns="0" rIns="0" bIns="0" rtlCol="0" anchor="ctr"/>
          <a:lstStyle/>
          <a:p>
            <a:pPr algn="ctr" defTabSz="685800"/>
            <a:r>
              <a:rPr lang="en-US" sz="800" kern="0" dirty="0">
                <a:solidFill>
                  <a:prstClr val="black"/>
                </a:solidFill>
                <a:latin typeface="Arial"/>
              </a:rPr>
              <a:t>DDR</a:t>
            </a:r>
          </a:p>
        </p:txBody>
      </p:sp>
      <p:sp>
        <p:nvSpPr>
          <p:cNvPr id="72" name="Rectangle 71"/>
          <p:cNvSpPr/>
          <p:nvPr/>
        </p:nvSpPr>
        <p:spPr>
          <a:xfrm>
            <a:off x="4969646" y="3273628"/>
            <a:ext cx="384403" cy="473555"/>
          </a:xfrm>
          <a:prstGeom prst="rect">
            <a:avLst/>
          </a:prstGeom>
          <a:solidFill>
            <a:srgbClr val="9BBB59">
              <a:lumMod val="60000"/>
              <a:lumOff val="40000"/>
            </a:srgbClr>
          </a:solidFill>
          <a:ln w="9525" cap="flat" cmpd="sng" algn="ctr">
            <a:solidFill>
              <a:sysClr val="windowText" lastClr="000000">
                <a:lumMod val="50000"/>
                <a:lumOff val="50000"/>
              </a:sysClr>
            </a:solid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dirty="0" smtClean="0">
                <a:ln>
                  <a:noFill/>
                </a:ln>
                <a:solidFill>
                  <a:prstClr val="black"/>
                </a:solidFill>
                <a:effectLst/>
                <a:uLnTx/>
                <a:uFillTx/>
                <a:latin typeface="Arial"/>
              </a:rPr>
              <a:t>Core</a:t>
            </a:r>
          </a:p>
        </p:txBody>
      </p:sp>
      <p:sp>
        <p:nvSpPr>
          <p:cNvPr id="73" name="Rectangle 72"/>
          <p:cNvSpPr/>
          <p:nvPr/>
        </p:nvSpPr>
        <p:spPr>
          <a:xfrm>
            <a:off x="5750884" y="3342758"/>
            <a:ext cx="335999" cy="204279"/>
          </a:xfrm>
          <a:prstGeom prst="rect">
            <a:avLst/>
          </a:prstGeom>
          <a:solidFill>
            <a:schemeClr val="bg1">
              <a:lumMod val="85000"/>
            </a:schemeClr>
          </a:solidFill>
          <a:ln w="9525" cap="flat" cmpd="sng" algn="ctr">
            <a:solidFill>
              <a:sysClr val="windowText" lastClr="000000"/>
            </a:solidFill>
            <a:prstDash val="dash"/>
          </a:ln>
          <a:effectLst/>
        </p:spPr>
        <p:txBody>
          <a:bodyPr rtlCol="0" anchor="t"/>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Arial"/>
              </a:rPr>
              <a:t>L1</a:t>
            </a:r>
          </a:p>
        </p:txBody>
      </p:sp>
      <p:sp>
        <p:nvSpPr>
          <p:cNvPr id="74" name="Left-Right Arrow 73"/>
          <p:cNvSpPr/>
          <p:nvPr/>
        </p:nvSpPr>
        <p:spPr>
          <a:xfrm>
            <a:off x="5421883" y="3486425"/>
            <a:ext cx="319991" cy="116732"/>
          </a:xfrm>
          <a:prstGeom prst="lef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5" name="TextBox 74"/>
          <p:cNvSpPr txBox="1"/>
          <p:nvPr/>
        </p:nvSpPr>
        <p:spPr>
          <a:xfrm>
            <a:off x="4933564" y="4050743"/>
            <a:ext cx="456566" cy="173476"/>
          </a:xfrm>
          <a:prstGeom prst="rect">
            <a:avLst/>
          </a:prstGeom>
          <a:noFill/>
        </p:spPr>
        <p:txBody>
          <a:bodyPr vert="horz" wrap="square" lIns="0" tIns="0" rIns="0" bIns="0" rtlCol="0">
            <a:noAutofit/>
          </a:bodyPr>
          <a:lstStyle/>
          <a:p>
            <a:pPr algn="ctr"/>
            <a:r>
              <a:rPr lang="en-US" altLang="zh-CN" sz="1000" dirty="0">
                <a:solidFill>
                  <a:srgbClr val="003C71"/>
                </a:solidFill>
              </a:rPr>
              <a:t>Storage</a:t>
            </a:r>
            <a:endParaRPr lang="zh-CN" altLang="en-US" sz="1000" dirty="0">
              <a:solidFill>
                <a:srgbClr val="003C71"/>
              </a:solidFill>
            </a:endParaRPr>
          </a:p>
        </p:txBody>
      </p:sp>
      <p:cxnSp>
        <p:nvCxnSpPr>
          <p:cNvPr id="76" name="Straight Connector 75"/>
          <p:cNvCxnSpPr>
            <a:stCxn id="72" idx="2"/>
            <a:endCxn id="75" idx="0"/>
          </p:cNvCxnSpPr>
          <p:nvPr/>
        </p:nvCxnSpPr>
        <p:spPr>
          <a:xfrm flipH="1">
            <a:off x="5161847" y="3747183"/>
            <a:ext cx="1" cy="303560"/>
          </a:xfrm>
          <a:prstGeom prst="line">
            <a:avLst/>
          </a:prstGeom>
          <a:ln>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77" name="Left-Right Arrow 76"/>
          <p:cNvSpPr/>
          <p:nvPr/>
        </p:nvSpPr>
        <p:spPr>
          <a:xfrm>
            <a:off x="6422357" y="3499833"/>
            <a:ext cx="319991" cy="116732"/>
          </a:xfrm>
          <a:prstGeom prst="lef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8" name="Rectangle 77"/>
          <p:cNvSpPr/>
          <p:nvPr/>
        </p:nvSpPr>
        <p:spPr>
          <a:xfrm>
            <a:off x="6741862" y="3026534"/>
            <a:ext cx="731924" cy="316224"/>
          </a:xfrm>
          <a:prstGeom prst="rect">
            <a:avLst/>
          </a:prstGeom>
          <a:solidFill>
            <a:schemeClr val="bg1">
              <a:lumMod val="75000"/>
            </a:schemeClr>
          </a:solidFill>
          <a:ln w="9525" cap="flat" cmpd="sng" algn="ctr">
            <a:noFill/>
            <a:prstDash val="solid"/>
          </a:ln>
          <a:effectLst/>
        </p:spPr>
        <p:txBody>
          <a:bodyPr lIns="0" tIns="0" rIns="0" bIns="0" rtlCol="0" anchor="ctr"/>
          <a:lstStyle/>
          <a:p>
            <a:pPr algn="ctr" defTabSz="685800"/>
            <a:r>
              <a:rPr lang="en-US" sz="800" kern="0" dirty="0">
                <a:solidFill>
                  <a:prstClr val="black"/>
                </a:solidFill>
                <a:latin typeface="Arial"/>
              </a:rPr>
              <a:t>HBM</a:t>
            </a:r>
          </a:p>
        </p:txBody>
      </p:sp>
      <p:sp>
        <p:nvSpPr>
          <p:cNvPr id="79" name="Rectangle 78"/>
          <p:cNvSpPr/>
          <p:nvPr/>
        </p:nvSpPr>
        <p:spPr>
          <a:xfrm>
            <a:off x="5054598" y="3188631"/>
            <a:ext cx="384403" cy="473555"/>
          </a:xfrm>
          <a:prstGeom prst="rect">
            <a:avLst/>
          </a:prstGeom>
          <a:solidFill>
            <a:srgbClr val="9BBB59">
              <a:lumMod val="60000"/>
              <a:lumOff val="40000"/>
            </a:srgbClr>
          </a:solidFill>
          <a:ln w="9525" cap="flat" cmpd="sng" algn="ctr">
            <a:solidFill>
              <a:sysClr val="windowText" lastClr="000000">
                <a:lumMod val="50000"/>
                <a:lumOff val="50000"/>
              </a:sysClr>
            </a:solid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dirty="0" smtClean="0">
                <a:ln>
                  <a:noFill/>
                </a:ln>
                <a:solidFill>
                  <a:prstClr val="black"/>
                </a:solidFill>
                <a:effectLst/>
                <a:uLnTx/>
                <a:uFillTx/>
                <a:latin typeface="Arial"/>
              </a:rPr>
              <a:t>Core</a:t>
            </a:r>
          </a:p>
        </p:txBody>
      </p:sp>
      <p:sp>
        <p:nvSpPr>
          <p:cNvPr id="80" name="Rectangle 79"/>
          <p:cNvSpPr/>
          <p:nvPr/>
        </p:nvSpPr>
        <p:spPr>
          <a:xfrm>
            <a:off x="5750884" y="3603157"/>
            <a:ext cx="335999" cy="204279"/>
          </a:xfrm>
          <a:prstGeom prst="rect">
            <a:avLst/>
          </a:prstGeom>
          <a:solidFill>
            <a:schemeClr val="bg1">
              <a:lumMod val="85000"/>
            </a:schemeClr>
          </a:solidFill>
          <a:ln w="9525" cap="flat" cmpd="sng" algn="ctr">
            <a:solidFill>
              <a:sysClr val="windowText" lastClr="000000"/>
            </a:solidFill>
            <a:prstDash val="dash"/>
          </a:ln>
          <a:effectLst/>
        </p:spPr>
        <p:txBody>
          <a:bodyPr rtlCol="0" anchor="t"/>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Arial"/>
              </a:rPr>
              <a:t>L1</a:t>
            </a:r>
          </a:p>
        </p:txBody>
      </p:sp>
      <p:sp>
        <p:nvSpPr>
          <p:cNvPr id="81" name="Rectangle 80"/>
          <p:cNvSpPr/>
          <p:nvPr/>
        </p:nvSpPr>
        <p:spPr>
          <a:xfrm>
            <a:off x="6097016" y="3197328"/>
            <a:ext cx="335999" cy="699418"/>
          </a:xfrm>
          <a:prstGeom prst="rect">
            <a:avLst/>
          </a:prstGeom>
          <a:solidFill>
            <a:schemeClr val="bg1">
              <a:lumMod val="85000"/>
            </a:schemeClr>
          </a:solidFill>
          <a:ln w="9525" cap="flat" cmpd="sng" algn="ctr">
            <a:solidFill>
              <a:sysClr val="windowText" lastClr="000000"/>
            </a:solidFill>
            <a:prstDash val="dash"/>
          </a:ln>
          <a:effectLst/>
        </p:spPr>
        <p:txBody>
          <a:bodyPr rtlCol="0" anchor="t"/>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en-US" sz="800" kern="0" dirty="0">
              <a:solidFill>
                <a:prstClr val="black"/>
              </a:solidFill>
              <a:latin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Arial"/>
              </a:rPr>
              <a:t>L2</a:t>
            </a:r>
          </a:p>
        </p:txBody>
      </p:sp>
      <p:sp>
        <p:nvSpPr>
          <p:cNvPr id="82" name="Rectangle 81"/>
          <p:cNvSpPr/>
          <p:nvPr/>
        </p:nvSpPr>
        <p:spPr>
          <a:xfrm>
            <a:off x="6741862" y="3342758"/>
            <a:ext cx="731924" cy="677579"/>
          </a:xfrm>
          <a:prstGeom prst="rect">
            <a:avLst/>
          </a:prstGeom>
          <a:solidFill>
            <a:schemeClr val="bg1">
              <a:lumMod val="75000"/>
            </a:schemeClr>
          </a:solidFill>
          <a:ln w="9525" cap="flat" cmpd="sng" algn="ctr">
            <a:noFill/>
            <a:prstDash val="solid"/>
          </a:ln>
          <a:effectLst/>
        </p:spPr>
        <p:txBody>
          <a:bodyPr lIns="0" tIns="0" rIns="0" bIns="0" rtlCol="0" anchor="ctr"/>
          <a:lstStyle/>
          <a:p>
            <a:pPr algn="ctr" defTabSz="685800"/>
            <a:r>
              <a:rPr lang="en-US" sz="800" kern="0" dirty="0">
                <a:solidFill>
                  <a:prstClr val="black"/>
                </a:solidFill>
                <a:latin typeface="Arial"/>
              </a:rPr>
              <a:t>DDR</a:t>
            </a:r>
          </a:p>
        </p:txBody>
      </p:sp>
      <p:sp>
        <p:nvSpPr>
          <p:cNvPr id="84" name="Rectangle 83"/>
          <p:cNvSpPr/>
          <p:nvPr/>
        </p:nvSpPr>
        <p:spPr>
          <a:xfrm>
            <a:off x="7875351" y="2490012"/>
            <a:ext cx="731924" cy="2142948"/>
          </a:xfrm>
          <a:prstGeom prst="rect">
            <a:avLst/>
          </a:prstGeom>
          <a:solidFill>
            <a:schemeClr val="accent4">
              <a:lumMod val="75000"/>
            </a:schemeClr>
          </a:solidFill>
          <a:ln w="9525" cap="flat" cmpd="sng" algn="ctr">
            <a:noFill/>
            <a:prstDash val="solid"/>
          </a:ln>
          <a:effectLst/>
        </p:spPr>
        <p:txBody>
          <a:bodyPr lIns="0" tIns="0" rIns="0" bIns="0" rtlCol="0" anchor="ctr"/>
          <a:lstStyle/>
          <a:p>
            <a:pPr algn="ctr" defTabSz="685800"/>
            <a:endParaRPr lang="en-US" sz="1200" kern="0" dirty="0" smtClean="0">
              <a:solidFill>
                <a:prstClr val="black"/>
              </a:solidFill>
              <a:latin typeface="Arial"/>
            </a:endParaRPr>
          </a:p>
          <a:p>
            <a:pPr algn="ctr" defTabSz="685800"/>
            <a:endParaRPr lang="en-US" sz="1200" kern="0" dirty="0">
              <a:solidFill>
                <a:prstClr val="black"/>
              </a:solidFill>
              <a:latin typeface="Arial"/>
            </a:endParaRPr>
          </a:p>
          <a:p>
            <a:pPr algn="ctr" defTabSz="685800"/>
            <a:r>
              <a:rPr lang="en-US" sz="1200" kern="0" dirty="0" smtClean="0">
                <a:solidFill>
                  <a:prstClr val="black"/>
                </a:solidFill>
                <a:latin typeface="Arial"/>
              </a:rPr>
              <a:t>DCPMM</a:t>
            </a:r>
          </a:p>
          <a:p>
            <a:pPr algn="ctr" defTabSz="685800"/>
            <a:endParaRPr lang="en-US" sz="800" kern="0" dirty="0" smtClean="0">
              <a:solidFill>
                <a:prstClr val="black"/>
              </a:solidFill>
              <a:latin typeface="Arial"/>
            </a:endParaRPr>
          </a:p>
          <a:p>
            <a:pPr algn="ctr" defTabSz="685800"/>
            <a:r>
              <a:rPr lang="zh-CN" altLang="en-US" sz="800" kern="0" dirty="0" smtClean="0">
                <a:solidFill>
                  <a:prstClr val="black"/>
                </a:solidFill>
                <a:latin typeface="Arial"/>
              </a:rPr>
              <a:t>（</a:t>
            </a:r>
            <a:r>
              <a:rPr lang="en-US" altLang="zh-CN" sz="800" dirty="0"/>
              <a:t> Intel® </a:t>
            </a:r>
            <a:r>
              <a:rPr lang="en-US" altLang="zh-CN" sz="800" dirty="0" err="1"/>
              <a:t>Optane</a:t>
            </a:r>
            <a:r>
              <a:rPr lang="en-US" altLang="zh-CN" sz="800" dirty="0"/>
              <a:t>™ DC persistent </a:t>
            </a:r>
            <a:r>
              <a:rPr lang="en-US" altLang="zh-CN" sz="800" dirty="0" smtClean="0"/>
              <a:t>memory</a:t>
            </a:r>
            <a:r>
              <a:rPr lang="zh-CN" altLang="en-US" sz="1000" dirty="0" smtClean="0"/>
              <a:t>）</a:t>
            </a:r>
            <a:endParaRPr lang="en-US" sz="1000" kern="0" dirty="0">
              <a:solidFill>
                <a:prstClr val="black"/>
              </a:solidFill>
              <a:latin typeface="Arial"/>
            </a:endParaRPr>
          </a:p>
        </p:txBody>
      </p:sp>
      <p:sp>
        <p:nvSpPr>
          <p:cNvPr id="85" name="Left-Right Arrow 84"/>
          <p:cNvSpPr/>
          <p:nvPr/>
        </p:nvSpPr>
        <p:spPr>
          <a:xfrm>
            <a:off x="7487486" y="3495927"/>
            <a:ext cx="387865" cy="120637"/>
          </a:xfrm>
          <a:prstGeom prst="lef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6" name="Right Arrow 85"/>
          <p:cNvSpPr/>
          <p:nvPr/>
        </p:nvSpPr>
        <p:spPr>
          <a:xfrm>
            <a:off x="4091828" y="3452627"/>
            <a:ext cx="533400" cy="260758"/>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9" name="Right Arrow 88"/>
          <p:cNvSpPr/>
          <p:nvPr/>
        </p:nvSpPr>
        <p:spPr>
          <a:xfrm>
            <a:off x="350437" y="3365548"/>
            <a:ext cx="451241" cy="260758"/>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1516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anim calcmode="lin" valueType="num">
                                      <p:cBhvr>
                                        <p:cTn id="8" dur="1000" fill="hold"/>
                                        <p:tgtEl>
                                          <p:spTgt spid="93"/>
                                        </p:tgtEl>
                                        <p:attrNameLst>
                                          <p:attrName>ppt_x</p:attrName>
                                        </p:attrNameLst>
                                      </p:cBhvr>
                                      <p:tavLst>
                                        <p:tav tm="0">
                                          <p:val>
                                            <p:strVal val="#ppt_x"/>
                                          </p:val>
                                        </p:tav>
                                        <p:tav tm="100000">
                                          <p:val>
                                            <p:strVal val="#ppt_x"/>
                                          </p:val>
                                        </p:tav>
                                      </p:tavLst>
                                    </p:anim>
                                    <p:anim calcmode="lin" valueType="num">
                                      <p:cBhvr>
                                        <p:cTn id="9" dur="1000" fill="hold"/>
                                        <p:tgtEl>
                                          <p:spTgt spid="9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anim calcmode="lin" valueType="num">
                                      <p:cBhvr>
                                        <p:cTn id="60" dur="1000" fill="hold"/>
                                        <p:tgtEl>
                                          <p:spTgt spid="28"/>
                                        </p:tgtEl>
                                        <p:attrNameLst>
                                          <p:attrName>ppt_x</p:attrName>
                                        </p:attrNameLst>
                                      </p:cBhvr>
                                      <p:tavLst>
                                        <p:tav tm="0">
                                          <p:val>
                                            <p:strVal val="#ppt_x"/>
                                          </p:val>
                                        </p:tav>
                                        <p:tav tm="100000">
                                          <p:val>
                                            <p:strVal val="#ppt_x"/>
                                          </p:val>
                                        </p:tav>
                                      </p:tavLst>
                                    </p:anim>
                                    <p:anim calcmode="lin" valueType="num">
                                      <p:cBhvr>
                                        <p:cTn id="61" dur="1000" fill="hold"/>
                                        <p:tgtEl>
                                          <p:spTgt spid="28"/>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1000"/>
                                        <p:tgtEl>
                                          <p:spTgt spid="29"/>
                                        </p:tgtEl>
                                      </p:cBhvr>
                                    </p:animEffect>
                                    <p:anim calcmode="lin" valueType="num">
                                      <p:cBhvr>
                                        <p:cTn id="65" dur="1000" fill="hold"/>
                                        <p:tgtEl>
                                          <p:spTgt spid="29"/>
                                        </p:tgtEl>
                                        <p:attrNameLst>
                                          <p:attrName>ppt_x</p:attrName>
                                        </p:attrNameLst>
                                      </p:cBhvr>
                                      <p:tavLst>
                                        <p:tav tm="0">
                                          <p:val>
                                            <p:strVal val="#ppt_x"/>
                                          </p:val>
                                        </p:tav>
                                        <p:tav tm="100000">
                                          <p:val>
                                            <p:strVal val="#ppt_x"/>
                                          </p:val>
                                        </p:tav>
                                      </p:tavLst>
                                    </p:anim>
                                    <p:anim calcmode="lin" valueType="num">
                                      <p:cBhvr>
                                        <p:cTn id="66" dur="1000" fill="hold"/>
                                        <p:tgtEl>
                                          <p:spTgt spid="29"/>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1000"/>
                                        <p:tgtEl>
                                          <p:spTgt spid="43"/>
                                        </p:tgtEl>
                                      </p:cBhvr>
                                    </p:animEffect>
                                    <p:anim calcmode="lin" valueType="num">
                                      <p:cBhvr>
                                        <p:cTn id="70" dur="1000" fill="hold"/>
                                        <p:tgtEl>
                                          <p:spTgt spid="43"/>
                                        </p:tgtEl>
                                        <p:attrNameLst>
                                          <p:attrName>ppt_x</p:attrName>
                                        </p:attrNameLst>
                                      </p:cBhvr>
                                      <p:tavLst>
                                        <p:tav tm="0">
                                          <p:val>
                                            <p:strVal val="#ppt_x"/>
                                          </p:val>
                                        </p:tav>
                                        <p:tav tm="100000">
                                          <p:val>
                                            <p:strVal val="#ppt_x"/>
                                          </p:val>
                                        </p:tav>
                                      </p:tavLst>
                                    </p:anim>
                                    <p:anim calcmode="lin" valueType="num">
                                      <p:cBhvr>
                                        <p:cTn id="71" dur="1000" fill="hold"/>
                                        <p:tgtEl>
                                          <p:spTgt spid="43"/>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fade">
                                      <p:cBhvr>
                                        <p:cTn id="79" dur="1000"/>
                                        <p:tgtEl>
                                          <p:spTgt spid="59"/>
                                        </p:tgtEl>
                                      </p:cBhvr>
                                    </p:animEffect>
                                    <p:anim calcmode="lin" valueType="num">
                                      <p:cBhvr>
                                        <p:cTn id="80" dur="1000" fill="hold"/>
                                        <p:tgtEl>
                                          <p:spTgt spid="59"/>
                                        </p:tgtEl>
                                        <p:attrNameLst>
                                          <p:attrName>ppt_x</p:attrName>
                                        </p:attrNameLst>
                                      </p:cBhvr>
                                      <p:tavLst>
                                        <p:tav tm="0">
                                          <p:val>
                                            <p:strVal val="#ppt_x"/>
                                          </p:val>
                                        </p:tav>
                                        <p:tav tm="100000">
                                          <p:val>
                                            <p:strVal val="#ppt_x"/>
                                          </p:val>
                                        </p:tav>
                                      </p:tavLst>
                                    </p:anim>
                                    <p:anim calcmode="lin" valueType="num">
                                      <p:cBhvr>
                                        <p:cTn id="81"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95"/>
                                        </p:tgtEl>
                                        <p:attrNameLst>
                                          <p:attrName>style.visibility</p:attrName>
                                        </p:attrNameLst>
                                      </p:cBhvr>
                                      <p:to>
                                        <p:strVal val="visible"/>
                                      </p:to>
                                    </p:set>
                                    <p:animEffect transition="in" filter="fade">
                                      <p:cBhvr>
                                        <p:cTn id="86" dur="1000"/>
                                        <p:tgtEl>
                                          <p:spTgt spid="95"/>
                                        </p:tgtEl>
                                      </p:cBhvr>
                                    </p:animEffect>
                                    <p:anim calcmode="lin" valueType="num">
                                      <p:cBhvr>
                                        <p:cTn id="87" dur="1000" fill="hold"/>
                                        <p:tgtEl>
                                          <p:spTgt spid="95"/>
                                        </p:tgtEl>
                                        <p:attrNameLst>
                                          <p:attrName>ppt_x</p:attrName>
                                        </p:attrNameLst>
                                      </p:cBhvr>
                                      <p:tavLst>
                                        <p:tav tm="0">
                                          <p:val>
                                            <p:strVal val="#ppt_x"/>
                                          </p:val>
                                        </p:tav>
                                        <p:tav tm="100000">
                                          <p:val>
                                            <p:strVal val="#ppt_x"/>
                                          </p:val>
                                        </p:tav>
                                      </p:tavLst>
                                    </p:anim>
                                    <p:anim calcmode="lin" valueType="num">
                                      <p:cBhvr>
                                        <p:cTn id="88" dur="1000" fill="hold"/>
                                        <p:tgtEl>
                                          <p:spTgt spid="95"/>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fade">
                                      <p:cBhvr>
                                        <p:cTn id="91" dur="1000"/>
                                        <p:tgtEl>
                                          <p:spTgt spid="45"/>
                                        </p:tgtEl>
                                      </p:cBhvr>
                                    </p:animEffect>
                                    <p:anim calcmode="lin" valueType="num">
                                      <p:cBhvr>
                                        <p:cTn id="92" dur="1000" fill="hold"/>
                                        <p:tgtEl>
                                          <p:spTgt spid="45"/>
                                        </p:tgtEl>
                                        <p:attrNameLst>
                                          <p:attrName>ppt_x</p:attrName>
                                        </p:attrNameLst>
                                      </p:cBhvr>
                                      <p:tavLst>
                                        <p:tav tm="0">
                                          <p:val>
                                            <p:strVal val="#ppt_x"/>
                                          </p:val>
                                        </p:tav>
                                        <p:tav tm="100000">
                                          <p:val>
                                            <p:strVal val="#ppt_x"/>
                                          </p:val>
                                        </p:tav>
                                      </p:tavLst>
                                    </p:anim>
                                    <p:anim calcmode="lin" valueType="num">
                                      <p:cBhvr>
                                        <p:cTn id="93" dur="1000" fill="hold"/>
                                        <p:tgtEl>
                                          <p:spTgt spid="45"/>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fade">
                                      <p:cBhvr>
                                        <p:cTn id="96" dur="1000"/>
                                        <p:tgtEl>
                                          <p:spTgt spid="46"/>
                                        </p:tgtEl>
                                      </p:cBhvr>
                                    </p:animEffect>
                                    <p:anim calcmode="lin" valueType="num">
                                      <p:cBhvr>
                                        <p:cTn id="97" dur="1000" fill="hold"/>
                                        <p:tgtEl>
                                          <p:spTgt spid="46"/>
                                        </p:tgtEl>
                                        <p:attrNameLst>
                                          <p:attrName>ppt_x</p:attrName>
                                        </p:attrNameLst>
                                      </p:cBhvr>
                                      <p:tavLst>
                                        <p:tav tm="0">
                                          <p:val>
                                            <p:strVal val="#ppt_x"/>
                                          </p:val>
                                        </p:tav>
                                        <p:tav tm="100000">
                                          <p:val>
                                            <p:strVal val="#ppt_x"/>
                                          </p:val>
                                        </p:tav>
                                      </p:tavLst>
                                    </p:anim>
                                    <p:anim calcmode="lin" valueType="num">
                                      <p:cBhvr>
                                        <p:cTn id="98" dur="1000" fill="hold"/>
                                        <p:tgtEl>
                                          <p:spTgt spid="46"/>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1000"/>
                                        <p:tgtEl>
                                          <p:spTgt spid="47"/>
                                        </p:tgtEl>
                                      </p:cBhvr>
                                    </p:animEffect>
                                    <p:anim calcmode="lin" valueType="num">
                                      <p:cBhvr>
                                        <p:cTn id="102" dur="1000" fill="hold"/>
                                        <p:tgtEl>
                                          <p:spTgt spid="47"/>
                                        </p:tgtEl>
                                        <p:attrNameLst>
                                          <p:attrName>ppt_x</p:attrName>
                                        </p:attrNameLst>
                                      </p:cBhvr>
                                      <p:tavLst>
                                        <p:tav tm="0">
                                          <p:val>
                                            <p:strVal val="#ppt_x"/>
                                          </p:val>
                                        </p:tav>
                                        <p:tav tm="100000">
                                          <p:val>
                                            <p:strVal val="#ppt_x"/>
                                          </p:val>
                                        </p:tav>
                                      </p:tavLst>
                                    </p:anim>
                                    <p:anim calcmode="lin" valueType="num">
                                      <p:cBhvr>
                                        <p:cTn id="103" dur="1000" fill="hold"/>
                                        <p:tgtEl>
                                          <p:spTgt spid="47"/>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fade">
                                      <p:cBhvr>
                                        <p:cTn id="111" dur="1000"/>
                                        <p:tgtEl>
                                          <p:spTgt spid="49"/>
                                        </p:tgtEl>
                                      </p:cBhvr>
                                    </p:animEffect>
                                    <p:anim calcmode="lin" valueType="num">
                                      <p:cBhvr>
                                        <p:cTn id="112" dur="1000" fill="hold"/>
                                        <p:tgtEl>
                                          <p:spTgt spid="49"/>
                                        </p:tgtEl>
                                        <p:attrNameLst>
                                          <p:attrName>ppt_x</p:attrName>
                                        </p:attrNameLst>
                                      </p:cBhvr>
                                      <p:tavLst>
                                        <p:tav tm="0">
                                          <p:val>
                                            <p:strVal val="#ppt_x"/>
                                          </p:val>
                                        </p:tav>
                                        <p:tav tm="100000">
                                          <p:val>
                                            <p:strVal val="#ppt_x"/>
                                          </p:val>
                                        </p:tav>
                                      </p:tavLst>
                                    </p:anim>
                                    <p:anim calcmode="lin" valueType="num">
                                      <p:cBhvr>
                                        <p:cTn id="113" dur="1000" fill="hold"/>
                                        <p:tgtEl>
                                          <p:spTgt spid="49"/>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Effect transition="in" filter="fade">
                                      <p:cBhvr>
                                        <p:cTn id="116" dur="1000"/>
                                        <p:tgtEl>
                                          <p:spTgt spid="50"/>
                                        </p:tgtEl>
                                      </p:cBhvr>
                                    </p:animEffect>
                                    <p:anim calcmode="lin" valueType="num">
                                      <p:cBhvr>
                                        <p:cTn id="117" dur="1000" fill="hold"/>
                                        <p:tgtEl>
                                          <p:spTgt spid="50"/>
                                        </p:tgtEl>
                                        <p:attrNameLst>
                                          <p:attrName>ppt_x</p:attrName>
                                        </p:attrNameLst>
                                      </p:cBhvr>
                                      <p:tavLst>
                                        <p:tav tm="0">
                                          <p:val>
                                            <p:strVal val="#ppt_x"/>
                                          </p:val>
                                        </p:tav>
                                        <p:tav tm="100000">
                                          <p:val>
                                            <p:strVal val="#ppt_x"/>
                                          </p:val>
                                        </p:tav>
                                      </p:tavLst>
                                    </p:anim>
                                    <p:anim calcmode="lin" valueType="num">
                                      <p:cBhvr>
                                        <p:cTn id="118" dur="1000" fill="hold"/>
                                        <p:tgtEl>
                                          <p:spTgt spid="50"/>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54"/>
                                        </p:tgtEl>
                                        <p:attrNameLst>
                                          <p:attrName>style.visibility</p:attrName>
                                        </p:attrNameLst>
                                      </p:cBhvr>
                                      <p:to>
                                        <p:strVal val="visible"/>
                                      </p:to>
                                    </p:set>
                                    <p:animEffect transition="in" filter="fade">
                                      <p:cBhvr>
                                        <p:cTn id="126" dur="1000"/>
                                        <p:tgtEl>
                                          <p:spTgt spid="54"/>
                                        </p:tgtEl>
                                      </p:cBhvr>
                                    </p:animEffect>
                                    <p:anim calcmode="lin" valueType="num">
                                      <p:cBhvr>
                                        <p:cTn id="127" dur="1000" fill="hold"/>
                                        <p:tgtEl>
                                          <p:spTgt spid="54"/>
                                        </p:tgtEl>
                                        <p:attrNameLst>
                                          <p:attrName>ppt_x</p:attrName>
                                        </p:attrNameLst>
                                      </p:cBhvr>
                                      <p:tavLst>
                                        <p:tav tm="0">
                                          <p:val>
                                            <p:strVal val="#ppt_x"/>
                                          </p:val>
                                        </p:tav>
                                        <p:tav tm="100000">
                                          <p:val>
                                            <p:strVal val="#ppt_x"/>
                                          </p:val>
                                        </p:tav>
                                      </p:tavLst>
                                    </p:anim>
                                    <p:anim calcmode="lin" valueType="num">
                                      <p:cBhvr>
                                        <p:cTn id="128" dur="1000" fill="hold"/>
                                        <p:tgtEl>
                                          <p:spTgt spid="54"/>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56"/>
                                        </p:tgtEl>
                                        <p:attrNameLst>
                                          <p:attrName>style.visibility</p:attrName>
                                        </p:attrNameLst>
                                      </p:cBhvr>
                                      <p:to>
                                        <p:strVal val="visible"/>
                                      </p:to>
                                    </p:set>
                                    <p:animEffect transition="in" filter="fade">
                                      <p:cBhvr>
                                        <p:cTn id="131" dur="1000"/>
                                        <p:tgtEl>
                                          <p:spTgt spid="56"/>
                                        </p:tgtEl>
                                      </p:cBhvr>
                                    </p:animEffect>
                                    <p:anim calcmode="lin" valueType="num">
                                      <p:cBhvr>
                                        <p:cTn id="132" dur="1000" fill="hold"/>
                                        <p:tgtEl>
                                          <p:spTgt spid="56"/>
                                        </p:tgtEl>
                                        <p:attrNameLst>
                                          <p:attrName>ppt_x</p:attrName>
                                        </p:attrNameLst>
                                      </p:cBhvr>
                                      <p:tavLst>
                                        <p:tav tm="0">
                                          <p:val>
                                            <p:strVal val="#ppt_x"/>
                                          </p:val>
                                        </p:tav>
                                        <p:tav tm="100000">
                                          <p:val>
                                            <p:strVal val="#ppt_x"/>
                                          </p:val>
                                        </p:tav>
                                      </p:tavLst>
                                    </p:anim>
                                    <p:anim calcmode="lin" valueType="num">
                                      <p:cBhvr>
                                        <p:cTn id="133" dur="1000" fill="hold"/>
                                        <p:tgtEl>
                                          <p:spTgt spid="56"/>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58"/>
                                        </p:tgtEl>
                                        <p:attrNameLst>
                                          <p:attrName>style.visibility</p:attrName>
                                        </p:attrNameLst>
                                      </p:cBhvr>
                                      <p:to>
                                        <p:strVal val="visible"/>
                                      </p:to>
                                    </p:set>
                                    <p:animEffect transition="in" filter="fade">
                                      <p:cBhvr>
                                        <p:cTn id="136" dur="1000"/>
                                        <p:tgtEl>
                                          <p:spTgt spid="58"/>
                                        </p:tgtEl>
                                      </p:cBhvr>
                                    </p:animEffect>
                                    <p:anim calcmode="lin" valueType="num">
                                      <p:cBhvr>
                                        <p:cTn id="137" dur="1000" fill="hold"/>
                                        <p:tgtEl>
                                          <p:spTgt spid="58"/>
                                        </p:tgtEl>
                                        <p:attrNameLst>
                                          <p:attrName>ppt_x</p:attrName>
                                        </p:attrNameLst>
                                      </p:cBhvr>
                                      <p:tavLst>
                                        <p:tav tm="0">
                                          <p:val>
                                            <p:strVal val="#ppt_x"/>
                                          </p:val>
                                        </p:tav>
                                        <p:tav tm="100000">
                                          <p:val>
                                            <p:strVal val="#ppt_x"/>
                                          </p:val>
                                        </p:tav>
                                      </p:tavLst>
                                    </p:anim>
                                    <p:anim calcmode="lin" valueType="num">
                                      <p:cBhvr>
                                        <p:cTn id="138" dur="1000" fill="hold"/>
                                        <p:tgtEl>
                                          <p:spTgt spid="58"/>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60"/>
                                        </p:tgtEl>
                                        <p:attrNameLst>
                                          <p:attrName>style.visibility</p:attrName>
                                        </p:attrNameLst>
                                      </p:cBhvr>
                                      <p:to>
                                        <p:strVal val="visible"/>
                                      </p:to>
                                    </p:set>
                                    <p:animEffect transition="in" filter="fade">
                                      <p:cBhvr>
                                        <p:cTn id="141" dur="1000"/>
                                        <p:tgtEl>
                                          <p:spTgt spid="60"/>
                                        </p:tgtEl>
                                      </p:cBhvr>
                                    </p:animEffect>
                                    <p:anim calcmode="lin" valueType="num">
                                      <p:cBhvr>
                                        <p:cTn id="142" dur="1000" fill="hold"/>
                                        <p:tgtEl>
                                          <p:spTgt spid="60"/>
                                        </p:tgtEl>
                                        <p:attrNameLst>
                                          <p:attrName>ppt_x</p:attrName>
                                        </p:attrNameLst>
                                      </p:cBhvr>
                                      <p:tavLst>
                                        <p:tav tm="0">
                                          <p:val>
                                            <p:strVal val="#ppt_x"/>
                                          </p:val>
                                        </p:tav>
                                        <p:tav tm="100000">
                                          <p:val>
                                            <p:strVal val="#ppt_x"/>
                                          </p:val>
                                        </p:tav>
                                      </p:tavLst>
                                    </p:anim>
                                    <p:anim calcmode="lin" valueType="num">
                                      <p:cBhvr>
                                        <p:cTn id="143"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2" presetClass="entr" presetSubtype="4" fill="hold" grpId="0" nodeType="clickEffect">
                                  <p:stCondLst>
                                    <p:cond delay="0"/>
                                  </p:stCondLst>
                                  <p:childTnLst>
                                    <p:set>
                                      <p:cBhvr>
                                        <p:cTn id="147" dur="1" fill="hold">
                                          <p:stCondLst>
                                            <p:cond delay="0"/>
                                          </p:stCondLst>
                                        </p:cTn>
                                        <p:tgtEl>
                                          <p:spTgt spid="96"/>
                                        </p:tgtEl>
                                        <p:attrNameLst>
                                          <p:attrName>style.visibility</p:attrName>
                                        </p:attrNameLst>
                                      </p:cBhvr>
                                      <p:to>
                                        <p:strVal val="visible"/>
                                      </p:to>
                                    </p:set>
                                    <p:anim calcmode="lin" valueType="num">
                                      <p:cBhvr additive="base">
                                        <p:cTn id="148" dur="500" fill="hold"/>
                                        <p:tgtEl>
                                          <p:spTgt spid="96"/>
                                        </p:tgtEl>
                                        <p:attrNameLst>
                                          <p:attrName>ppt_x</p:attrName>
                                        </p:attrNameLst>
                                      </p:cBhvr>
                                      <p:tavLst>
                                        <p:tav tm="0">
                                          <p:val>
                                            <p:strVal val="#ppt_x"/>
                                          </p:val>
                                        </p:tav>
                                        <p:tav tm="100000">
                                          <p:val>
                                            <p:strVal val="#ppt_x"/>
                                          </p:val>
                                        </p:tav>
                                      </p:tavLst>
                                    </p:anim>
                                    <p:anim calcmode="lin" valueType="num">
                                      <p:cBhvr additive="base">
                                        <p:cTn id="149" dur="500" fill="hold"/>
                                        <p:tgtEl>
                                          <p:spTgt spid="96"/>
                                        </p:tgtEl>
                                        <p:attrNameLst>
                                          <p:attrName>ppt_y</p:attrName>
                                        </p:attrNameLst>
                                      </p:cBhvr>
                                      <p:tavLst>
                                        <p:tav tm="0">
                                          <p:val>
                                            <p:strVal val="1+#ppt_h/2"/>
                                          </p:val>
                                        </p:tav>
                                        <p:tav tm="100000">
                                          <p:val>
                                            <p:strVal val="#ppt_y"/>
                                          </p:val>
                                        </p:tav>
                                      </p:tavLst>
                                    </p:anim>
                                  </p:childTnLst>
                                </p:cTn>
                              </p:par>
                              <p:par>
                                <p:cTn id="150" presetID="2" presetClass="entr" presetSubtype="4" fill="hold" grpId="0" nodeType="withEffect">
                                  <p:stCondLst>
                                    <p:cond delay="0"/>
                                  </p:stCondLst>
                                  <p:childTnLst>
                                    <p:set>
                                      <p:cBhvr>
                                        <p:cTn id="151" dur="1" fill="hold">
                                          <p:stCondLst>
                                            <p:cond delay="0"/>
                                          </p:stCondLst>
                                        </p:cTn>
                                        <p:tgtEl>
                                          <p:spTgt spid="61"/>
                                        </p:tgtEl>
                                        <p:attrNameLst>
                                          <p:attrName>style.visibility</p:attrName>
                                        </p:attrNameLst>
                                      </p:cBhvr>
                                      <p:to>
                                        <p:strVal val="visible"/>
                                      </p:to>
                                    </p:set>
                                    <p:anim calcmode="lin" valueType="num">
                                      <p:cBhvr additive="base">
                                        <p:cTn id="152" dur="500" fill="hold"/>
                                        <p:tgtEl>
                                          <p:spTgt spid="61"/>
                                        </p:tgtEl>
                                        <p:attrNameLst>
                                          <p:attrName>ppt_x</p:attrName>
                                        </p:attrNameLst>
                                      </p:cBhvr>
                                      <p:tavLst>
                                        <p:tav tm="0">
                                          <p:val>
                                            <p:strVal val="#ppt_x"/>
                                          </p:val>
                                        </p:tav>
                                        <p:tav tm="100000">
                                          <p:val>
                                            <p:strVal val="#ppt_x"/>
                                          </p:val>
                                        </p:tav>
                                      </p:tavLst>
                                    </p:anim>
                                    <p:anim calcmode="lin" valueType="num">
                                      <p:cBhvr additive="base">
                                        <p:cTn id="153" dur="500" fill="hold"/>
                                        <p:tgtEl>
                                          <p:spTgt spid="61"/>
                                        </p:tgtEl>
                                        <p:attrNameLst>
                                          <p:attrName>ppt_y</p:attrName>
                                        </p:attrNameLst>
                                      </p:cBhvr>
                                      <p:tavLst>
                                        <p:tav tm="0">
                                          <p:val>
                                            <p:strVal val="1+#ppt_h/2"/>
                                          </p:val>
                                        </p:tav>
                                        <p:tav tm="100000">
                                          <p:val>
                                            <p:strVal val="#ppt_y"/>
                                          </p:val>
                                        </p:tav>
                                      </p:tavLst>
                                    </p:anim>
                                  </p:childTnLst>
                                </p:cTn>
                              </p:par>
                              <p:par>
                                <p:cTn id="154" presetID="2" presetClass="entr" presetSubtype="4" fill="hold" grpId="0" nodeType="withEffect">
                                  <p:stCondLst>
                                    <p:cond delay="0"/>
                                  </p:stCondLst>
                                  <p:childTnLst>
                                    <p:set>
                                      <p:cBhvr>
                                        <p:cTn id="155" dur="1" fill="hold">
                                          <p:stCondLst>
                                            <p:cond delay="0"/>
                                          </p:stCondLst>
                                        </p:cTn>
                                        <p:tgtEl>
                                          <p:spTgt spid="62"/>
                                        </p:tgtEl>
                                        <p:attrNameLst>
                                          <p:attrName>style.visibility</p:attrName>
                                        </p:attrNameLst>
                                      </p:cBhvr>
                                      <p:to>
                                        <p:strVal val="visible"/>
                                      </p:to>
                                    </p:set>
                                    <p:anim calcmode="lin" valueType="num">
                                      <p:cBhvr additive="base">
                                        <p:cTn id="156" dur="500" fill="hold"/>
                                        <p:tgtEl>
                                          <p:spTgt spid="62"/>
                                        </p:tgtEl>
                                        <p:attrNameLst>
                                          <p:attrName>ppt_x</p:attrName>
                                        </p:attrNameLst>
                                      </p:cBhvr>
                                      <p:tavLst>
                                        <p:tav tm="0">
                                          <p:val>
                                            <p:strVal val="#ppt_x"/>
                                          </p:val>
                                        </p:tav>
                                        <p:tav tm="100000">
                                          <p:val>
                                            <p:strVal val="#ppt_x"/>
                                          </p:val>
                                        </p:tav>
                                      </p:tavLst>
                                    </p:anim>
                                    <p:anim calcmode="lin" valueType="num">
                                      <p:cBhvr additive="base">
                                        <p:cTn id="157" dur="500" fill="hold"/>
                                        <p:tgtEl>
                                          <p:spTgt spid="62"/>
                                        </p:tgtEl>
                                        <p:attrNameLst>
                                          <p:attrName>ppt_y</p:attrName>
                                        </p:attrNameLst>
                                      </p:cBhvr>
                                      <p:tavLst>
                                        <p:tav tm="0">
                                          <p:val>
                                            <p:strVal val="1+#ppt_h/2"/>
                                          </p:val>
                                        </p:tav>
                                        <p:tav tm="100000">
                                          <p:val>
                                            <p:strVal val="#ppt_y"/>
                                          </p:val>
                                        </p:tav>
                                      </p:tavLst>
                                    </p:anim>
                                  </p:childTnLst>
                                </p:cTn>
                              </p:par>
                              <p:par>
                                <p:cTn id="158" presetID="2" presetClass="entr" presetSubtype="4" fill="hold" grpId="0" nodeType="withEffect">
                                  <p:stCondLst>
                                    <p:cond delay="0"/>
                                  </p:stCondLst>
                                  <p:childTnLst>
                                    <p:set>
                                      <p:cBhvr>
                                        <p:cTn id="159" dur="1" fill="hold">
                                          <p:stCondLst>
                                            <p:cond delay="0"/>
                                          </p:stCondLst>
                                        </p:cTn>
                                        <p:tgtEl>
                                          <p:spTgt spid="63"/>
                                        </p:tgtEl>
                                        <p:attrNameLst>
                                          <p:attrName>style.visibility</p:attrName>
                                        </p:attrNameLst>
                                      </p:cBhvr>
                                      <p:to>
                                        <p:strVal val="visible"/>
                                      </p:to>
                                    </p:set>
                                    <p:anim calcmode="lin" valueType="num">
                                      <p:cBhvr additive="base">
                                        <p:cTn id="160" dur="500" fill="hold"/>
                                        <p:tgtEl>
                                          <p:spTgt spid="63"/>
                                        </p:tgtEl>
                                        <p:attrNameLst>
                                          <p:attrName>ppt_x</p:attrName>
                                        </p:attrNameLst>
                                      </p:cBhvr>
                                      <p:tavLst>
                                        <p:tav tm="0">
                                          <p:val>
                                            <p:strVal val="#ppt_x"/>
                                          </p:val>
                                        </p:tav>
                                        <p:tav tm="100000">
                                          <p:val>
                                            <p:strVal val="#ppt_x"/>
                                          </p:val>
                                        </p:tav>
                                      </p:tavLst>
                                    </p:anim>
                                    <p:anim calcmode="lin" valueType="num">
                                      <p:cBhvr additive="base">
                                        <p:cTn id="161" dur="500" fill="hold"/>
                                        <p:tgtEl>
                                          <p:spTgt spid="63"/>
                                        </p:tgtEl>
                                        <p:attrNameLst>
                                          <p:attrName>ppt_y</p:attrName>
                                        </p:attrNameLst>
                                      </p:cBhvr>
                                      <p:tavLst>
                                        <p:tav tm="0">
                                          <p:val>
                                            <p:strVal val="1+#ppt_h/2"/>
                                          </p:val>
                                        </p:tav>
                                        <p:tav tm="100000">
                                          <p:val>
                                            <p:strVal val="#ppt_y"/>
                                          </p:val>
                                        </p:tav>
                                      </p:tavLst>
                                    </p:anim>
                                  </p:childTnLst>
                                </p:cTn>
                              </p:par>
                              <p:par>
                                <p:cTn id="162" presetID="2" presetClass="entr" presetSubtype="4" fill="hold" grpId="0" nodeType="withEffect">
                                  <p:stCondLst>
                                    <p:cond delay="0"/>
                                  </p:stCondLst>
                                  <p:childTnLst>
                                    <p:set>
                                      <p:cBhvr>
                                        <p:cTn id="163" dur="1" fill="hold">
                                          <p:stCondLst>
                                            <p:cond delay="0"/>
                                          </p:stCondLst>
                                        </p:cTn>
                                        <p:tgtEl>
                                          <p:spTgt spid="64"/>
                                        </p:tgtEl>
                                        <p:attrNameLst>
                                          <p:attrName>style.visibility</p:attrName>
                                        </p:attrNameLst>
                                      </p:cBhvr>
                                      <p:to>
                                        <p:strVal val="visible"/>
                                      </p:to>
                                    </p:set>
                                    <p:anim calcmode="lin" valueType="num">
                                      <p:cBhvr additive="base">
                                        <p:cTn id="164" dur="500" fill="hold"/>
                                        <p:tgtEl>
                                          <p:spTgt spid="64"/>
                                        </p:tgtEl>
                                        <p:attrNameLst>
                                          <p:attrName>ppt_x</p:attrName>
                                        </p:attrNameLst>
                                      </p:cBhvr>
                                      <p:tavLst>
                                        <p:tav tm="0">
                                          <p:val>
                                            <p:strVal val="#ppt_x"/>
                                          </p:val>
                                        </p:tav>
                                        <p:tav tm="100000">
                                          <p:val>
                                            <p:strVal val="#ppt_x"/>
                                          </p:val>
                                        </p:tav>
                                      </p:tavLst>
                                    </p:anim>
                                    <p:anim calcmode="lin" valueType="num">
                                      <p:cBhvr additive="base">
                                        <p:cTn id="165" dur="500" fill="hold"/>
                                        <p:tgtEl>
                                          <p:spTgt spid="64"/>
                                        </p:tgtEl>
                                        <p:attrNameLst>
                                          <p:attrName>ppt_y</p:attrName>
                                        </p:attrNameLst>
                                      </p:cBhvr>
                                      <p:tavLst>
                                        <p:tav tm="0">
                                          <p:val>
                                            <p:strVal val="1+#ppt_h/2"/>
                                          </p:val>
                                        </p:tav>
                                        <p:tav tm="100000">
                                          <p:val>
                                            <p:strVal val="#ppt_y"/>
                                          </p:val>
                                        </p:tav>
                                      </p:tavLst>
                                    </p:anim>
                                  </p:childTnLst>
                                </p:cTn>
                              </p:par>
                              <p:par>
                                <p:cTn id="166" presetID="2" presetClass="entr" presetSubtype="4" fill="hold" nodeType="with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additive="base">
                                        <p:cTn id="168" dur="500" fill="hold"/>
                                        <p:tgtEl>
                                          <p:spTgt spid="65"/>
                                        </p:tgtEl>
                                        <p:attrNameLst>
                                          <p:attrName>ppt_x</p:attrName>
                                        </p:attrNameLst>
                                      </p:cBhvr>
                                      <p:tavLst>
                                        <p:tav tm="0">
                                          <p:val>
                                            <p:strVal val="#ppt_x"/>
                                          </p:val>
                                        </p:tav>
                                        <p:tav tm="100000">
                                          <p:val>
                                            <p:strVal val="#ppt_x"/>
                                          </p:val>
                                        </p:tav>
                                      </p:tavLst>
                                    </p:anim>
                                    <p:anim calcmode="lin" valueType="num">
                                      <p:cBhvr additive="base">
                                        <p:cTn id="169" dur="500" fill="hold"/>
                                        <p:tgtEl>
                                          <p:spTgt spid="65"/>
                                        </p:tgtEl>
                                        <p:attrNameLst>
                                          <p:attrName>ppt_y</p:attrName>
                                        </p:attrNameLst>
                                      </p:cBhvr>
                                      <p:tavLst>
                                        <p:tav tm="0">
                                          <p:val>
                                            <p:strVal val="1+#ppt_h/2"/>
                                          </p:val>
                                        </p:tav>
                                        <p:tav tm="100000">
                                          <p:val>
                                            <p:strVal val="#ppt_y"/>
                                          </p:val>
                                        </p:tav>
                                      </p:tavLst>
                                    </p:anim>
                                  </p:childTnLst>
                                </p:cTn>
                              </p:par>
                              <p:par>
                                <p:cTn id="170" presetID="2" presetClass="entr" presetSubtype="4" fill="hold" grpId="0" nodeType="withEffect">
                                  <p:stCondLst>
                                    <p:cond delay="0"/>
                                  </p:stCondLst>
                                  <p:childTnLst>
                                    <p:set>
                                      <p:cBhvr>
                                        <p:cTn id="171" dur="1" fill="hold">
                                          <p:stCondLst>
                                            <p:cond delay="0"/>
                                          </p:stCondLst>
                                        </p:cTn>
                                        <p:tgtEl>
                                          <p:spTgt spid="66"/>
                                        </p:tgtEl>
                                        <p:attrNameLst>
                                          <p:attrName>style.visibility</p:attrName>
                                        </p:attrNameLst>
                                      </p:cBhvr>
                                      <p:to>
                                        <p:strVal val="visible"/>
                                      </p:to>
                                    </p:set>
                                    <p:anim calcmode="lin" valueType="num">
                                      <p:cBhvr additive="base">
                                        <p:cTn id="172" dur="500" fill="hold"/>
                                        <p:tgtEl>
                                          <p:spTgt spid="66"/>
                                        </p:tgtEl>
                                        <p:attrNameLst>
                                          <p:attrName>ppt_x</p:attrName>
                                        </p:attrNameLst>
                                      </p:cBhvr>
                                      <p:tavLst>
                                        <p:tav tm="0">
                                          <p:val>
                                            <p:strVal val="#ppt_x"/>
                                          </p:val>
                                        </p:tav>
                                        <p:tav tm="100000">
                                          <p:val>
                                            <p:strVal val="#ppt_x"/>
                                          </p:val>
                                        </p:tav>
                                      </p:tavLst>
                                    </p:anim>
                                    <p:anim calcmode="lin" valueType="num">
                                      <p:cBhvr additive="base">
                                        <p:cTn id="173" dur="500" fill="hold"/>
                                        <p:tgtEl>
                                          <p:spTgt spid="66"/>
                                        </p:tgtEl>
                                        <p:attrNameLst>
                                          <p:attrName>ppt_y</p:attrName>
                                        </p:attrNameLst>
                                      </p:cBhvr>
                                      <p:tavLst>
                                        <p:tav tm="0">
                                          <p:val>
                                            <p:strVal val="1+#ppt_h/2"/>
                                          </p:val>
                                        </p:tav>
                                        <p:tav tm="100000">
                                          <p:val>
                                            <p:strVal val="#ppt_y"/>
                                          </p:val>
                                        </p:tav>
                                      </p:tavLst>
                                    </p:anim>
                                  </p:childTnLst>
                                </p:cTn>
                              </p:par>
                              <p:par>
                                <p:cTn id="174" presetID="2" presetClass="entr" presetSubtype="4" fill="hold" grpId="0" nodeType="with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additive="base">
                                        <p:cTn id="176" dur="500" fill="hold"/>
                                        <p:tgtEl>
                                          <p:spTgt spid="67"/>
                                        </p:tgtEl>
                                        <p:attrNameLst>
                                          <p:attrName>ppt_x</p:attrName>
                                        </p:attrNameLst>
                                      </p:cBhvr>
                                      <p:tavLst>
                                        <p:tav tm="0">
                                          <p:val>
                                            <p:strVal val="#ppt_x"/>
                                          </p:val>
                                        </p:tav>
                                        <p:tav tm="100000">
                                          <p:val>
                                            <p:strVal val="#ppt_x"/>
                                          </p:val>
                                        </p:tav>
                                      </p:tavLst>
                                    </p:anim>
                                    <p:anim calcmode="lin" valueType="num">
                                      <p:cBhvr additive="base">
                                        <p:cTn id="177" dur="500" fill="hold"/>
                                        <p:tgtEl>
                                          <p:spTgt spid="67"/>
                                        </p:tgtEl>
                                        <p:attrNameLst>
                                          <p:attrName>ppt_y</p:attrName>
                                        </p:attrNameLst>
                                      </p:cBhvr>
                                      <p:tavLst>
                                        <p:tav tm="0">
                                          <p:val>
                                            <p:strVal val="1+#ppt_h/2"/>
                                          </p:val>
                                        </p:tav>
                                        <p:tav tm="100000">
                                          <p:val>
                                            <p:strVal val="#ppt_y"/>
                                          </p:val>
                                        </p:tav>
                                      </p:tavLst>
                                    </p:anim>
                                  </p:childTnLst>
                                </p:cTn>
                              </p:par>
                              <p:par>
                                <p:cTn id="178" presetID="2" presetClass="entr" presetSubtype="4" fill="hold" grpId="0" nodeType="withEffect">
                                  <p:stCondLst>
                                    <p:cond delay="0"/>
                                  </p:stCondLst>
                                  <p:childTnLst>
                                    <p:set>
                                      <p:cBhvr>
                                        <p:cTn id="179" dur="1" fill="hold">
                                          <p:stCondLst>
                                            <p:cond delay="0"/>
                                          </p:stCondLst>
                                        </p:cTn>
                                        <p:tgtEl>
                                          <p:spTgt spid="68"/>
                                        </p:tgtEl>
                                        <p:attrNameLst>
                                          <p:attrName>style.visibility</p:attrName>
                                        </p:attrNameLst>
                                      </p:cBhvr>
                                      <p:to>
                                        <p:strVal val="visible"/>
                                      </p:to>
                                    </p:set>
                                    <p:anim calcmode="lin" valueType="num">
                                      <p:cBhvr additive="base">
                                        <p:cTn id="180" dur="500" fill="hold"/>
                                        <p:tgtEl>
                                          <p:spTgt spid="68"/>
                                        </p:tgtEl>
                                        <p:attrNameLst>
                                          <p:attrName>ppt_x</p:attrName>
                                        </p:attrNameLst>
                                      </p:cBhvr>
                                      <p:tavLst>
                                        <p:tav tm="0">
                                          <p:val>
                                            <p:strVal val="#ppt_x"/>
                                          </p:val>
                                        </p:tav>
                                        <p:tav tm="100000">
                                          <p:val>
                                            <p:strVal val="#ppt_x"/>
                                          </p:val>
                                        </p:tav>
                                      </p:tavLst>
                                    </p:anim>
                                    <p:anim calcmode="lin" valueType="num">
                                      <p:cBhvr additive="base">
                                        <p:cTn id="181" dur="500" fill="hold"/>
                                        <p:tgtEl>
                                          <p:spTgt spid="68"/>
                                        </p:tgtEl>
                                        <p:attrNameLst>
                                          <p:attrName>ppt_y</p:attrName>
                                        </p:attrNameLst>
                                      </p:cBhvr>
                                      <p:tavLst>
                                        <p:tav tm="0">
                                          <p:val>
                                            <p:strVal val="1+#ppt_h/2"/>
                                          </p:val>
                                        </p:tav>
                                        <p:tav tm="100000">
                                          <p:val>
                                            <p:strVal val="#ppt_y"/>
                                          </p:val>
                                        </p:tav>
                                      </p:tavLst>
                                    </p:anim>
                                  </p:childTnLst>
                                </p:cTn>
                              </p:par>
                              <p:par>
                                <p:cTn id="182" presetID="2" presetClass="entr" presetSubtype="4" fill="hold" grpId="0" nodeType="withEffect">
                                  <p:stCondLst>
                                    <p:cond delay="0"/>
                                  </p:stCondLst>
                                  <p:childTnLst>
                                    <p:set>
                                      <p:cBhvr>
                                        <p:cTn id="183" dur="1" fill="hold">
                                          <p:stCondLst>
                                            <p:cond delay="0"/>
                                          </p:stCondLst>
                                        </p:cTn>
                                        <p:tgtEl>
                                          <p:spTgt spid="69"/>
                                        </p:tgtEl>
                                        <p:attrNameLst>
                                          <p:attrName>style.visibility</p:attrName>
                                        </p:attrNameLst>
                                      </p:cBhvr>
                                      <p:to>
                                        <p:strVal val="visible"/>
                                      </p:to>
                                    </p:set>
                                    <p:anim calcmode="lin" valueType="num">
                                      <p:cBhvr additive="base">
                                        <p:cTn id="184" dur="500" fill="hold"/>
                                        <p:tgtEl>
                                          <p:spTgt spid="69"/>
                                        </p:tgtEl>
                                        <p:attrNameLst>
                                          <p:attrName>ppt_x</p:attrName>
                                        </p:attrNameLst>
                                      </p:cBhvr>
                                      <p:tavLst>
                                        <p:tav tm="0">
                                          <p:val>
                                            <p:strVal val="#ppt_x"/>
                                          </p:val>
                                        </p:tav>
                                        <p:tav tm="100000">
                                          <p:val>
                                            <p:strVal val="#ppt_x"/>
                                          </p:val>
                                        </p:tav>
                                      </p:tavLst>
                                    </p:anim>
                                    <p:anim calcmode="lin" valueType="num">
                                      <p:cBhvr additive="base">
                                        <p:cTn id="185" dur="500" fill="hold"/>
                                        <p:tgtEl>
                                          <p:spTgt spid="69"/>
                                        </p:tgtEl>
                                        <p:attrNameLst>
                                          <p:attrName>ppt_y</p:attrName>
                                        </p:attrNameLst>
                                      </p:cBhvr>
                                      <p:tavLst>
                                        <p:tav tm="0">
                                          <p:val>
                                            <p:strVal val="1+#ppt_h/2"/>
                                          </p:val>
                                        </p:tav>
                                        <p:tav tm="100000">
                                          <p:val>
                                            <p:strVal val="#ppt_y"/>
                                          </p:val>
                                        </p:tav>
                                      </p:tavLst>
                                    </p:anim>
                                  </p:childTnLst>
                                </p:cTn>
                              </p:par>
                              <p:par>
                                <p:cTn id="186" presetID="2" presetClass="entr" presetSubtype="4" fill="hold" grpId="0" nodeType="withEffect">
                                  <p:stCondLst>
                                    <p:cond delay="0"/>
                                  </p:stCondLst>
                                  <p:childTnLst>
                                    <p:set>
                                      <p:cBhvr>
                                        <p:cTn id="187" dur="1" fill="hold">
                                          <p:stCondLst>
                                            <p:cond delay="0"/>
                                          </p:stCondLst>
                                        </p:cTn>
                                        <p:tgtEl>
                                          <p:spTgt spid="70"/>
                                        </p:tgtEl>
                                        <p:attrNameLst>
                                          <p:attrName>style.visibility</p:attrName>
                                        </p:attrNameLst>
                                      </p:cBhvr>
                                      <p:to>
                                        <p:strVal val="visible"/>
                                      </p:to>
                                    </p:set>
                                    <p:anim calcmode="lin" valueType="num">
                                      <p:cBhvr additive="base">
                                        <p:cTn id="188" dur="500" fill="hold"/>
                                        <p:tgtEl>
                                          <p:spTgt spid="70"/>
                                        </p:tgtEl>
                                        <p:attrNameLst>
                                          <p:attrName>ppt_x</p:attrName>
                                        </p:attrNameLst>
                                      </p:cBhvr>
                                      <p:tavLst>
                                        <p:tav tm="0">
                                          <p:val>
                                            <p:strVal val="#ppt_x"/>
                                          </p:val>
                                        </p:tav>
                                        <p:tav tm="100000">
                                          <p:val>
                                            <p:strVal val="#ppt_x"/>
                                          </p:val>
                                        </p:tav>
                                      </p:tavLst>
                                    </p:anim>
                                    <p:anim calcmode="lin" valueType="num">
                                      <p:cBhvr additive="base">
                                        <p:cTn id="189" dur="500" fill="hold"/>
                                        <p:tgtEl>
                                          <p:spTgt spid="70"/>
                                        </p:tgtEl>
                                        <p:attrNameLst>
                                          <p:attrName>ppt_y</p:attrName>
                                        </p:attrNameLst>
                                      </p:cBhvr>
                                      <p:tavLst>
                                        <p:tav tm="0">
                                          <p:val>
                                            <p:strVal val="1+#ppt_h/2"/>
                                          </p:val>
                                        </p:tav>
                                        <p:tav tm="100000">
                                          <p:val>
                                            <p:strVal val="#ppt_y"/>
                                          </p:val>
                                        </p:tav>
                                      </p:tavLst>
                                    </p:anim>
                                  </p:childTnLst>
                                </p:cTn>
                              </p:par>
                              <p:par>
                                <p:cTn id="190" presetID="2" presetClass="entr" presetSubtype="4" fill="hold" grpId="0" nodeType="withEffect">
                                  <p:stCondLst>
                                    <p:cond delay="0"/>
                                  </p:stCondLst>
                                  <p:childTnLst>
                                    <p:set>
                                      <p:cBhvr>
                                        <p:cTn id="191" dur="1" fill="hold">
                                          <p:stCondLst>
                                            <p:cond delay="0"/>
                                          </p:stCondLst>
                                        </p:cTn>
                                        <p:tgtEl>
                                          <p:spTgt spid="71"/>
                                        </p:tgtEl>
                                        <p:attrNameLst>
                                          <p:attrName>style.visibility</p:attrName>
                                        </p:attrNameLst>
                                      </p:cBhvr>
                                      <p:to>
                                        <p:strVal val="visible"/>
                                      </p:to>
                                    </p:set>
                                    <p:anim calcmode="lin" valueType="num">
                                      <p:cBhvr additive="base">
                                        <p:cTn id="192" dur="500" fill="hold"/>
                                        <p:tgtEl>
                                          <p:spTgt spid="71"/>
                                        </p:tgtEl>
                                        <p:attrNameLst>
                                          <p:attrName>ppt_x</p:attrName>
                                        </p:attrNameLst>
                                      </p:cBhvr>
                                      <p:tavLst>
                                        <p:tav tm="0">
                                          <p:val>
                                            <p:strVal val="#ppt_x"/>
                                          </p:val>
                                        </p:tav>
                                        <p:tav tm="100000">
                                          <p:val>
                                            <p:strVal val="#ppt_x"/>
                                          </p:val>
                                        </p:tav>
                                      </p:tavLst>
                                    </p:anim>
                                    <p:anim calcmode="lin" valueType="num">
                                      <p:cBhvr additive="base">
                                        <p:cTn id="193" dur="500" fill="hold"/>
                                        <p:tgtEl>
                                          <p:spTgt spid="71"/>
                                        </p:tgtEl>
                                        <p:attrNameLst>
                                          <p:attrName>ppt_y</p:attrName>
                                        </p:attrNameLst>
                                      </p:cBhvr>
                                      <p:tavLst>
                                        <p:tav tm="0">
                                          <p:val>
                                            <p:strVal val="1+#ppt_h/2"/>
                                          </p:val>
                                        </p:tav>
                                        <p:tav tm="100000">
                                          <p:val>
                                            <p:strVal val="#ppt_y"/>
                                          </p:val>
                                        </p:tav>
                                      </p:tavLst>
                                    </p:anim>
                                  </p:childTnLst>
                                </p:cTn>
                              </p:par>
                              <p:par>
                                <p:cTn id="194" presetID="2" presetClass="entr" presetSubtype="4" fill="hold" grpId="0" nodeType="withEffect">
                                  <p:stCondLst>
                                    <p:cond delay="0"/>
                                  </p:stCondLst>
                                  <p:childTnLst>
                                    <p:set>
                                      <p:cBhvr>
                                        <p:cTn id="195" dur="1" fill="hold">
                                          <p:stCondLst>
                                            <p:cond delay="0"/>
                                          </p:stCondLst>
                                        </p:cTn>
                                        <p:tgtEl>
                                          <p:spTgt spid="89"/>
                                        </p:tgtEl>
                                        <p:attrNameLst>
                                          <p:attrName>style.visibility</p:attrName>
                                        </p:attrNameLst>
                                      </p:cBhvr>
                                      <p:to>
                                        <p:strVal val="visible"/>
                                      </p:to>
                                    </p:set>
                                    <p:anim calcmode="lin" valueType="num">
                                      <p:cBhvr additive="base">
                                        <p:cTn id="196" dur="500" fill="hold"/>
                                        <p:tgtEl>
                                          <p:spTgt spid="89"/>
                                        </p:tgtEl>
                                        <p:attrNameLst>
                                          <p:attrName>ppt_x</p:attrName>
                                        </p:attrNameLst>
                                      </p:cBhvr>
                                      <p:tavLst>
                                        <p:tav tm="0">
                                          <p:val>
                                            <p:strVal val="#ppt_x"/>
                                          </p:val>
                                        </p:tav>
                                        <p:tav tm="100000">
                                          <p:val>
                                            <p:strVal val="#ppt_x"/>
                                          </p:val>
                                        </p:tav>
                                      </p:tavLst>
                                    </p:anim>
                                    <p:anim calcmode="lin" valueType="num">
                                      <p:cBhvr additive="base">
                                        <p:cTn id="197"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presetID="2" presetClass="entr" presetSubtype="4" fill="hold" grpId="0" nodeType="clickEffect">
                                  <p:stCondLst>
                                    <p:cond delay="0"/>
                                  </p:stCondLst>
                                  <p:childTnLst>
                                    <p:set>
                                      <p:cBhvr>
                                        <p:cTn id="201" dur="1" fill="hold">
                                          <p:stCondLst>
                                            <p:cond delay="0"/>
                                          </p:stCondLst>
                                        </p:cTn>
                                        <p:tgtEl>
                                          <p:spTgt spid="97"/>
                                        </p:tgtEl>
                                        <p:attrNameLst>
                                          <p:attrName>style.visibility</p:attrName>
                                        </p:attrNameLst>
                                      </p:cBhvr>
                                      <p:to>
                                        <p:strVal val="visible"/>
                                      </p:to>
                                    </p:set>
                                    <p:anim calcmode="lin" valueType="num">
                                      <p:cBhvr additive="base">
                                        <p:cTn id="202" dur="500" fill="hold"/>
                                        <p:tgtEl>
                                          <p:spTgt spid="97"/>
                                        </p:tgtEl>
                                        <p:attrNameLst>
                                          <p:attrName>ppt_x</p:attrName>
                                        </p:attrNameLst>
                                      </p:cBhvr>
                                      <p:tavLst>
                                        <p:tav tm="0">
                                          <p:val>
                                            <p:strVal val="#ppt_x"/>
                                          </p:val>
                                        </p:tav>
                                        <p:tav tm="100000">
                                          <p:val>
                                            <p:strVal val="#ppt_x"/>
                                          </p:val>
                                        </p:tav>
                                      </p:tavLst>
                                    </p:anim>
                                    <p:anim calcmode="lin" valueType="num">
                                      <p:cBhvr additive="base">
                                        <p:cTn id="203" dur="500" fill="hold"/>
                                        <p:tgtEl>
                                          <p:spTgt spid="97"/>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72"/>
                                        </p:tgtEl>
                                        <p:attrNameLst>
                                          <p:attrName>style.visibility</p:attrName>
                                        </p:attrNameLst>
                                      </p:cBhvr>
                                      <p:to>
                                        <p:strVal val="visible"/>
                                      </p:to>
                                    </p:set>
                                    <p:anim calcmode="lin" valueType="num">
                                      <p:cBhvr additive="base">
                                        <p:cTn id="206" dur="500" fill="hold"/>
                                        <p:tgtEl>
                                          <p:spTgt spid="72"/>
                                        </p:tgtEl>
                                        <p:attrNameLst>
                                          <p:attrName>ppt_x</p:attrName>
                                        </p:attrNameLst>
                                      </p:cBhvr>
                                      <p:tavLst>
                                        <p:tav tm="0">
                                          <p:val>
                                            <p:strVal val="#ppt_x"/>
                                          </p:val>
                                        </p:tav>
                                        <p:tav tm="100000">
                                          <p:val>
                                            <p:strVal val="#ppt_x"/>
                                          </p:val>
                                        </p:tav>
                                      </p:tavLst>
                                    </p:anim>
                                    <p:anim calcmode="lin" valueType="num">
                                      <p:cBhvr additive="base">
                                        <p:cTn id="207" dur="500" fill="hold"/>
                                        <p:tgtEl>
                                          <p:spTgt spid="72"/>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3"/>
                                        </p:tgtEl>
                                        <p:attrNameLst>
                                          <p:attrName>style.visibility</p:attrName>
                                        </p:attrNameLst>
                                      </p:cBhvr>
                                      <p:to>
                                        <p:strVal val="visible"/>
                                      </p:to>
                                    </p:set>
                                    <p:anim calcmode="lin" valueType="num">
                                      <p:cBhvr additive="base">
                                        <p:cTn id="210" dur="500" fill="hold"/>
                                        <p:tgtEl>
                                          <p:spTgt spid="73"/>
                                        </p:tgtEl>
                                        <p:attrNameLst>
                                          <p:attrName>ppt_x</p:attrName>
                                        </p:attrNameLst>
                                      </p:cBhvr>
                                      <p:tavLst>
                                        <p:tav tm="0">
                                          <p:val>
                                            <p:strVal val="#ppt_x"/>
                                          </p:val>
                                        </p:tav>
                                        <p:tav tm="100000">
                                          <p:val>
                                            <p:strVal val="#ppt_x"/>
                                          </p:val>
                                        </p:tav>
                                      </p:tavLst>
                                    </p:anim>
                                    <p:anim calcmode="lin" valueType="num">
                                      <p:cBhvr additive="base">
                                        <p:cTn id="211" dur="500" fill="hold"/>
                                        <p:tgtEl>
                                          <p:spTgt spid="73"/>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4"/>
                                        </p:tgtEl>
                                        <p:attrNameLst>
                                          <p:attrName>style.visibility</p:attrName>
                                        </p:attrNameLst>
                                      </p:cBhvr>
                                      <p:to>
                                        <p:strVal val="visible"/>
                                      </p:to>
                                    </p:set>
                                    <p:anim calcmode="lin" valueType="num">
                                      <p:cBhvr additive="base">
                                        <p:cTn id="214" dur="500" fill="hold"/>
                                        <p:tgtEl>
                                          <p:spTgt spid="74"/>
                                        </p:tgtEl>
                                        <p:attrNameLst>
                                          <p:attrName>ppt_x</p:attrName>
                                        </p:attrNameLst>
                                      </p:cBhvr>
                                      <p:tavLst>
                                        <p:tav tm="0">
                                          <p:val>
                                            <p:strVal val="#ppt_x"/>
                                          </p:val>
                                        </p:tav>
                                        <p:tav tm="100000">
                                          <p:val>
                                            <p:strVal val="#ppt_x"/>
                                          </p:val>
                                        </p:tav>
                                      </p:tavLst>
                                    </p:anim>
                                    <p:anim calcmode="lin" valueType="num">
                                      <p:cBhvr additive="base">
                                        <p:cTn id="215" dur="500" fill="hold"/>
                                        <p:tgtEl>
                                          <p:spTgt spid="74"/>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5"/>
                                        </p:tgtEl>
                                        <p:attrNameLst>
                                          <p:attrName>style.visibility</p:attrName>
                                        </p:attrNameLst>
                                      </p:cBhvr>
                                      <p:to>
                                        <p:strVal val="visible"/>
                                      </p:to>
                                    </p:set>
                                    <p:anim calcmode="lin" valueType="num">
                                      <p:cBhvr additive="base">
                                        <p:cTn id="218" dur="500" fill="hold"/>
                                        <p:tgtEl>
                                          <p:spTgt spid="75"/>
                                        </p:tgtEl>
                                        <p:attrNameLst>
                                          <p:attrName>ppt_x</p:attrName>
                                        </p:attrNameLst>
                                      </p:cBhvr>
                                      <p:tavLst>
                                        <p:tav tm="0">
                                          <p:val>
                                            <p:strVal val="#ppt_x"/>
                                          </p:val>
                                        </p:tav>
                                        <p:tav tm="100000">
                                          <p:val>
                                            <p:strVal val="#ppt_x"/>
                                          </p:val>
                                        </p:tav>
                                      </p:tavLst>
                                    </p:anim>
                                    <p:anim calcmode="lin" valueType="num">
                                      <p:cBhvr additive="base">
                                        <p:cTn id="219" dur="500" fill="hold"/>
                                        <p:tgtEl>
                                          <p:spTgt spid="75"/>
                                        </p:tgtEl>
                                        <p:attrNameLst>
                                          <p:attrName>ppt_y</p:attrName>
                                        </p:attrNameLst>
                                      </p:cBhvr>
                                      <p:tavLst>
                                        <p:tav tm="0">
                                          <p:val>
                                            <p:strVal val="1+#ppt_h/2"/>
                                          </p:val>
                                        </p:tav>
                                        <p:tav tm="100000">
                                          <p:val>
                                            <p:strVal val="#ppt_y"/>
                                          </p:val>
                                        </p:tav>
                                      </p:tavLst>
                                    </p:anim>
                                  </p:childTnLst>
                                </p:cTn>
                              </p:par>
                              <p:par>
                                <p:cTn id="220" presetID="2" presetClass="entr" presetSubtype="4" fill="hold" nodeType="withEffect">
                                  <p:stCondLst>
                                    <p:cond delay="0"/>
                                  </p:stCondLst>
                                  <p:childTnLst>
                                    <p:set>
                                      <p:cBhvr>
                                        <p:cTn id="221" dur="1" fill="hold">
                                          <p:stCondLst>
                                            <p:cond delay="0"/>
                                          </p:stCondLst>
                                        </p:cTn>
                                        <p:tgtEl>
                                          <p:spTgt spid="76"/>
                                        </p:tgtEl>
                                        <p:attrNameLst>
                                          <p:attrName>style.visibility</p:attrName>
                                        </p:attrNameLst>
                                      </p:cBhvr>
                                      <p:to>
                                        <p:strVal val="visible"/>
                                      </p:to>
                                    </p:set>
                                    <p:anim calcmode="lin" valueType="num">
                                      <p:cBhvr additive="base">
                                        <p:cTn id="222" dur="500" fill="hold"/>
                                        <p:tgtEl>
                                          <p:spTgt spid="76"/>
                                        </p:tgtEl>
                                        <p:attrNameLst>
                                          <p:attrName>ppt_x</p:attrName>
                                        </p:attrNameLst>
                                      </p:cBhvr>
                                      <p:tavLst>
                                        <p:tav tm="0">
                                          <p:val>
                                            <p:strVal val="#ppt_x"/>
                                          </p:val>
                                        </p:tav>
                                        <p:tav tm="100000">
                                          <p:val>
                                            <p:strVal val="#ppt_x"/>
                                          </p:val>
                                        </p:tav>
                                      </p:tavLst>
                                    </p:anim>
                                    <p:anim calcmode="lin" valueType="num">
                                      <p:cBhvr additive="base">
                                        <p:cTn id="223" dur="500" fill="hold"/>
                                        <p:tgtEl>
                                          <p:spTgt spid="76"/>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7"/>
                                        </p:tgtEl>
                                        <p:attrNameLst>
                                          <p:attrName>style.visibility</p:attrName>
                                        </p:attrNameLst>
                                      </p:cBhvr>
                                      <p:to>
                                        <p:strVal val="visible"/>
                                      </p:to>
                                    </p:set>
                                    <p:anim calcmode="lin" valueType="num">
                                      <p:cBhvr additive="base">
                                        <p:cTn id="226" dur="500" fill="hold"/>
                                        <p:tgtEl>
                                          <p:spTgt spid="77"/>
                                        </p:tgtEl>
                                        <p:attrNameLst>
                                          <p:attrName>ppt_x</p:attrName>
                                        </p:attrNameLst>
                                      </p:cBhvr>
                                      <p:tavLst>
                                        <p:tav tm="0">
                                          <p:val>
                                            <p:strVal val="#ppt_x"/>
                                          </p:val>
                                        </p:tav>
                                        <p:tav tm="100000">
                                          <p:val>
                                            <p:strVal val="#ppt_x"/>
                                          </p:val>
                                        </p:tav>
                                      </p:tavLst>
                                    </p:anim>
                                    <p:anim calcmode="lin" valueType="num">
                                      <p:cBhvr additive="base">
                                        <p:cTn id="227" dur="500" fill="hold"/>
                                        <p:tgtEl>
                                          <p:spTgt spid="77"/>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8"/>
                                        </p:tgtEl>
                                        <p:attrNameLst>
                                          <p:attrName>style.visibility</p:attrName>
                                        </p:attrNameLst>
                                      </p:cBhvr>
                                      <p:to>
                                        <p:strVal val="visible"/>
                                      </p:to>
                                    </p:set>
                                    <p:anim calcmode="lin" valueType="num">
                                      <p:cBhvr additive="base">
                                        <p:cTn id="230" dur="500" fill="hold"/>
                                        <p:tgtEl>
                                          <p:spTgt spid="78"/>
                                        </p:tgtEl>
                                        <p:attrNameLst>
                                          <p:attrName>ppt_x</p:attrName>
                                        </p:attrNameLst>
                                      </p:cBhvr>
                                      <p:tavLst>
                                        <p:tav tm="0">
                                          <p:val>
                                            <p:strVal val="#ppt_x"/>
                                          </p:val>
                                        </p:tav>
                                        <p:tav tm="100000">
                                          <p:val>
                                            <p:strVal val="#ppt_x"/>
                                          </p:val>
                                        </p:tav>
                                      </p:tavLst>
                                    </p:anim>
                                    <p:anim calcmode="lin" valueType="num">
                                      <p:cBhvr additive="base">
                                        <p:cTn id="231" dur="500" fill="hold"/>
                                        <p:tgtEl>
                                          <p:spTgt spid="78"/>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9"/>
                                        </p:tgtEl>
                                        <p:attrNameLst>
                                          <p:attrName>style.visibility</p:attrName>
                                        </p:attrNameLst>
                                      </p:cBhvr>
                                      <p:to>
                                        <p:strVal val="visible"/>
                                      </p:to>
                                    </p:set>
                                    <p:anim calcmode="lin" valueType="num">
                                      <p:cBhvr additive="base">
                                        <p:cTn id="234" dur="500" fill="hold"/>
                                        <p:tgtEl>
                                          <p:spTgt spid="79"/>
                                        </p:tgtEl>
                                        <p:attrNameLst>
                                          <p:attrName>ppt_x</p:attrName>
                                        </p:attrNameLst>
                                      </p:cBhvr>
                                      <p:tavLst>
                                        <p:tav tm="0">
                                          <p:val>
                                            <p:strVal val="#ppt_x"/>
                                          </p:val>
                                        </p:tav>
                                        <p:tav tm="100000">
                                          <p:val>
                                            <p:strVal val="#ppt_x"/>
                                          </p:val>
                                        </p:tav>
                                      </p:tavLst>
                                    </p:anim>
                                    <p:anim calcmode="lin" valueType="num">
                                      <p:cBhvr additive="base">
                                        <p:cTn id="235" dur="500" fill="hold"/>
                                        <p:tgtEl>
                                          <p:spTgt spid="79"/>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80"/>
                                        </p:tgtEl>
                                        <p:attrNameLst>
                                          <p:attrName>style.visibility</p:attrName>
                                        </p:attrNameLst>
                                      </p:cBhvr>
                                      <p:to>
                                        <p:strVal val="visible"/>
                                      </p:to>
                                    </p:set>
                                    <p:anim calcmode="lin" valueType="num">
                                      <p:cBhvr additive="base">
                                        <p:cTn id="238" dur="500" fill="hold"/>
                                        <p:tgtEl>
                                          <p:spTgt spid="80"/>
                                        </p:tgtEl>
                                        <p:attrNameLst>
                                          <p:attrName>ppt_x</p:attrName>
                                        </p:attrNameLst>
                                      </p:cBhvr>
                                      <p:tavLst>
                                        <p:tav tm="0">
                                          <p:val>
                                            <p:strVal val="#ppt_x"/>
                                          </p:val>
                                        </p:tav>
                                        <p:tav tm="100000">
                                          <p:val>
                                            <p:strVal val="#ppt_x"/>
                                          </p:val>
                                        </p:tav>
                                      </p:tavLst>
                                    </p:anim>
                                    <p:anim calcmode="lin" valueType="num">
                                      <p:cBhvr additive="base">
                                        <p:cTn id="239" dur="500" fill="hold"/>
                                        <p:tgtEl>
                                          <p:spTgt spid="80"/>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81"/>
                                        </p:tgtEl>
                                        <p:attrNameLst>
                                          <p:attrName>style.visibility</p:attrName>
                                        </p:attrNameLst>
                                      </p:cBhvr>
                                      <p:to>
                                        <p:strVal val="visible"/>
                                      </p:to>
                                    </p:set>
                                    <p:anim calcmode="lin" valueType="num">
                                      <p:cBhvr additive="base">
                                        <p:cTn id="242" dur="500" fill="hold"/>
                                        <p:tgtEl>
                                          <p:spTgt spid="81"/>
                                        </p:tgtEl>
                                        <p:attrNameLst>
                                          <p:attrName>ppt_x</p:attrName>
                                        </p:attrNameLst>
                                      </p:cBhvr>
                                      <p:tavLst>
                                        <p:tav tm="0">
                                          <p:val>
                                            <p:strVal val="#ppt_x"/>
                                          </p:val>
                                        </p:tav>
                                        <p:tav tm="100000">
                                          <p:val>
                                            <p:strVal val="#ppt_x"/>
                                          </p:val>
                                        </p:tav>
                                      </p:tavLst>
                                    </p:anim>
                                    <p:anim calcmode="lin" valueType="num">
                                      <p:cBhvr additive="base">
                                        <p:cTn id="243" dur="500" fill="hold"/>
                                        <p:tgtEl>
                                          <p:spTgt spid="81"/>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82"/>
                                        </p:tgtEl>
                                        <p:attrNameLst>
                                          <p:attrName>style.visibility</p:attrName>
                                        </p:attrNameLst>
                                      </p:cBhvr>
                                      <p:to>
                                        <p:strVal val="visible"/>
                                      </p:to>
                                    </p:set>
                                    <p:anim calcmode="lin" valueType="num">
                                      <p:cBhvr additive="base">
                                        <p:cTn id="246" dur="500" fill="hold"/>
                                        <p:tgtEl>
                                          <p:spTgt spid="82"/>
                                        </p:tgtEl>
                                        <p:attrNameLst>
                                          <p:attrName>ppt_x</p:attrName>
                                        </p:attrNameLst>
                                      </p:cBhvr>
                                      <p:tavLst>
                                        <p:tav tm="0">
                                          <p:val>
                                            <p:strVal val="#ppt_x"/>
                                          </p:val>
                                        </p:tav>
                                        <p:tav tm="100000">
                                          <p:val>
                                            <p:strVal val="#ppt_x"/>
                                          </p:val>
                                        </p:tav>
                                      </p:tavLst>
                                    </p:anim>
                                    <p:anim calcmode="lin" valueType="num">
                                      <p:cBhvr additive="base">
                                        <p:cTn id="247" dur="500" fill="hold"/>
                                        <p:tgtEl>
                                          <p:spTgt spid="82"/>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4"/>
                                        </p:tgtEl>
                                        <p:attrNameLst>
                                          <p:attrName>style.visibility</p:attrName>
                                        </p:attrNameLst>
                                      </p:cBhvr>
                                      <p:to>
                                        <p:strVal val="visible"/>
                                      </p:to>
                                    </p:set>
                                    <p:anim calcmode="lin" valueType="num">
                                      <p:cBhvr additive="base">
                                        <p:cTn id="250" dur="500" fill="hold"/>
                                        <p:tgtEl>
                                          <p:spTgt spid="84"/>
                                        </p:tgtEl>
                                        <p:attrNameLst>
                                          <p:attrName>ppt_x</p:attrName>
                                        </p:attrNameLst>
                                      </p:cBhvr>
                                      <p:tavLst>
                                        <p:tav tm="0">
                                          <p:val>
                                            <p:strVal val="#ppt_x"/>
                                          </p:val>
                                        </p:tav>
                                        <p:tav tm="100000">
                                          <p:val>
                                            <p:strVal val="#ppt_x"/>
                                          </p:val>
                                        </p:tav>
                                      </p:tavLst>
                                    </p:anim>
                                    <p:anim calcmode="lin" valueType="num">
                                      <p:cBhvr additive="base">
                                        <p:cTn id="251" dur="500" fill="hold"/>
                                        <p:tgtEl>
                                          <p:spTgt spid="84"/>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5"/>
                                        </p:tgtEl>
                                        <p:attrNameLst>
                                          <p:attrName>style.visibility</p:attrName>
                                        </p:attrNameLst>
                                      </p:cBhvr>
                                      <p:to>
                                        <p:strVal val="visible"/>
                                      </p:to>
                                    </p:set>
                                    <p:anim calcmode="lin" valueType="num">
                                      <p:cBhvr additive="base">
                                        <p:cTn id="254" dur="500" fill="hold"/>
                                        <p:tgtEl>
                                          <p:spTgt spid="85"/>
                                        </p:tgtEl>
                                        <p:attrNameLst>
                                          <p:attrName>ppt_x</p:attrName>
                                        </p:attrNameLst>
                                      </p:cBhvr>
                                      <p:tavLst>
                                        <p:tav tm="0">
                                          <p:val>
                                            <p:strVal val="#ppt_x"/>
                                          </p:val>
                                        </p:tav>
                                        <p:tav tm="100000">
                                          <p:val>
                                            <p:strVal val="#ppt_x"/>
                                          </p:val>
                                        </p:tav>
                                      </p:tavLst>
                                    </p:anim>
                                    <p:anim calcmode="lin" valueType="num">
                                      <p:cBhvr additive="base">
                                        <p:cTn id="255" dur="500" fill="hold"/>
                                        <p:tgtEl>
                                          <p:spTgt spid="85"/>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6"/>
                                        </p:tgtEl>
                                        <p:attrNameLst>
                                          <p:attrName>style.visibility</p:attrName>
                                        </p:attrNameLst>
                                      </p:cBhvr>
                                      <p:to>
                                        <p:strVal val="visible"/>
                                      </p:to>
                                    </p:set>
                                    <p:anim calcmode="lin" valueType="num">
                                      <p:cBhvr additive="base">
                                        <p:cTn id="258" dur="500" fill="hold"/>
                                        <p:tgtEl>
                                          <p:spTgt spid="86"/>
                                        </p:tgtEl>
                                        <p:attrNameLst>
                                          <p:attrName>ppt_x</p:attrName>
                                        </p:attrNameLst>
                                      </p:cBhvr>
                                      <p:tavLst>
                                        <p:tav tm="0">
                                          <p:val>
                                            <p:strVal val="#ppt_x"/>
                                          </p:val>
                                        </p:tav>
                                        <p:tav tm="100000">
                                          <p:val>
                                            <p:strVal val="#ppt_x"/>
                                          </p:val>
                                        </p:tav>
                                      </p:tavLst>
                                    </p:anim>
                                    <p:anim calcmode="lin" valueType="num">
                                      <p:cBhvr additive="base">
                                        <p:cTn id="259"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6" grpId="0" animBg="1"/>
      <p:bldP spid="95" grpId="0" animBg="1"/>
      <p:bldP spid="94" grpId="0" animBg="1"/>
      <p:bldP spid="93" grpId="0" animBg="1"/>
      <p:bldP spid="13" grpId="0" animBg="1"/>
      <p:bldP spid="14" grpId="0" animBg="1"/>
      <p:bldP spid="5" grpId="0" animBg="1"/>
      <p:bldP spid="6" grpId="0"/>
      <p:bldP spid="25" grpId="0" animBg="1"/>
      <p:bldP spid="26" grpId="0" animBg="1"/>
      <p:bldP spid="27" grpId="0" animBg="1"/>
      <p:bldP spid="28" grpId="0"/>
      <p:bldP spid="43" grpId="0" animBg="1"/>
      <p:bldP spid="44" grpId="0" animBg="1"/>
      <p:bldP spid="45" grpId="0" animBg="1"/>
      <p:bldP spid="46" grpId="0" animBg="1"/>
      <p:bldP spid="47" grpId="0" animBg="1"/>
      <p:bldP spid="48" grpId="0"/>
      <p:bldP spid="50" grpId="0" animBg="1"/>
      <p:bldP spid="51" grpId="0" animBg="1"/>
      <p:bldP spid="54" grpId="0" animBg="1"/>
      <p:bldP spid="56" grpId="0" animBg="1"/>
      <p:bldP spid="58" grpId="0" animBg="1"/>
      <p:bldP spid="59" grpId="0" animBg="1"/>
      <p:bldP spid="60" grpId="0" animBg="1"/>
      <p:bldP spid="61" grpId="0" animBg="1"/>
      <p:bldP spid="62" grpId="0" animBg="1"/>
      <p:bldP spid="63" grpId="0" animBg="1"/>
      <p:bldP spid="64" grpId="0"/>
      <p:bldP spid="66" grpId="0" animBg="1"/>
      <p:bldP spid="67" grpId="0" animBg="1"/>
      <p:bldP spid="68" grpId="0" animBg="1"/>
      <p:bldP spid="69" grpId="0" animBg="1"/>
      <p:bldP spid="70" grpId="0" animBg="1"/>
      <p:bldP spid="71" grpId="0" animBg="1"/>
      <p:bldP spid="72" grpId="0" animBg="1"/>
      <p:bldP spid="73" grpId="0" animBg="1"/>
      <p:bldP spid="74" grpId="0" animBg="1"/>
      <p:bldP spid="75" grpId="0"/>
      <p:bldP spid="77" grpId="0" animBg="1"/>
      <p:bldP spid="78" grpId="0" animBg="1"/>
      <p:bldP spid="79" grpId="0" animBg="1"/>
      <p:bldP spid="80" grpId="0" animBg="1"/>
      <p:bldP spid="81" grpId="0" animBg="1"/>
      <p:bldP spid="82" grpId="0" animBg="1"/>
      <p:bldP spid="84" grpId="0" animBg="1"/>
      <p:bldP spid="85" grpId="0" animBg="1"/>
      <p:bldP spid="86" grpId="0" animBg="1"/>
      <p:bldP spid="8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3</a:t>
            </a:fld>
            <a:endParaRPr lang="en-US" dirty="0"/>
          </a:p>
        </p:txBody>
      </p:sp>
      <p:sp>
        <p:nvSpPr>
          <p:cNvPr id="3" name="Title 2"/>
          <p:cNvSpPr>
            <a:spLocks noGrp="1"/>
          </p:cNvSpPr>
          <p:nvPr>
            <p:ph type="title"/>
          </p:nvPr>
        </p:nvSpPr>
        <p:spPr/>
        <p:txBody>
          <a:bodyPr/>
          <a:lstStyle/>
          <a:p>
            <a:r>
              <a:rPr lang="en-US" altLang="zh-CN" dirty="0" smtClean="0"/>
              <a:t>Memory and Storage Sub-System in Cloud</a:t>
            </a:r>
            <a:endParaRPr lang="zh-CN" altLang="en-US" dirty="0"/>
          </a:p>
        </p:txBody>
      </p:sp>
      <p:sp>
        <p:nvSpPr>
          <p:cNvPr id="27" name="Rounded Rectangle 26"/>
          <p:cNvSpPr/>
          <p:nvPr/>
        </p:nvSpPr>
        <p:spPr>
          <a:xfrm>
            <a:off x="455052" y="2158871"/>
            <a:ext cx="4116558" cy="2116203"/>
          </a:xfrm>
          <a:prstGeom prst="roundRect">
            <a:avLst>
              <a:gd name="adj" fmla="val 7440"/>
            </a:avLst>
          </a:prstGeom>
          <a:gradFill rotWithShape="1">
            <a:gsLst>
              <a:gs pos="0">
                <a:srgbClr val="003C71">
                  <a:lumMod val="20000"/>
                  <a:lumOff val="80000"/>
                </a:srgbClr>
              </a:gs>
              <a:gs pos="100000">
                <a:srgbClr val="003C71">
                  <a:lumMod val="20000"/>
                  <a:lumOff val="80000"/>
                  <a:alpha val="0"/>
                </a:srgbClr>
              </a:gs>
            </a:gsLst>
            <a:lin ang="0" scaled="0"/>
          </a:gradFill>
          <a:ln w="9525" cap="flat" cmpd="sng" algn="ctr">
            <a:no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8" name="Round Same Side Corner Rectangle 27"/>
          <p:cNvSpPr/>
          <p:nvPr/>
        </p:nvSpPr>
        <p:spPr>
          <a:xfrm rot="16200000">
            <a:off x="1998590" y="-488150"/>
            <a:ext cx="1029872" cy="4115827"/>
          </a:xfrm>
          <a:prstGeom prst="round2SameRect">
            <a:avLst/>
          </a:prstGeom>
          <a:gradFill rotWithShape="1">
            <a:gsLst>
              <a:gs pos="0">
                <a:srgbClr val="003C71">
                  <a:lumMod val="20000"/>
                  <a:lumOff val="80000"/>
                </a:srgbClr>
              </a:gs>
              <a:gs pos="100000">
                <a:srgbClr val="003C71">
                  <a:lumMod val="20000"/>
                  <a:lumOff val="80000"/>
                  <a:alpha val="0"/>
                </a:srgbClr>
              </a:gs>
            </a:gsLst>
            <a:lin ang="5400000" scaled="0"/>
          </a:gradFill>
          <a:ln w="9525" cap="flat" cmpd="sng" algn="ctr">
            <a:no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9" name="Isosceles Triangle 28"/>
          <p:cNvSpPr/>
          <p:nvPr/>
        </p:nvSpPr>
        <p:spPr>
          <a:xfrm>
            <a:off x="4207214" y="1042664"/>
            <a:ext cx="710636" cy="648339"/>
          </a:xfrm>
          <a:prstGeom prst="triangle">
            <a:avLst/>
          </a:prstGeom>
          <a:gradFill flip="none" rotWithShape="1">
            <a:gsLst>
              <a:gs pos="0">
                <a:srgbClr val="FC4C02">
                  <a:shade val="30000"/>
                  <a:satMod val="115000"/>
                </a:srgbClr>
              </a:gs>
              <a:gs pos="50000">
                <a:srgbClr val="FC4C02">
                  <a:shade val="67500"/>
                  <a:satMod val="115000"/>
                </a:srgbClr>
              </a:gs>
              <a:gs pos="100000">
                <a:srgbClr val="FC4C02">
                  <a:shade val="100000"/>
                  <a:satMod val="115000"/>
                </a:srgbClr>
              </a:gs>
            </a:gsLst>
            <a:lin ang="16200000" scaled="1"/>
            <a:tileRect/>
          </a:gradFill>
          <a:ln w="254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30" name="Trapezoid 29"/>
          <p:cNvSpPr/>
          <p:nvPr/>
        </p:nvSpPr>
        <p:spPr>
          <a:xfrm>
            <a:off x="2683164" y="3792059"/>
            <a:ext cx="3776547" cy="456293"/>
          </a:xfrm>
          <a:prstGeom prst="trapezoid">
            <a:avLst>
              <a:gd name="adj" fmla="val 61585"/>
            </a:avLst>
          </a:prstGeom>
          <a:gradFill flip="none" rotWithShape="1">
            <a:gsLst>
              <a:gs pos="0">
                <a:srgbClr val="0071C5">
                  <a:shade val="30000"/>
                  <a:satMod val="115000"/>
                </a:srgbClr>
              </a:gs>
              <a:gs pos="50000">
                <a:srgbClr val="0071C5">
                  <a:shade val="67500"/>
                  <a:satMod val="115000"/>
                </a:srgbClr>
              </a:gs>
              <a:gs pos="100000">
                <a:srgbClr val="0071C5">
                  <a:shade val="100000"/>
                  <a:satMod val="115000"/>
                </a:srgbClr>
              </a:gs>
            </a:gsLst>
            <a:lin ang="16200000" scaled="1"/>
            <a:tileRect/>
          </a:gradFill>
          <a:ln w="254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31" name="Trapezoid 30"/>
          <p:cNvSpPr/>
          <p:nvPr/>
        </p:nvSpPr>
        <p:spPr>
          <a:xfrm>
            <a:off x="3344718" y="2618033"/>
            <a:ext cx="2435629" cy="551601"/>
          </a:xfrm>
          <a:prstGeom prst="trapezoid">
            <a:avLst>
              <a:gd name="adj" fmla="val 61585"/>
            </a:avLst>
          </a:prstGeom>
          <a:gradFill flip="none" rotWithShape="1">
            <a:gsLst>
              <a:gs pos="0">
                <a:srgbClr val="FFA300">
                  <a:shade val="30000"/>
                  <a:satMod val="115000"/>
                </a:srgbClr>
              </a:gs>
              <a:gs pos="50000">
                <a:srgbClr val="FFA300">
                  <a:shade val="67500"/>
                  <a:satMod val="115000"/>
                </a:srgbClr>
              </a:gs>
              <a:gs pos="100000">
                <a:srgbClr val="FFA300">
                  <a:shade val="100000"/>
                  <a:satMod val="115000"/>
                </a:srgbClr>
              </a:gs>
            </a:gsLst>
            <a:lin ang="16200000" scaled="1"/>
            <a:tileRect/>
          </a:gradFill>
          <a:ln w="254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32" name="TextBox 31"/>
          <p:cNvSpPr txBox="1"/>
          <p:nvPr/>
        </p:nvSpPr>
        <p:spPr>
          <a:xfrm>
            <a:off x="583604" y="1420538"/>
            <a:ext cx="1025626" cy="298450"/>
          </a:xfrm>
          <a:prstGeom prst="rect">
            <a:avLst/>
          </a:prstGeom>
          <a:noFill/>
        </p:spPr>
        <p:txBody>
          <a:bodyPr vert="horz" wrap="none" lIns="0" tIns="0" rIns="0" bIns="0" rtlCol="0">
            <a:noAutofit/>
          </a:bodyPr>
          <a:lstStyle/>
          <a:p>
            <a:pPr marL="0" marR="0" lvl="0" indent="0" algn="r" defTabSz="457189"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71C5"/>
                </a:solidFill>
                <a:effectLst/>
                <a:uLnTx/>
                <a:uFillTx/>
              </a:rPr>
              <a:t>MEMORY</a:t>
            </a:r>
          </a:p>
        </p:txBody>
      </p:sp>
      <p:sp>
        <p:nvSpPr>
          <p:cNvPr id="33" name="TextBox 32"/>
          <p:cNvSpPr txBox="1"/>
          <p:nvPr/>
        </p:nvSpPr>
        <p:spPr>
          <a:xfrm>
            <a:off x="1946405" y="1749841"/>
            <a:ext cx="2066027" cy="203024"/>
          </a:xfrm>
          <a:prstGeom prst="rect">
            <a:avLst/>
          </a:prstGeom>
          <a:noFill/>
        </p:spPr>
        <p:txBody>
          <a:bodyPr vert="horz" wrap="none" lIns="0" tIns="0" rIns="0" bIns="0" rtlCol="0">
            <a:noAutofit/>
          </a:bodyPr>
          <a:lstStyle/>
          <a:p>
            <a:pPr algn="r" defTabSz="457189"/>
            <a:r>
              <a:rPr lang="en-US" sz="1600" dirty="0">
                <a:solidFill>
                  <a:prstClr val="black"/>
                </a:solidFill>
                <a:latin typeface="Intel Clear Pro"/>
              </a:rPr>
              <a:t>Improving memory capacity</a:t>
            </a:r>
          </a:p>
        </p:txBody>
      </p:sp>
      <p:sp>
        <p:nvSpPr>
          <p:cNvPr id="34" name="TextBox 33"/>
          <p:cNvSpPr txBox="1"/>
          <p:nvPr/>
        </p:nvSpPr>
        <p:spPr>
          <a:xfrm>
            <a:off x="1692359" y="2200941"/>
            <a:ext cx="2066027" cy="203024"/>
          </a:xfrm>
          <a:prstGeom prst="rect">
            <a:avLst/>
          </a:prstGeom>
          <a:noFill/>
        </p:spPr>
        <p:txBody>
          <a:bodyPr vert="horz" wrap="none" lIns="0" tIns="0" rIns="0" bIns="0" rtlCol="0">
            <a:noAutofit/>
          </a:bodyPr>
          <a:lstStyle/>
          <a:p>
            <a:pPr algn="r" defTabSz="457189"/>
            <a:r>
              <a:rPr lang="en-US" sz="1600" dirty="0">
                <a:solidFill>
                  <a:prstClr val="black"/>
                </a:solidFill>
                <a:latin typeface="Intel Clear Pro"/>
              </a:rPr>
              <a:t>Improving SSD performance</a:t>
            </a: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3592" y="1718988"/>
            <a:ext cx="1767480" cy="342603"/>
          </a:xfrm>
          <a:prstGeom prst="rect">
            <a:avLst/>
          </a:prstGeom>
        </p:spPr>
      </p:pic>
      <p:sp>
        <p:nvSpPr>
          <p:cNvPr id="36" name="TextBox 35"/>
          <p:cNvSpPr txBox="1"/>
          <p:nvPr/>
        </p:nvSpPr>
        <p:spPr>
          <a:xfrm>
            <a:off x="6137332" y="3256091"/>
            <a:ext cx="1332226" cy="203693"/>
          </a:xfrm>
          <a:prstGeom prst="rect">
            <a:avLst/>
          </a:prstGeom>
          <a:noFill/>
        </p:spPr>
        <p:txBody>
          <a:bodyPr vert="horz" wrap="none" lIns="0" tIns="0" rIns="0" bIns="0" rtlCol="0">
            <a:noAutofit/>
          </a:bodyPr>
          <a:lstStyle/>
          <a:p>
            <a:pPr defTabSz="457189"/>
            <a:r>
              <a:rPr lang="en-US" sz="2400" dirty="0">
                <a:solidFill>
                  <a:srgbClr val="0071C5"/>
                </a:solidFill>
                <a:latin typeface="Intel Clear Pro"/>
              </a:rPr>
              <a:t>Intel® 3D </a:t>
            </a:r>
            <a:r>
              <a:rPr lang="en-US" sz="2400" dirty="0" err="1">
                <a:solidFill>
                  <a:srgbClr val="0071C5"/>
                </a:solidFill>
                <a:latin typeface="Intel Clear Pro"/>
              </a:rPr>
              <a:t>Nand</a:t>
            </a:r>
            <a:r>
              <a:rPr lang="en-US" sz="2400" dirty="0">
                <a:solidFill>
                  <a:srgbClr val="0071C5"/>
                </a:solidFill>
                <a:latin typeface="Intel Clear Pro"/>
              </a:rPr>
              <a:t> SSD</a:t>
            </a:r>
          </a:p>
        </p:txBody>
      </p:sp>
      <p:sp>
        <p:nvSpPr>
          <p:cNvPr id="37" name="TextBox 36"/>
          <p:cNvSpPr txBox="1"/>
          <p:nvPr/>
        </p:nvSpPr>
        <p:spPr>
          <a:xfrm>
            <a:off x="583604" y="3067748"/>
            <a:ext cx="1025626" cy="298450"/>
          </a:xfrm>
          <a:prstGeom prst="rect">
            <a:avLst/>
          </a:prstGeom>
          <a:noFill/>
        </p:spPr>
        <p:txBody>
          <a:bodyPr vert="horz" wrap="none" lIns="0" tIns="0" rIns="0" bIns="0" rtlCol="0">
            <a:noAutofit/>
          </a:bodyPr>
          <a:lstStyle/>
          <a:p>
            <a:pPr marL="0" marR="0" lvl="0" indent="0" algn="r" defTabSz="457189"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71C5"/>
                </a:solidFill>
                <a:effectLst/>
                <a:uLnTx/>
                <a:uFillTx/>
              </a:rPr>
              <a:t>STORAGE</a:t>
            </a:r>
          </a:p>
        </p:txBody>
      </p:sp>
      <p:sp>
        <p:nvSpPr>
          <p:cNvPr id="38" name="TextBox 37"/>
          <p:cNvSpPr txBox="1"/>
          <p:nvPr/>
        </p:nvSpPr>
        <p:spPr>
          <a:xfrm>
            <a:off x="4229175" y="1385516"/>
            <a:ext cx="665552" cy="298450"/>
          </a:xfrm>
          <a:prstGeom prst="rect">
            <a:avLst/>
          </a:prstGeom>
          <a:noFill/>
        </p:spPr>
        <p:txBody>
          <a:bodyPr vert="horz" wrap="none" lIns="0" tIns="0" rIns="0" bIns="0" rtlCol="0">
            <a:noAutofit/>
          </a:bodyPr>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rPr>
              <a:t>DRAM</a:t>
            </a:r>
          </a:p>
        </p:txBody>
      </p:sp>
      <p:sp>
        <p:nvSpPr>
          <p:cNvPr id="39" name="TextBox 38"/>
          <p:cNvSpPr txBox="1"/>
          <p:nvPr/>
        </p:nvSpPr>
        <p:spPr>
          <a:xfrm>
            <a:off x="4229175" y="3840760"/>
            <a:ext cx="665552" cy="298450"/>
          </a:xfrm>
          <a:prstGeom prst="rect">
            <a:avLst/>
          </a:prstGeom>
          <a:noFill/>
        </p:spPr>
        <p:txBody>
          <a:bodyPr vert="horz" wrap="none" lIns="0" tIns="0" rIns="0" bIns="0" rtlCol="0">
            <a:noAutofit/>
          </a:bodyPr>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rPr>
              <a:t>HDD/TAPE</a:t>
            </a:r>
          </a:p>
        </p:txBody>
      </p:sp>
      <p:sp>
        <p:nvSpPr>
          <p:cNvPr id="40" name="TextBox 39"/>
          <p:cNvSpPr txBox="1"/>
          <p:nvPr/>
        </p:nvSpPr>
        <p:spPr>
          <a:xfrm>
            <a:off x="4199560" y="2757127"/>
            <a:ext cx="724782" cy="298450"/>
          </a:xfrm>
          <a:prstGeom prst="rect">
            <a:avLst/>
          </a:prstGeom>
          <a:noFill/>
        </p:spPr>
        <p:txBody>
          <a:bodyPr vert="horz" wrap="none" lIns="0" tIns="0" rIns="0" bIns="0" rtlCol="0">
            <a:noAutofit/>
          </a:bodyPr>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rPr>
              <a:t>SSD</a:t>
            </a:r>
          </a:p>
        </p:txBody>
      </p:sp>
      <p:sp>
        <p:nvSpPr>
          <p:cNvPr id="44" name="Trapezoid 43"/>
          <p:cNvSpPr/>
          <p:nvPr/>
        </p:nvSpPr>
        <p:spPr>
          <a:xfrm>
            <a:off x="2987732" y="3232466"/>
            <a:ext cx="3149600" cy="496759"/>
          </a:xfrm>
          <a:prstGeom prst="trapezoid">
            <a:avLst>
              <a:gd name="adj" fmla="val 61585"/>
            </a:avLst>
          </a:prstGeom>
          <a:gradFill flip="none" rotWithShape="1">
            <a:gsLst>
              <a:gs pos="0">
                <a:srgbClr val="0071C5"/>
              </a:gs>
              <a:gs pos="100000">
                <a:srgbClr val="FFA300"/>
              </a:gs>
            </a:gsLst>
            <a:lin ang="16200000" scaled="1"/>
            <a:tileRect/>
          </a:gradFill>
          <a:ln w="254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46" name="Trapezoid 45"/>
          <p:cNvSpPr/>
          <p:nvPr/>
        </p:nvSpPr>
        <p:spPr>
          <a:xfrm>
            <a:off x="3710077" y="2147531"/>
            <a:ext cx="1704910" cy="407669"/>
          </a:xfrm>
          <a:prstGeom prst="trapezoid">
            <a:avLst>
              <a:gd name="adj" fmla="val 61585"/>
            </a:avLst>
          </a:prstGeom>
          <a:gradFill>
            <a:gsLst>
              <a:gs pos="0">
                <a:srgbClr val="FFA300"/>
              </a:gs>
              <a:gs pos="100000">
                <a:srgbClr val="FC4C02"/>
              </a:gs>
            </a:gsLst>
            <a:lin ang="16200000" scaled="1"/>
          </a:gradFill>
          <a:ln w="254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47" name="Trapezoid 46"/>
          <p:cNvSpPr/>
          <p:nvPr/>
        </p:nvSpPr>
        <p:spPr>
          <a:xfrm>
            <a:off x="3971070" y="1753834"/>
            <a:ext cx="1182925" cy="330865"/>
          </a:xfrm>
          <a:prstGeom prst="trapezoid">
            <a:avLst>
              <a:gd name="adj" fmla="val 61585"/>
            </a:avLst>
          </a:prstGeom>
          <a:gradFill>
            <a:gsLst>
              <a:gs pos="0">
                <a:srgbClr val="FFA300"/>
              </a:gs>
              <a:gs pos="100000">
                <a:srgbClr val="FC4C02"/>
              </a:gs>
            </a:gsLst>
            <a:lin ang="16200000" scaled="1"/>
          </a:gradFill>
          <a:ln w="254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48" name="TextBox 47"/>
          <p:cNvSpPr txBox="1"/>
          <p:nvPr/>
        </p:nvSpPr>
        <p:spPr>
          <a:xfrm>
            <a:off x="1096417" y="2725645"/>
            <a:ext cx="2066027" cy="361413"/>
          </a:xfrm>
          <a:prstGeom prst="rect">
            <a:avLst/>
          </a:prstGeom>
          <a:noFill/>
        </p:spPr>
        <p:txBody>
          <a:bodyPr vert="horz" wrap="none" lIns="0" tIns="0" rIns="0" bIns="0" rtlCol="0">
            <a:noAutofit/>
          </a:bodyPr>
          <a:lstStyle/>
          <a:p>
            <a:pPr algn="r" defTabSz="457189">
              <a:lnSpc>
                <a:spcPct val="70000"/>
              </a:lnSpc>
            </a:pPr>
            <a:r>
              <a:rPr lang="en-US" sz="1600" dirty="0">
                <a:solidFill>
                  <a:prstClr val="black"/>
                </a:solidFill>
                <a:latin typeface="Intel Clear Pro"/>
              </a:rPr>
              <a:t>Delivering efficient </a:t>
            </a:r>
            <a:br>
              <a:rPr lang="en-US" sz="1600" dirty="0">
                <a:solidFill>
                  <a:prstClr val="black"/>
                </a:solidFill>
                <a:latin typeface="Intel Clear Pro"/>
              </a:rPr>
            </a:br>
            <a:r>
              <a:rPr lang="en-US" sz="1600" dirty="0">
                <a:solidFill>
                  <a:prstClr val="black"/>
                </a:solidFill>
                <a:latin typeface="Intel Clear Pro"/>
              </a:rPr>
              <a:t>and scalable storage</a:t>
            </a:r>
          </a:p>
        </p:txBody>
      </p:sp>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4987" y="2171314"/>
            <a:ext cx="1752424" cy="339685"/>
          </a:xfrm>
          <a:prstGeom prst="rect">
            <a:avLst/>
          </a:prstGeom>
        </p:spPr>
      </p:pic>
      <p:sp>
        <p:nvSpPr>
          <p:cNvPr id="50" name="Line Callout 2 49"/>
          <p:cNvSpPr/>
          <p:nvPr/>
        </p:nvSpPr>
        <p:spPr>
          <a:xfrm>
            <a:off x="7364392" y="1103200"/>
            <a:ext cx="1350773" cy="317338"/>
          </a:xfrm>
          <a:prstGeom prst="borderCallout2">
            <a:avLst>
              <a:gd name="adj1" fmla="val 18750"/>
              <a:gd name="adj2" fmla="val -8333"/>
              <a:gd name="adj3" fmla="val 18750"/>
              <a:gd name="adj4" fmla="val -16667"/>
              <a:gd name="adj5" fmla="val 196346"/>
              <a:gd name="adj6" fmla="val -69995"/>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dirty="0" smtClean="0"/>
              <a:t>Today’s Focus</a:t>
            </a:r>
            <a:endParaRPr lang="zh-CN" altLang="en-US" sz="1200" dirty="0"/>
          </a:p>
        </p:txBody>
      </p:sp>
    </p:spTree>
    <p:extLst>
      <p:ext uri="{BB962C8B-B14F-4D97-AF65-F5344CB8AC3E}">
        <p14:creationId xmlns:p14="http://schemas.microsoft.com/office/powerpoint/2010/main" val="264990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ppt_x"/>
                                          </p:val>
                                        </p:tav>
                                        <p:tav tm="100000">
                                          <p:val>
                                            <p:strVal val="#ppt_x"/>
                                          </p:val>
                                        </p:tav>
                                      </p:tavLst>
                                    </p:anim>
                                    <p:anim calcmode="lin" valueType="num">
                                      <p:cBhvr additive="base">
                                        <p:cTn id="3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ppt_x"/>
                                          </p:val>
                                        </p:tav>
                                        <p:tav tm="100000">
                                          <p:val>
                                            <p:strVal val="#ppt_x"/>
                                          </p:val>
                                        </p:tav>
                                      </p:tavLst>
                                    </p:anim>
                                    <p:anim calcmode="lin" valueType="num">
                                      <p:cBhvr additive="base">
                                        <p:cTn id="43" dur="500" fill="hold"/>
                                        <p:tgtEl>
                                          <p:spTgt spid="31"/>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additive="base">
                                        <p:cTn id="46" dur="500" fill="hold"/>
                                        <p:tgtEl>
                                          <p:spTgt spid="48"/>
                                        </p:tgtEl>
                                        <p:attrNameLst>
                                          <p:attrName>ppt_x</p:attrName>
                                        </p:attrNameLst>
                                      </p:cBhvr>
                                      <p:tavLst>
                                        <p:tav tm="0">
                                          <p:val>
                                            <p:strVal val="#ppt_x"/>
                                          </p:val>
                                        </p:tav>
                                        <p:tav tm="100000">
                                          <p:val>
                                            <p:strVal val="#ppt_x"/>
                                          </p:val>
                                        </p:tav>
                                      </p:tavLst>
                                    </p:anim>
                                    <p:anim calcmode="lin" valueType="num">
                                      <p:cBhvr additive="base">
                                        <p:cTn id="47"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additive="base">
                                        <p:cTn id="52" dur="500" fill="hold"/>
                                        <p:tgtEl>
                                          <p:spTgt spid="44"/>
                                        </p:tgtEl>
                                        <p:attrNameLst>
                                          <p:attrName>ppt_x</p:attrName>
                                        </p:attrNameLst>
                                      </p:cBhvr>
                                      <p:tavLst>
                                        <p:tav tm="0">
                                          <p:val>
                                            <p:strVal val="#ppt_x"/>
                                          </p:val>
                                        </p:tav>
                                        <p:tav tm="100000">
                                          <p:val>
                                            <p:strVal val="#ppt_x"/>
                                          </p:val>
                                        </p:tav>
                                      </p:tavLst>
                                    </p:anim>
                                    <p:anim calcmode="lin" valueType="num">
                                      <p:cBhvr additive="base">
                                        <p:cTn id="53" dur="500" fill="hold"/>
                                        <p:tgtEl>
                                          <p:spTgt spid="4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ppt_x"/>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500" fill="hold"/>
                                        <p:tgtEl>
                                          <p:spTgt spid="46"/>
                                        </p:tgtEl>
                                        <p:attrNameLst>
                                          <p:attrName>ppt_x</p:attrName>
                                        </p:attrNameLst>
                                      </p:cBhvr>
                                      <p:tavLst>
                                        <p:tav tm="0">
                                          <p:val>
                                            <p:strVal val="#ppt_x"/>
                                          </p:val>
                                        </p:tav>
                                        <p:tav tm="100000">
                                          <p:val>
                                            <p:strVal val="#ppt_x"/>
                                          </p:val>
                                        </p:tav>
                                      </p:tavLst>
                                    </p:anim>
                                    <p:anim calcmode="lin" valueType="num">
                                      <p:cBhvr additive="base">
                                        <p:cTn id="67" dur="500" fill="hold"/>
                                        <p:tgtEl>
                                          <p:spTgt spid="46"/>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 calcmode="lin" valueType="num">
                                      <p:cBhvr additive="base">
                                        <p:cTn id="70" dur="500" fill="hold"/>
                                        <p:tgtEl>
                                          <p:spTgt spid="34"/>
                                        </p:tgtEl>
                                        <p:attrNameLst>
                                          <p:attrName>ppt_x</p:attrName>
                                        </p:attrNameLst>
                                      </p:cBhvr>
                                      <p:tavLst>
                                        <p:tav tm="0">
                                          <p:val>
                                            <p:strVal val="#ppt_x"/>
                                          </p:val>
                                        </p:tav>
                                        <p:tav tm="100000">
                                          <p:val>
                                            <p:strVal val="#ppt_x"/>
                                          </p:val>
                                        </p:tav>
                                      </p:tavLst>
                                    </p:anim>
                                    <p:anim calcmode="lin" valueType="num">
                                      <p:cBhvr additive="base">
                                        <p:cTn id="7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additive="base">
                                        <p:cTn id="76" dur="500" fill="hold"/>
                                        <p:tgtEl>
                                          <p:spTgt spid="35"/>
                                        </p:tgtEl>
                                        <p:attrNameLst>
                                          <p:attrName>ppt_x</p:attrName>
                                        </p:attrNameLst>
                                      </p:cBhvr>
                                      <p:tavLst>
                                        <p:tav tm="0">
                                          <p:val>
                                            <p:strVal val="#ppt_x"/>
                                          </p:val>
                                        </p:tav>
                                        <p:tav tm="100000">
                                          <p:val>
                                            <p:strVal val="#ppt_x"/>
                                          </p:val>
                                        </p:tav>
                                      </p:tavLst>
                                    </p:anim>
                                    <p:anim calcmode="lin" valueType="num">
                                      <p:cBhvr additive="base">
                                        <p:cTn id="77" dur="500" fill="hold"/>
                                        <p:tgtEl>
                                          <p:spTgt spid="35"/>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 calcmode="lin" valueType="num">
                                      <p:cBhvr additive="base">
                                        <p:cTn id="80" dur="500" fill="hold"/>
                                        <p:tgtEl>
                                          <p:spTgt spid="47"/>
                                        </p:tgtEl>
                                        <p:attrNameLst>
                                          <p:attrName>ppt_x</p:attrName>
                                        </p:attrNameLst>
                                      </p:cBhvr>
                                      <p:tavLst>
                                        <p:tav tm="0">
                                          <p:val>
                                            <p:strVal val="#ppt_x"/>
                                          </p:val>
                                        </p:tav>
                                        <p:tav tm="100000">
                                          <p:val>
                                            <p:strVal val="#ppt_x"/>
                                          </p:val>
                                        </p:tav>
                                      </p:tavLst>
                                    </p:anim>
                                    <p:anim calcmode="lin" valueType="num">
                                      <p:cBhvr additive="base">
                                        <p:cTn id="81" dur="500" fill="hold"/>
                                        <p:tgtEl>
                                          <p:spTgt spid="47"/>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anim calcmode="lin" valueType="num">
                                      <p:cBhvr additive="base">
                                        <p:cTn id="84" dur="500" fill="hold"/>
                                        <p:tgtEl>
                                          <p:spTgt spid="33"/>
                                        </p:tgtEl>
                                        <p:attrNameLst>
                                          <p:attrName>ppt_x</p:attrName>
                                        </p:attrNameLst>
                                      </p:cBhvr>
                                      <p:tavLst>
                                        <p:tav tm="0">
                                          <p:val>
                                            <p:strVal val="#ppt_x"/>
                                          </p:val>
                                        </p:tav>
                                        <p:tav tm="100000">
                                          <p:val>
                                            <p:strVal val="#ppt_x"/>
                                          </p:val>
                                        </p:tav>
                                      </p:tavLst>
                                    </p:anim>
                                    <p:anim calcmode="lin" valueType="num">
                                      <p:cBhvr additive="base">
                                        <p:cTn id="8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additive="base">
                                        <p:cTn id="90" dur="500" fill="hold"/>
                                        <p:tgtEl>
                                          <p:spTgt spid="50"/>
                                        </p:tgtEl>
                                        <p:attrNameLst>
                                          <p:attrName>ppt_x</p:attrName>
                                        </p:attrNameLst>
                                      </p:cBhvr>
                                      <p:tavLst>
                                        <p:tav tm="0">
                                          <p:val>
                                            <p:strVal val="#ppt_x"/>
                                          </p:val>
                                        </p:tav>
                                        <p:tav tm="100000">
                                          <p:val>
                                            <p:strVal val="#ppt_x"/>
                                          </p:val>
                                        </p:tav>
                                      </p:tavLst>
                                    </p:anim>
                                    <p:anim calcmode="lin" valueType="num">
                                      <p:cBhvr additive="base">
                                        <p:cTn id="91"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p:bldP spid="33" grpId="0"/>
      <p:bldP spid="34" grpId="0"/>
      <p:bldP spid="36" grpId="0"/>
      <p:bldP spid="37" grpId="0"/>
      <p:bldP spid="39" grpId="0"/>
      <p:bldP spid="44" grpId="0" animBg="1"/>
      <p:bldP spid="46" grpId="0" animBg="1"/>
      <p:bldP spid="47" grpId="0" animBg="1"/>
      <p:bldP spid="48" grpId="0"/>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4</a:t>
            </a:fld>
            <a:endParaRPr lang="en-US" dirty="0"/>
          </a:p>
        </p:txBody>
      </p:sp>
      <p:sp>
        <p:nvSpPr>
          <p:cNvPr id="4" name="Oval 3"/>
          <p:cNvSpPr/>
          <p:nvPr/>
        </p:nvSpPr>
        <p:spPr>
          <a:xfrm>
            <a:off x="2984872" y="955097"/>
            <a:ext cx="3179688" cy="3179688"/>
          </a:xfrm>
          <a:prstGeom prst="ellipse">
            <a:avLst/>
          </a:prstGeom>
          <a:gradFill flip="none" rotWithShape="1">
            <a:gsLst>
              <a:gs pos="0">
                <a:schemeClr val="accent1"/>
              </a:gs>
              <a:gs pos="100000">
                <a:schemeClr val="accent1">
                  <a:alpha val="0"/>
                </a:schemeClr>
              </a:gs>
            </a:gsLst>
            <a:path path="shap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endParaRPr>
          </a:p>
        </p:txBody>
      </p:sp>
      <p:cxnSp>
        <p:nvCxnSpPr>
          <p:cNvPr id="5" name="Straight Connector 4"/>
          <p:cNvCxnSpPr/>
          <p:nvPr/>
        </p:nvCxnSpPr>
        <p:spPr>
          <a:xfrm>
            <a:off x="15071" y="1273506"/>
            <a:ext cx="3137745" cy="0"/>
          </a:xfrm>
          <a:prstGeom prst="line">
            <a:avLst/>
          </a:prstGeom>
          <a:ln w="9525" cap="rnd">
            <a:gradFill flip="none" rotWithShape="1">
              <a:gsLst>
                <a:gs pos="0">
                  <a:schemeClr val="accent1">
                    <a:tint val="66000"/>
                    <a:satMod val="160000"/>
                    <a:alpha val="0"/>
                  </a:schemeClr>
                </a:gs>
                <a:gs pos="51000">
                  <a:schemeClr val="tx2"/>
                </a:gs>
                <a:gs pos="100000">
                  <a:schemeClr val="accent1">
                    <a:tint val="23500"/>
                    <a:satMod val="160000"/>
                    <a:alpha val="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3144" y="1419822"/>
            <a:ext cx="3071478" cy="346249"/>
          </a:xfrm>
          <a:prstGeom prst="rect">
            <a:avLst/>
          </a:prstGeom>
        </p:spPr>
        <p:txBody>
          <a:bodyPr wrap="square" anchor="ctr" anchorCtr="0">
            <a:spAutoFit/>
          </a:bodyPr>
          <a:lstStyle/>
          <a:p>
            <a:pPr algn="ctr" defTabSz="457189"/>
            <a:r>
              <a:rPr lang="en-US" sz="1650" dirty="0">
                <a:solidFill>
                  <a:srgbClr val="0071C5"/>
                </a:solidFill>
              </a:rPr>
              <a:t>Big and Affordable Memory</a:t>
            </a:r>
          </a:p>
        </p:txBody>
      </p:sp>
      <p:cxnSp>
        <p:nvCxnSpPr>
          <p:cNvPr id="7" name="Straight Connector 6"/>
          <p:cNvCxnSpPr/>
          <p:nvPr/>
        </p:nvCxnSpPr>
        <p:spPr>
          <a:xfrm>
            <a:off x="43263" y="1912387"/>
            <a:ext cx="3081358" cy="0"/>
          </a:xfrm>
          <a:prstGeom prst="line">
            <a:avLst/>
          </a:prstGeom>
          <a:ln w="9525" cap="rnd">
            <a:gradFill flip="none" rotWithShape="1">
              <a:gsLst>
                <a:gs pos="0">
                  <a:schemeClr val="accent1">
                    <a:tint val="66000"/>
                    <a:satMod val="160000"/>
                    <a:alpha val="0"/>
                  </a:schemeClr>
                </a:gs>
                <a:gs pos="51000">
                  <a:schemeClr val="tx2"/>
                </a:gs>
                <a:gs pos="100000">
                  <a:schemeClr val="accent1">
                    <a:tint val="23500"/>
                    <a:satMod val="160000"/>
                    <a:alpha val="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263" y="2058704"/>
            <a:ext cx="3081358" cy="346249"/>
          </a:xfrm>
          <a:prstGeom prst="rect">
            <a:avLst/>
          </a:prstGeom>
        </p:spPr>
        <p:txBody>
          <a:bodyPr wrap="square" anchor="ctr" anchorCtr="0">
            <a:spAutoFit/>
          </a:bodyPr>
          <a:lstStyle/>
          <a:p>
            <a:pPr algn="ctr" defTabSz="457189"/>
            <a:r>
              <a:rPr lang="en-US" sz="1650" dirty="0">
                <a:solidFill>
                  <a:srgbClr val="0071C5"/>
                </a:solidFill>
              </a:rPr>
              <a:t>High Performance Storage </a:t>
            </a:r>
          </a:p>
        </p:txBody>
      </p:sp>
      <p:cxnSp>
        <p:nvCxnSpPr>
          <p:cNvPr id="9" name="Straight Connector 8"/>
          <p:cNvCxnSpPr/>
          <p:nvPr/>
        </p:nvCxnSpPr>
        <p:spPr>
          <a:xfrm>
            <a:off x="43264" y="2551268"/>
            <a:ext cx="3081359" cy="0"/>
          </a:xfrm>
          <a:prstGeom prst="line">
            <a:avLst/>
          </a:prstGeom>
          <a:ln w="9525" cap="rnd">
            <a:gradFill flip="none" rotWithShape="1">
              <a:gsLst>
                <a:gs pos="0">
                  <a:schemeClr val="accent1">
                    <a:tint val="66000"/>
                    <a:satMod val="160000"/>
                    <a:alpha val="0"/>
                  </a:schemeClr>
                </a:gs>
                <a:gs pos="51000">
                  <a:schemeClr val="tx2"/>
                </a:gs>
                <a:gs pos="100000">
                  <a:schemeClr val="accent1">
                    <a:tint val="23500"/>
                    <a:satMod val="160000"/>
                    <a:alpha val="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264" y="2697584"/>
            <a:ext cx="3081359" cy="346249"/>
          </a:xfrm>
          <a:prstGeom prst="rect">
            <a:avLst/>
          </a:prstGeom>
        </p:spPr>
        <p:txBody>
          <a:bodyPr wrap="square" anchor="ctr" anchorCtr="0">
            <a:spAutoFit/>
          </a:bodyPr>
          <a:lstStyle/>
          <a:p>
            <a:pPr algn="ctr" defTabSz="457189"/>
            <a:r>
              <a:rPr lang="en-US" sz="1650" dirty="0">
                <a:solidFill>
                  <a:srgbClr val="0071C5"/>
                </a:solidFill>
              </a:rPr>
              <a:t>Direct Load/Store Access</a:t>
            </a:r>
          </a:p>
        </p:txBody>
      </p:sp>
      <p:cxnSp>
        <p:nvCxnSpPr>
          <p:cNvPr id="11" name="Straight Connector 10"/>
          <p:cNvCxnSpPr/>
          <p:nvPr/>
        </p:nvCxnSpPr>
        <p:spPr>
          <a:xfrm>
            <a:off x="6105636" y="1912385"/>
            <a:ext cx="2812025" cy="0"/>
          </a:xfrm>
          <a:prstGeom prst="line">
            <a:avLst/>
          </a:prstGeom>
          <a:ln w="9525" cap="rnd">
            <a:gradFill flip="none" rotWithShape="1">
              <a:gsLst>
                <a:gs pos="0">
                  <a:schemeClr val="accent1">
                    <a:tint val="66000"/>
                    <a:satMod val="160000"/>
                    <a:alpha val="0"/>
                  </a:schemeClr>
                </a:gs>
                <a:gs pos="51000">
                  <a:schemeClr val="tx2"/>
                </a:gs>
                <a:gs pos="100000">
                  <a:schemeClr val="accent1">
                    <a:tint val="23500"/>
                    <a:satMod val="160000"/>
                    <a:alpha val="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05636" y="1273506"/>
            <a:ext cx="2812025" cy="0"/>
          </a:xfrm>
          <a:prstGeom prst="line">
            <a:avLst/>
          </a:prstGeom>
          <a:ln w="9525" cap="rnd">
            <a:gradFill flip="none" rotWithShape="1">
              <a:gsLst>
                <a:gs pos="0">
                  <a:schemeClr val="accent1">
                    <a:tint val="66000"/>
                    <a:satMod val="160000"/>
                    <a:alpha val="0"/>
                  </a:schemeClr>
                </a:gs>
                <a:gs pos="51000">
                  <a:schemeClr val="tx2"/>
                </a:gs>
                <a:gs pos="100000">
                  <a:schemeClr val="accent1">
                    <a:tint val="23500"/>
                    <a:satMod val="160000"/>
                    <a:alpha val="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05636" y="3829026"/>
            <a:ext cx="2812025" cy="0"/>
          </a:xfrm>
          <a:prstGeom prst="line">
            <a:avLst/>
          </a:prstGeom>
          <a:ln w="9525" cap="rnd">
            <a:gradFill flip="none" rotWithShape="1">
              <a:gsLst>
                <a:gs pos="0">
                  <a:schemeClr val="accent1">
                    <a:tint val="66000"/>
                    <a:satMod val="160000"/>
                    <a:alpha val="0"/>
                  </a:schemeClr>
                </a:gs>
                <a:gs pos="51000">
                  <a:schemeClr val="tx2"/>
                </a:gs>
                <a:gs pos="100000">
                  <a:schemeClr val="accent1">
                    <a:tint val="23500"/>
                    <a:satMod val="160000"/>
                    <a:alpha val="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105636" y="3190145"/>
            <a:ext cx="2812025" cy="0"/>
          </a:xfrm>
          <a:prstGeom prst="line">
            <a:avLst/>
          </a:prstGeom>
          <a:ln w="9525" cap="rnd">
            <a:gradFill flip="none" rotWithShape="1">
              <a:gsLst>
                <a:gs pos="0">
                  <a:schemeClr val="accent1">
                    <a:tint val="66000"/>
                    <a:satMod val="160000"/>
                    <a:alpha val="0"/>
                  </a:schemeClr>
                </a:gs>
                <a:gs pos="51000">
                  <a:schemeClr val="tx2"/>
                </a:gs>
                <a:gs pos="100000">
                  <a:schemeClr val="accent1">
                    <a:tint val="23500"/>
                    <a:satMod val="160000"/>
                    <a:alpha val="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05636" y="2551264"/>
            <a:ext cx="2812025" cy="0"/>
          </a:xfrm>
          <a:prstGeom prst="line">
            <a:avLst/>
          </a:prstGeom>
          <a:ln w="9525" cap="rnd">
            <a:gradFill flip="none" rotWithShape="1">
              <a:gsLst>
                <a:gs pos="0">
                  <a:schemeClr val="accent1">
                    <a:tint val="66000"/>
                    <a:satMod val="160000"/>
                    <a:alpha val="0"/>
                  </a:schemeClr>
                </a:gs>
                <a:gs pos="51000">
                  <a:schemeClr val="tx2"/>
                </a:gs>
                <a:gs pos="100000">
                  <a:schemeClr val="accent1">
                    <a:tint val="23500"/>
                    <a:satMod val="160000"/>
                    <a:alpha val="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942776" y="1419822"/>
            <a:ext cx="3137745" cy="346249"/>
          </a:xfrm>
          <a:prstGeom prst="rect">
            <a:avLst/>
          </a:prstGeom>
        </p:spPr>
        <p:txBody>
          <a:bodyPr wrap="square" anchor="ctr" anchorCtr="0">
            <a:spAutoFit/>
          </a:bodyPr>
          <a:lstStyle/>
          <a:p>
            <a:pPr algn="ctr" defTabSz="457189"/>
            <a:r>
              <a:rPr lang="en-US" sz="1650" dirty="0">
                <a:solidFill>
                  <a:srgbClr val="0071C5"/>
                </a:solidFill>
              </a:rPr>
              <a:t>128, 256, 512GB</a:t>
            </a:r>
          </a:p>
        </p:txBody>
      </p:sp>
      <p:sp>
        <p:nvSpPr>
          <p:cNvPr id="17" name="Rectangle 16"/>
          <p:cNvSpPr/>
          <p:nvPr/>
        </p:nvSpPr>
        <p:spPr>
          <a:xfrm>
            <a:off x="5942776" y="3336462"/>
            <a:ext cx="3137745" cy="346249"/>
          </a:xfrm>
          <a:prstGeom prst="rect">
            <a:avLst/>
          </a:prstGeom>
        </p:spPr>
        <p:txBody>
          <a:bodyPr wrap="square" anchor="ctr" anchorCtr="0">
            <a:spAutoFit/>
          </a:bodyPr>
          <a:lstStyle/>
          <a:p>
            <a:pPr algn="ctr" defTabSz="457189"/>
            <a:r>
              <a:rPr lang="en-US" sz="1650" dirty="0">
                <a:solidFill>
                  <a:srgbClr val="0071C5"/>
                </a:solidFill>
              </a:rPr>
              <a:t>High Reliability</a:t>
            </a:r>
          </a:p>
        </p:txBody>
      </p:sp>
      <p:sp>
        <p:nvSpPr>
          <p:cNvPr id="18" name="Rectangle 17"/>
          <p:cNvSpPr/>
          <p:nvPr/>
        </p:nvSpPr>
        <p:spPr>
          <a:xfrm>
            <a:off x="5942776" y="2697581"/>
            <a:ext cx="3137745" cy="346249"/>
          </a:xfrm>
          <a:prstGeom prst="rect">
            <a:avLst/>
          </a:prstGeom>
        </p:spPr>
        <p:txBody>
          <a:bodyPr wrap="square" anchor="ctr" anchorCtr="0">
            <a:spAutoFit/>
          </a:bodyPr>
          <a:lstStyle/>
          <a:p>
            <a:pPr algn="ctr" defTabSz="457189"/>
            <a:r>
              <a:rPr lang="en-US" sz="1650" dirty="0">
                <a:solidFill>
                  <a:schemeClr val="accent2"/>
                </a:solidFill>
              </a:rPr>
              <a:t>Hardware Encryption</a:t>
            </a:r>
          </a:p>
        </p:txBody>
      </p:sp>
      <p:sp>
        <p:nvSpPr>
          <p:cNvPr id="19" name="Rectangle 18"/>
          <p:cNvSpPr/>
          <p:nvPr/>
        </p:nvSpPr>
        <p:spPr>
          <a:xfrm>
            <a:off x="356678" y="4312222"/>
            <a:ext cx="8436077" cy="307777"/>
          </a:xfrm>
          <a:prstGeom prst="rect">
            <a:avLst/>
          </a:prstGeom>
        </p:spPr>
        <p:txBody>
          <a:bodyPr wrap="square" anchor="b" anchorCtr="0">
            <a:spAutoFit/>
          </a:bodyPr>
          <a:lstStyle/>
          <a:p>
            <a:pPr algn="ctr" defTabSz="457189">
              <a:lnSpc>
                <a:spcPct val="70000"/>
              </a:lnSpc>
            </a:pPr>
            <a:r>
              <a:rPr lang="en-US" sz="2000" dirty="0" smtClean="0">
                <a:solidFill>
                  <a:srgbClr val="003C71"/>
                </a:solidFill>
                <a:ea typeface="Intel Clear" panose="020B0604020203020204" pitchFamily="34" charset="0"/>
                <a:cs typeface="Intel Clear" panose="020B0604020203020204" pitchFamily="34" charset="0"/>
              </a:rPr>
              <a:t>Supported on future Intel® Xeon® Scalable Processors (Cascade Lake)</a:t>
            </a:r>
            <a:endParaRPr lang="en-US" sz="2000" dirty="0">
              <a:solidFill>
                <a:srgbClr val="003C71"/>
              </a:solidFill>
              <a:ea typeface="Intel Clear" panose="020B0604020203020204" pitchFamily="34" charset="0"/>
              <a:cs typeface="Intel Clear" panose="020B0604020203020204" pitchFamily="34" charset="0"/>
            </a:endParaRPr>
          </a:p>
        </p:txBody>
      </p:sp>
      <p:sp>
        <p:nvSpPr>
          <p:cNvPr id="20" name="Rectangle 19"/>
          <p:cNvSpPr/>
          <p:nvPr/>
        </p:nvSpPr>
        <p:spPr>
          <a:xfrm>
            <a:off x="5942776" y="2058701"/>
            <a:ext cx="3137745" cy="346249"/>
          </a:xfrm>
          <a:prstGeom prst="rect">
            <a:avLst/>
          </a:prstGeom>
        </p:spPr>
        <p:txBody>
          <a:bodyPr wrap="square" anchor="ctr" anchorCtr="0">
            <a:spAutoFit/>
          </a:bodyPr>
          <a:lstStyle/>
          <a:p>
            <a:pPr algn="ctr" defTabSz="457189"/>
            <a:r>
              <a:rPr lang="en-US" sz="1650" dirty="0">
                <a:solidFill>
                  <a:srgbClr val="0071C5"/>
                </a:solidFill>
              </a:rPr>
              <a:t>DDR4 Pin Compatible</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9925" y="122103"/>
            <a:ext cx="4137723" cy="802044"/>
          </a:xfrm>
          <a:prstGeom prst="rect">
            <a:avLst/>
          </a:prstGeom>
        </p:spPr>
      </p:pic>
      <p:cxnSp>
        <p:nvCxnSpPr>
          <p:cNvPr id="22" name="Straight Connector 21"/>
          <p:cNvCxnSpPr/>
          <p:nvPr/>
        </p:nvCxnSpPr>
        <p:spPr>
          <a:xfrm>
            <a:off x="43264" y="3190148"/>
            <a:ext cx="3081359" cy="0"/>
          </a:xfrm>
          <a:prstGeom prst="line">
            <a:avLst/>
          </a:prstGeom>
          <a:ln w="9525" cap="rnd">
            <a:gradFill flip="none" rotWithShape="1">
              <a:gsLst>
                <a:gs pos="0">
                  <a:schemeClr val="accent1">
                    <a:tint val="66000"/>
                    <a:satMod val="160000"/>
                    <a:alpha val="0"/>
                  </a:schemeClr>
                </a:gs>
                <a:gs pos="51000">
                  <a:schemeClr val="tx2"/>
                </a:gs>
                <a:gs pos="100000">
                  <a:schemeClr val="accent1">
                    <a:tint val="23500"/>
                    <a:satMod val="160000"/>
                    <a:alpha val="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264" y="3829026"/>
            <a:ext cx="3081359" cy="0"/>
          </a:xfrm>
          <a:prstGeom prst="line">
            <a:avLst/>
          </a:prstGeom>
          <a:ln w="9525" cap="rnd">
            <a:gradFill flip="none" rotWithShape="1">
              <a:gsLst>
                <a:gs pos="0">
                  <a:schemeClr val="accent1">
                    <a:tint val="66000"/>
                    <a:satMod val="160000"/>
                    <a:alpha val="0"/>
                  </a:schemeClr>
                </a:gs>
                <a:gs pos="51000">
                  <a:schemeClr val="tx2"/>
                </a:gs>
                <a:gs pos="100000">
                  <a:schemeClr val="accent1">
                    <a:tint val="23500"/>
                    <a:satMod val="160000"/>
                    <a:alpha val="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3264" y="3336464"/>
            <a:ext cx="3081359" cy="346249"/>
          </a:xfrm>
          <a:prstGeom prst="rect">
            <a:avLst/>
          </a:prstGeom>
        </p:spPr>
        <p:txBody>
          <a:bodyPr wrap="square" anchor="ctr" anchorCtr="0">
            <a:spAutoFit/>
          </a:bodyPr>
          <a:lstStyle/>
          <a:p>
            <a:pPr algn="ctr" defTabSz="457189"/>
            <a:r>
              <a:rPr lang="en-US" sz="1650" dirty="0">
                <a:solidFill>
                  <a:srgbClr val="0071C5"/>
                </a:solidFill>
              </a:rPr>
              <a:t>Native Persistence</a:t>
            </a: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4187" y="127057"/>
            <a:ext cx="953108" cy="953108"/>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7160" y="1293128"/>
            <a:ext cx="4139344" cy="2560419"/>
          </a:xfrm>
          <a:prstGeom prst="rect">
            <a:avLst/>
          </a:prstGeom>
        </p:spPr>
      </p:pic>
    </p:spTree>
    <p:extLst>
      <p:ext uri="{BB962C8B-B14F-4D97-AF65-F5344CB8AC3E}">
        <p14:creationId xmlns:p14="http://schemas.microsoft.com/office/powerpoint/2010/main" val="557644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5</a:t>
            </a:fld>
            <a:endParaRPr lang="en-US" dirty="0"/>
          </a:p>
        </p:txBody>
      </p:sp>
      <p:sp>
        <p:nvSpPr>
          <p:cNvPr id="3" name="Title 2"/>
          <p:cNvSpPr>
            <a:spLocks noGrp="1"/>
          </p:cNvSpPr>
          <p:nvPr>
            <p:ph type="title"/>
          </p:nvPr>
        </p:nvSpPr>
        <p:spPr/>
        <p:txBody>
          <a:bodyPr/>
          <a:lstStyle/>
          <a:p>
            <a:r>
              <a:rPr lang="en-US" altLang="zh-CN" sz="2400" dirty="0"/>
              <a:t>Intel® </a:t>
            </a:r>
            <a:r>
              <a:rPr lang="en-US" altLang="zh-CN" sz="2400" dirty="0" err="1"/>
              <a:t>Optane</a:t>
            </a:r>
            <a:r>
              <a:rPr lang="en-US" altLang="zh-CN" sz="2400" dirty="0"/>
              <a:t>™ DC Persistent Memory Hardware Interface</a:t>
            </a:r>
            <a:endParaRPr lang="zh-CN" alt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917" y="2863291"/>
            <a:ext cx="3028469" cy="1101261"/>
          </a:xfrm>
          <a:prstGeom prst="rect">
            <a:avLst/>
          </a:prstGeom>
        </p:spPr>
      </p:pic>
      <p:sp>
        <p:nvSpPr>
          <p:cNvPr id="5" name="Rectangle 4"/>
          <p:cNvSpPr/>
          <p:nvPr/>
        </p:nvSpPr>
        <p:spPr>
          <a:xfrm>
            <a:off x="1003304" y="2155732"/>
            <a:ext cx="2628900" cy="236857"/>
          </a:xfrm>
          <a:prstGeom prst="rect">
            <a:avLst/>
          </a:prstGeom>
          <a:solidFill>
            <a:schemeClr val="accent1">
              <a:lumMod val="20000"/>
              <a:lumOff val="80000"/>
            </a:schemeClr>
          </a:solidFill>
          <a:ln w="6350">
            <a:solidFill>
              <a:srgbClr val="0C2E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grpSp>
        <p:nvGrpSpPr>
          <p:cNvPr id="6" name="Group 5"/>
          <p:cNvGrpSpPr>
            <a:grpSpLocks noChangeAspect="1"/>
          </p:cNvGrpSpPr>
          <p:nvPr/>
        </p:nvGrpSpPr>
        <p:grpSpPr>
          <a:xfrm>
            <a:off x="1179021" y="924349"/>
            <a:ext cx="822960" cy="798272"/>
            <a:chOff x="691479" y="1403131"/>
            <a:chExt cx="2194560" cy="2128723"/>
          </a:xfrm>
        </p:grpSpPr>
        <p:sp>
          <p:nvSpPr>
            <p:cNvPr id="7" name="Rectangle 6"/>
            <p:cNvSpPr/>
            <p:nvPr/>
          </p:nvSpPr>
          <p:spPr bwMode="auto">
            <a:xfrm>
              <a:off x="691479" y="1403131"/>
              <a:ext cx="2194560" cy="2128723"/>
            </a:xfrm>
            <a:prstGeom prst="rect">
              <a:avLst/>
            </a:prstGeom>
            <a:solidFill>
              <a:srgbClr val="006600"/>
            </a:solidFill>
            <a:ln w="25400" cap="flat" cmpd="sng" algn="ctr">
              <a:solidFill>
                <a:srgbClr val="339966"/>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eaLnBrk="0" hangingPunct="0"/>
              <a:endParaRPr lang="en-US" sz="1350" dirty="0">
                <a:solidFill>
                  <a:srgbClr val="061922"/>
                </a:solidFill>
              </a:endParaRPr>
            </a:p>
          </p:txBody>
        </p:sp>
        <p:sp>
          <p:nvSpPr>
            <p:cNvPr id="8" name="Rounded Rectangle 7"/>
            <p:cNvSpPr/>
            <p:nvPr/>
          </p:nvSpPr>
          <p:spPr bwMode="auto">
            <a:xfrm>
              <a:off x="789015" y="1497741"/>
              <a:ext cx="2011680" cy="1951329"/>
            </a:xfrm>
            <a:prstGeom prst="roundRect">
              <a:avLst>
                <a:gd name="adj" fmla="val 7576"/>
              </a:avLst>
            </a:prstGeom>
            <a:solidFill>
              <a:srgbClr val="FFFFFF">
                <a:lumMod val="85000"/>
              </a:srgbClr>
            </a:solidFill>
            <a:ln w="12700" cap="flat" cmpd="sng" algn="ctr">
              <a:solidFill>
                <a:srgbClr val="FFFFFF">
                  <a:lumMod val="50000"/>
                </a:srgbClr>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eaLnBrk="0" hangingPunct="0">
                <a:defRPr/>
              </a:pPr>
              <a:endParaRPr lang="en-US" sz="1350" kern="0" dirty="0">
                <a:solidFill>
                  <a:srgbClr val="061922"/>
                </a:solidFill>
              </a:endParaRPr>
            </a:p>
          </p:txBody>
        </p:sp>
        <p:sp>
          <p:nvSpPr>
            <p:cNvPr id="9" name="Right Triangle 8"/>
            <p:cNvSpPr/>
            <p:nvPr/>
          </p:nvSpPr>
          <p:spPr bwMode="auto">
            <a:xfrm>
              <a:off x="752439" y="3354460"/>
              <a:ext cx="121920" cy="118262"/>
            </a:xfrm>
            <a:prstGeom prst="rtTriangle">
              <a:avLst/>
            </a:prstGeom>
            <a:solidFill>
              <a:srgbClr val="FFCC00"/>
            </a:solidFill>
            <a:ln w="508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eaLnBrk="0" hangingPunct="0"/>
              <a:endParaRPr lang="en-US" sz="1350" dirty="0">
                <a:solidFill>
                  <a:srgbClr val="061922"/>
                </a:solidFill>
              </a:endParaRPr>
            </a:p>
          </p:txBody>
        </p:sp>
        <p:sp>
          <p:nvSpPr>
            <p:cNvPr id="10" name="Flowchart: Connector 9"/>
            <p:cNvSpPr/>
            <p:nvPr/>
          </p:nvSpPr>
          <p:spPr bwMode="auto">
            <a:xfrm>
              <a:off x="752439" y="1462262"/>
              <a:ext cx="73152" cy="70957"/>
            </a:xfrm>
            <a:prstGeom prst="flowChartConnector">
              <a:avLst/>
            </a:prstGeom>
            <a:solidFill>
              <a:srgbClr val="FFCC00"/>
            </a:solidFill>
            <a:ln w="508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eaLnBrk="0" hangingPunct="0"/>
              <a:endParaRPr lang="en-US" sz="1350" dirty="0">
                <a:solidFill>
                  <a:srgbClr val="061922"/>
                </a:solidFill>
              </a:endParaRPr>
            </a:p>
          </p:txBody>
        </p:sp>
      </p:grpSp>
      <p:sp>
        <p:nvSpPr>
          <p:cNvPr id="11" name="Rectangle 20"/>
          <p:cNvSpPr>
            <a:spLocks noChangeArrowheads="1"/>
          </p:cNvSpPr>
          <p:nvPr/>
        </p:nvSpPr>
        <p:spPr bwMode="auto">
          <a:xfrm>
            <a:off x="1620220" y="1469988"/>
            <a:ext cx="300309" cy="174982"/>
          </a:xfrm>
          <a:prstGeom prst="rect">
            <a:avLst/>
          </a:prstGeom>
          <a:solidFill>
            <a:srgbClr val="92D050"/>
          </a:solidFill>
          <a:ln w="12700">
            <a:solidFill>
              <a:srgbClr val="0C2E86"/>
            </a:solidFill>
            <a:miter lim="800000"/>
            <a:headEnd/>
            <a:tailEnd/>
          </a:ln>
        </p:spPr>
        <p:txBody>
          <a:bodyPr wrap="none" anchor="ctr"/>
          <a:lstStyle/>
          <a:p>
            <a:pPr algn="ctr" eaLnBrk="0" hangingPunct="0"/>
            <a:r>
              <a:rPr lang="en-US" sz="900" b="1" dirty="0">
                <a:solidFill>
                  <a:srgbClr val="FFFFFF"/>
                </a:solidFill>
              </a:rPr>
              <a:t>IMC</a:t>
            </a:r>
          </a:p>
        </p:txBody>
      </p:sp>
      <p:sp>
        <p:nvSpPr>
          <p:cNvPr id="12" name="Rectangle 11"/>
          <p:cNvSpPr/>
          <p:nvPr/>
        </p:nvSpPr>
        <p:spPr>
          <a:xfrm>
            <a:off x="1113717" y="1040319"/>
            <a:ext cx="953575" cy="369332"/>
          </a:xfrm>
          <a:prstGeom prst="rect">
            <a:avLst/>
          </a:prstGeom>
        </p:spPr>
        <p:txBody>
          <a:bodyPr wrap="square">
            <a:spAutoFit/>
          </a:bodyPr>
          <a:lstStyle/>
          <a:p>
            <a:pPr algn="ctr" eaLnBrk="0" hangingPunct="0">
              <a:spcBef>
                <a:spcPct val="50000"/>
              </a:spcBef>
              <a:defRPr/>
            </a:pPr>
            <a:r>
              <a:rPr lang="en-US" sz="900" kern="0" dirty="0" smtClean="0">
                <a:solidFill>
                  <a:srgbClr val="000000"/>
                </a:solidFill>
              </a:rPr>
              <a:t>Intel® Xeon®</a:t>
            </a:r>
            <a:br>
              <a:rPr lang="en-US" sz="900" kern="0" dirty="0" smtClean="0">
                <a:solidFill>
                  <a:srgbClr val="000000"/>
                </a:solidFill>
              </a:rPr>
            </a:br>
            <a:r>
              <a:rPr lang="en-US" sz="900" kern="0" dirty="0" smtClean="0">
                <a:solidFill>
                  <a:srgbClr val="000000"/>
                </a:solidFill>
              </a:rPr>
              <a:t>Cascade </a:t>
            </a:r>
            <a:r>
              <a:rPr lang="en-US" sz="900" kern="0" dirty="0">
                <a:solidFill>
                  <a:srgbClr val="000000"/>
                </a:solidFill>
              </a:rPr>
              <a:t>Lake</a:t>
            </a:r>
          </a:p>
        </p:txBody>
      </p:sp>
      <p:grpSp>
        <p:nvGrpSpPr>
          <p:cNvPr id="13" name="Group 12"/>
          <p:cNvGrpSpPr>
            <a:grpSpLocks noChangeAspect="1"/>
          </p:cNvGrpSpPr>
          <p:nvPr/>
        </p:nvGrpSpPr>
        <p:grpSpPr bwMode="auto">
          <a:xfrm>
            <a:off x="1165332" y="2469769"/>
            <a:ext cx="362102" cy="94646"/>
            <a:chOff x="3667" y="1613"/>
            <a:chExt cx="876" cy="152"/>
          </a:xfrm>
        </p:grpSpPr>
        <p:sp>
          <p:nvSpPr>
            <p:cNvPr id="14" name="Rectangle 13"/>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5" name="Rectangle 14"/>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6" name="Freeform 15"/>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7" name="Freeform 16"/>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8" name="Freeform 17"/>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9" name="Freeform 18"/>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0" name="Freeform 19"/>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1" name="Freeform 20"/>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2" name="Freeform 21"/>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3" name="Freeform 22"/>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4" name="Freeform 23"/>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5" name="Freeform 24"/>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6" name="Freeform 25"/>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7" name="Freeform 26"/>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8" name="Freeform 27"/>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9" name="Rectangle 28"/>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30" name="Rectangle 29"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31" name="Rectangle 30"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32" name="Rectangle 31"/>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33" name="Rectangle 32"/>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34" name="Rectangle 33"/>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35" name="Rectangle 34"/>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grpSp>
      <p:grpSp>
        <p:nvGrpSpPr>
          <p:cNvPr id="36" name="Group 35"/>
          <p:cNvGrpSpPr>
            <a:grpSpLocks noChangeAspect="1"/>
          </p:cNvGrpSpPr>
          <p:nvPr/>
        </p:nvGrpSpPr>
        <p:grpSpPr bwMode="auto">
          <a:xfrm>
            <a:off x="1558428" y="2470501"/>
            <a:ext cx="362102" cy="94646"/>
            <a:chOff x="3667" y="1613"/>
            <a:chExt cx="876" cy="152"/>
          </a:xfrm>
        </p:grpSpPr>
        <p:sp>
          <p:nvSpPr>
            <p:cNvPr id="37" name="Rectangle 36"/>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38" name="Rectangle 37"/>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39" name="Freeform 38"/>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40" name="Freeform 39"/>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41" name="Freeform 40"/>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42" name="Freeform 41"/>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43" name="Freeform 42"/>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44" name="Freeform 43"/>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45" name="Freeform 44"/>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46" name="Freeform 45"/>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47" name="Freeform 46"/>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48" name="Freeform 47"/>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49" name="Freeform 48"/>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50" name="Freeform 49"/>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51" name="Freeform 50"/>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52" name="Rectangle 51"/>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53" name="Rectangle 52"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54" name="Rectangle 53"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55" name="Rectangle 54"/>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56" name="Rectangle 55"/>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57" name="Rectangle 56"/>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58" name="Rectangle 57"/>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grpSp>
      <p:grpSp>
        <p:nvGrpSpPr>
          <p:cNvPr id="59" name="Group 58"/>
          <p:cNvGrpSpPr>
            <a:grpSpLocks noChangeAspect="1"/>
          </p:cNvGrpSpPr>
          <p:nvPr/>
        </p:nvGrpSpPr>
        <p:grpSpPr bwMode="auto">
          <a:xfrm>
            <a:off x="1951524" y="2469769"/>
            <a:ext cx="362102" cy="94646"/>
            <a:chOff x="3667" y="1613"/>
            <a:chExt cx="876" cy="152"/>
          </a:xfrm>
        </p:grpSpPr>
        <p:sp>
          <p:nvSpPr>
            <p:cNvPr id="60" name="Rectangle 59"/>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61" name="Rectangle 60"/>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62" name="Freeform 61"/>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63" name="Freeform 62"/>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64" name="Freeform 63"/>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65" name="Freeform 64"/>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66" name="Freeform 65"/>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67" name="Freeform 66"/>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68" name="Freeform 67"/>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69" name="Freeform 68"/>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70" name="Freeform 69"/>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71" name="Freeform 70"/>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72" name="Freeform 71"/>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73" name="Freeform 72"/>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74" name="Freeform 73"/>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75" name="Rectangle 74"/>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76" name="Rectangle 75"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77" name="Rectangle 76"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78" name="Rectangle 77"/>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79" name="Rectangle 78"/>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80" name="Rectangle 79"/>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81" name="Rectangle 80"/>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grpSp>
      <p:grpSp>
        <p:nvGrpSpPr>
          <p:cNvPr id="82" name="Group 81"/>
          <p:cNvGrpSpPr>
            <a:grpSpLocks noChangeAspect="1"/>
          </p:cNvGrpSpPr>
          <p:nvPr/>
        </p:nvGrpSpPr>
        <p:grpSpPr bwMode="auto">
          <a:xfrm>
            <a:off x="2341362" y="2470600"/>
            <a:ext cx="362102" cy="94646"/>
            <a:chOff x="3667" y="1613"/>
            <a:chExt cx="876" cy="152"/>
          </a:xfrm>
        </p:grpSpPr>
        <p:sp>
          <p:nvSpPr>
            <p:cNvPr id="83" name="Rectangle 82"/>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84" name="Rectangle 83"/>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85" name="Freeform 84"/>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86" name="Freeform 85"/>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87" name="Freeform 86"/>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88" name="Freeform 87"/>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89" name="Freeform 88"/>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90" name="Freeform 89"/>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91" name="Freeform 90"/>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92" name="Freeform 91"/>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93" name="Freeform 92"/>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94" name="Freeform 93"/>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95" name="Freeform 94"/>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96" name="Freeform 95"/>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97" name="Freeform 96"/>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98" name="Rectangle 97"/>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99" name="Rectangle 98"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00" name="Rectangle 99"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01" name="Rectangle 100"/>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02" name="Rectangle 101"/>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03" name="Rectangle 102"/>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04" name="Rectangle 103"/>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grpSp>
      <p:grpSp>
        <p:nvGrpSpPr>
          <p:cNvPr id="105" name="Group 104"/>
          <p:cNvGrpSpPr>
            <a:grpSpLocks noChangeAspect="1"/>
          </p:cNvGrpSpPr>
          <p:nvPr/>
        </p:nvGrpSpPr>
        <p:grpSpPr bwMode="auto">
          <a:xfrm>
            <a:off x="2730993" y="2470228"/>
            <a:ext cx="362102" cy="94646"/>
            <a:chOff x="3667" y="1613"/>
            <a:chExt cx="876" cy="152"/>
          </a:xfrm>
        </p:grpSpPr>
        <p:sp>
          <p:nvSpPr>
            <p:cNvPr id="106" name="Rectangle 105"/>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07" name="Rectangle 106"/>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08" name="Freeform 107"/>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09" name="Freeform 108"/>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10" name="Freeform 109"/>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11" name="Freeform 110"/>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12" name="Freeform 111"/>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13" name="Freeform 112"/>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14" name="Freeform 113"/>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15" name="Freeform 114"/>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16" name="Freeform 115"/>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17" name="Freeform 116"/>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18" name="Freeform 117"/>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19" name="Freeform 118"/>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20" name="Freeform 119"/>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21" name="Rectangle 120"/>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22" name="Rectangle 121"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23" name="Rectangle 122"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24" name="Rectangle 123"/>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25" name="Rectangle 124"/>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26" name="Rectangle 125"/>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27" name="Rectangle 126"/>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grpSp>
      <p:grpSp>
        <p:nvGrpSpPr>
          <p:cNvPr id="128" name="Group 127"/>
          <p:cNvGrpSpPr>
            <a:grpSpLocks noChangeAspect="1"/>
          </p:cNvGrpSpPr>
          <p:nvPr/>
        </p:nvGrpSpPr>
        <p:grpSpPr bwMode="auto">
          <a:xfrm>
            <a:off x="3118869" y="2470228"/>
            <a:ext cx="362102" cy="94646"/>
            <a:chOff x="3667" y="1613"/>
            <a:chExt cx="876" cy="152"/>
          </a:xfrm>
        </p:grpSpPr>
        <p:sp>
          <p:nvSpPr>
            <p:cNvPr id="129" name="Rectangle 128"/>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30" name="Rectangle 129"/>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31" name="Freeform 130"/>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32" name="Freeform 131"/>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33" name="Freeform 132"/>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34" name="Freeform 133"/>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35" name="Freeform 134"/>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36" name="Freeform 135"/>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37" name="Freeform 136"/>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38" name="Freeform 137"/>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39" name="Freeform 138"/>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40" name="Freeform 139"/>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41" name="Freeform 140"/>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42" name="Freeform 141"/>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43" name="Freeform 142"/>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44" name="Rectangle 143"/>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45" name="Rectangle 144"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46" name="Rectangle 145"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47" name="Rectangle 146"/>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48" name="Rectangle 147"/>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49" name="Rectangle 148"/>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50" name="Rectangle 149"/>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grpSp>
      <p:sp>
        <p:nvSpPr>
          <p:cNvPr id="151" name="Arc 150"/>
          <p:cNvSpPr/>
          <p:nvPr/>
        </p:nvSpPr>
        <p:spPr>
          <a:xfrm>
            <a:off x="1539715" y="2081394"/>
            <a:ext cx="201168" cy="198323"/>
          </a:xfrm>
          <a:prstGeom prst="arc">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dirty="0">
              <a:solidFill>
                <a:prstClr val="black"/>
              </a:solidFill>
            </a:endParaRPr>
          </a:p>
        </p:txBody>
      </p:sp>
      <p:sp>
        <p:nvSpPr>
          <p:cNvPr id="152" name="Arc 151"/>
          <p:cNvSpPr/>
          <p:nvPr/>
        </p:nvSpPr>
        <p:spPr>
          <a:xfrm rot="10800000">
            <a:off x="1358578" y="1881056"/>
            <a:ext cx="201168" cy="198323"/>
          </a:xfrm>
          <a:prstGeom prst="arc">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dirty="0">
              <a:solidFill>
                <a:prstClr val="black"/>
              </a:solidFill>
            </a:endParaRPr>
          </a:p>
        </p:txBody>
      </p:sp>
      <p:cxnSp>
        <p:nvCxnSpPr>
          <p:cNvPr id="153" name="Straight Connector 152"/>
          <p:cNvCxnSpPr/>
          <p:nvPr/>
        </p:nvCxnSpPr>
        <p:spPr>
          <a:xfrm>
            <a:off x="1357144" y="1633623"/>
            <a:ext cx="0" cy="836146"/>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154" name="Group 153"/>
          <p:cNvGrpSpPr>
            <a:grpSpLocks noChangeAspect="1"/>
          </p:cNvGrpSpPr>
          <p:nvPr/>
        </p:nvGrpSpPr>
        <p:grpSpPr bwMode="auto">
          <a:xfrm>
            <a:off x="1165332" y="2217850"/>
            <a:ext cx="362102" cy="94646"/>
            <a:chOff x="3667" y="1613"/>
            <a:chExt cx="876" cy="152"/>
          </a:xfrm>
        </p:grpSpPr>
        <p:sp>
          <p:nvSpPr>
            <p:cNvPr id="155" name="Rectangle 154"/>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56" name="Rectangle 155"/>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57" name="Freeform 156"/>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58" name="Freeform 157"/>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59" name="Freeform 158"/>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60" name="Freeform 159"/>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61" name="Freeform 160"/>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62" name="Freeform 161"/>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63" name="Freeform 162"/>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64" name="Freeform 163"/>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65" name="Freeform 164"/>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66" name="Freeform 165"/>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67" name="Freeform 166"/>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68" name="Freeform 167"/>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69" name="Freeform 168"/>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70" name="Rectangle 169"/>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71" name="Rectangle 170"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72" name="Rectangle 171"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73" name="Rectangle 172"/>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74" name="Rectangle 173"/>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75" name="Rectangle 174"/>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76" name="Rectangle 175"/>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grpSp>
      <p:sp>
        <p:nvSpPr>
          <p:cNvPr id="177" name="Rectangle 20"/>
          <p:cNvSpPr>
            <a:spLocks noChangeArrowheads="1"/>
          </p:cNvSpPr>
          <p:nvPr/>
        </p:nvSpPr>
        <p:spPr bwMode="auto">
          <a:xfrm>
            <a:off x="1270462" y="1469340"/>
            <a:ext cx="300309" cy="174982"/>
          </a:xfrm>
          <a:prstGeom prst="rect">
            <a:avLst/>
          </a:prstGeom>
          <a:solidFill>
            <a:srgbClr val="92D050"/>
          </a:solidFill>
          <a:ln w="12700">
            <a:solidFill>
              <a:srgbClr val="0C2E86"/>
            </a:solidFill>
            <a:miter lim="800000"/>
            <a:headEnd/>
            <a:tailEnd/>
          </a:ln>
        </p:spPr>
        <p:txBody>
          <a:bodyPr wrap="none" anchor="ctr"/>
          <a:lstStyle/>
          <a:p>
            <a:pPr algn="ctr" eaLnBrk="0" hangingPunct="0"/>
            <a:r>
              <a:rPr lang="en-US" sz="900" b="1" dirty="0">
                <a:solidFill>
                  <a:srgbClr val="FFFFFF"/>
                </a:solidFill>
              </a:rPr>
              <a:t>IMC</a:t>
            </a:r>
          </a:p>
        </p:txBody>
      </p:sp>
      <p:sp>
        <p:nvSpPr>
          <p:cNvPr id="178" name="Arc 177"/>
          <p:cNvSpPr/>
          <p:nvPr/>
        </p:nvSpPr>
        <p:spPr>
          <a:xfrm>
            <a:off x="1935505" y="2084019"/>
            <a:ext cx="201168" cy="198323"/>
          </a:xfrm>
          <a:prstGeom prst="arc">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dirty="0">
              <a:solidFill>
                <a:prstClr val="black"/>
              </a:solidFill>
            </a:endParaRPr>
          </a:p>
        </p:txBody>
      </p:sp>
      <p:cxnSp>
        <p:nvCxnSpPr>
          <p:cNvPr id="179" name="Straight Connector 178"/>
          <p:cNvCxnSpPr/>
          <p:nvPr/>
        </p:nvCxnSpPr>
        <p:spPr>
          <a:xfrm>
            <a:off x="1450656" y="2079147"/>
            <a:ext cx="585437" cy="7972"/>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1739260" y="2180554"/>
            <a:ext cx="0" cy="28921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181" name="Group 180"/>
          <p:cNvGrpSpPr>
            <a:grpSpLocks noChangeAspect="1"/>
          </p:cNvGrpSpPr>
          <p:nvPr/>
        </p:nvGrpSpPr>
        <p:grpSpPr bwMode="auto">
          <a:xfrm>
            <a:off x="1558428" y="2218582"/>
            <a:ext cx="362102" cy="94646"/>
            <a:chOff x="3667" y="1613"/>
            <a:chExt cx="876" cy="152"/>
          </a:xfrm>
        </p:grpSpPr>
        <p:sp>
          <p:nvSpPr>
            <p:cNvPr id="182" name="Rectangle 181"/>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83" name="Rectangle 182"/>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84" name="Freeform 183"/>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85" name="Freeform 184"/>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86" name="Freeform 185"/>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87" name="Freeform 186"/>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88" name="Freeform 187"/>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89" name="Freeform 188"/>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90" name="Freeform 189"/>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91" name="Freeform 190"/>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92" name="Freeform 191"/>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93" name="Freeform 192"/>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94" name="Freeform 193"/>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95" name="Freeform 194"/>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96" name="Freeform 195"/>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197" name="Rectangle 196"/>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98" name="Rectangle 197"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199" name="Rectangle 198"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200" name="Rectangle 199"/>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201" name="Rectangle 200"/>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202" name="Rectangle 201"/>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203" name="Rectangle 202"/>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grpSp>
      <p:cxnSp>
        <p:nvCxnSpPr>
          <p:cNvPr id="204" name="Straight Connector 203"/>
          <p:cNvCxnSpPr/>
          <p:nvPr/>
        </p:nvCxnSpPr>
        <p:spPr>
          <a:xfrm>
            <a:off x="2137846" y="2180554"/>
            <a:ext cx="0" cy="28921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205" name="Group 204"/>
          <p:cNvGrpSpPr>
            <a:grpSpLocks noChangeAspect="1"/>
          </p:cNvGrpSpPr>
          <p:nvPr/>
        </p:nvGrpSpPr>
        <p:grpSpPr bwMode="auto">
          <a:xfrm>
            <a:off x="1951524" y="2217850"/>
            <a:ext cx="362102" cy="94646"/>
            <a:chOff x="3667" y="1613"/>
            <a:chExt cx="876" cy="152"/>
          </a:xfrm>
        </p:grpSpPr>
        <p:sp>
          <p:nvSpPr>
            <p:cNvPr id="206" name="Rectangle 205"/>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207" name="Rectangle 206"/>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208" name="Freeform 207"/>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09" name="Freeform 208"/>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10" name="Freeform 209"/>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11" name="Freeform 210"/>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12" name="Freeform 211"/>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13" name="Freeform 212"/>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14" name="Freeform 213"/>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15" name="Freeform 214"/>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16" name="Freeform 215"/>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17" name="Freeform 216"/>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18" name="Freeform 217"/>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19" name="Freeform 218"/>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20" name="Freeform 219"/>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21" name="Rectangle 220"/>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222" name="Rectangle 221"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223" name="Rectangle 222"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224" name="Rectangle 223"/>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225" name="Rectangle 224"/>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226" name="Rectangle 225"/>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227" name="Rectangle 226"/>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grpSp>
      <p:sp>
        <p:nvSpPr>
          <p:cNvPr id="228" name="Arc 227"/>
          <p:cNvSpPr/>
          <p:nvPr/>
        </p:nvSpPr>
        <p:spPr>
          <a:xfrm rot="10800000">
            <a:off x="1772821" y="1747861"/>
            <a:ext cx="201168" cy="198323"/>
          </a:xfrm>
          <a:prstGeom prst="arc">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dirty="0">
              <a:solidFill>
                <a:prstClr val="black"/>
              </a:solidFill>
            </a:endParaRPr>
          </a:p>
        </p:txBody>
      </p:sp>
      <p:cxnSp>
        <p:nvCxnSpPr>
          <p:cNvPr id="229" name="Straight Connector 228"/>
          <p:cNvCxnSpPr/>
          <p:nvPr/>
        </p:nvCxnSpPr>
        <p:spPr>
          <a:xfrm flipH="1" flipV="1">
            <a:off x="1767273" y="1644968"/>
            <a:ext cx="2447" cy="20205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a:stCxn id="228" idx="0"/>
          </p:cNvCxnSpPr>
          <p:nvPr/>
        </p:nvCxnSpPr>
        <p:spPr>
          <a:xfrm>
            <a:off x="1873407" y="1946180"/>
            <a:ext cx="133780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31" name="Arc 230"/>
          <p:cNvSpPr/>
          <p:nvPr/>
        </p:nvSpPr>
        <p:spPr>
          <a:xfrm>
            <a:off x="3099324" y="1947663"/>
            <a:ext cx="201168" cy="198323"/>
          </a:xfrm>
          <a:prstGeom prst="arc">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dirty="0">
              <a:solidFill>
                <a:prstClr val="black"/>
              </a:solidFill>
            </a:endParaRPr>
          </a:p>
        </p:txBody>
      </p:sp>
      <p:sp>
        <p:nvSpPr>
          <p:cNvPr id="232" name="Arc 231"/>
          <p:cNvSpPr/>
          <p:nvPr/>
        </p:nvSpPr>
        <p:spPr>
          <a:xfrm>
            <a:off x="2708944" y="1947386"/>
            <a:ext cx="201168" cy="198323"/>
          </a:xfrm>
          <a:prstGeom prst="arc">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dirty="0">
              <a:solidFill>
                <a:prstClr val="black"/>
              </a:solidFill>
            </a:endParaRPr>
          </a:p>
        </p:txBody>
      </p:sp>
      <p:sp>
        <p:nvSpPr>
          <p:cNvPr id="233" name="Arc 232"/>
          <p:cNvSpPr/>
          <p:nvPr/>
        </p:nvSpPr>
        <p:spPr>
          <a:xfrm>
            <a:off x="2319081" y="1945717"/>
            <a:ext cx="201168" cy="198323"/>
          </a:xfrm>
          <a:prstGeom prst="arc">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dirty="0">
              <a:solidFill>
                <a:prstClr val="black"/>
              </a:solidFill>
            </a:endParaRPr>
          </a:p>
        </p:txBody>
      </p:sp>
      <p:cxnSp>
        <p:nvCxnSpPr>
          <p:cNvPr id="234" name="Straight Connector 233"/>
          <p:cNvCxnSpPr/>
          <p:nvPr/>
        </p:nvCxnSpPr>
        <p:spPr>
          <a:xfrm>
            <a:off x="2519940" y="2042974"/>
            <a:ext cx="6518" cy="42679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p:nvCxnSpPr>
        <p:spPr>
          <a:xfrm>
            <a:off x="2907828" y="2042188"/>
            <a:ext cx="6518" cy="42679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nvCxnSpPr>
        <p:spPr>
          <a:xfrm flipH="1">
            <a:off x="3301851" y="2043811"/>
            <a:ext cx="296" cy="42455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237" name="Group 236"/>
          <p:cNvGrpSpPr>
            <a:grpSpLocks noChangeAspect="1"/>
          </p:cNvGrpSpPr>
          <p:nvPr/>
        </p:nvGrpSpPr>
        <p:grpSpPr bwMode="auto">
          <a:xfrm>
            <a:off x="3119442" y="2218309"/>
            <a:ext cx="362102" cy="94646"/>
            <a:chOff x="3667" y="1613"/>
            <a:chExt cx="876" cy="152"/>
          </a:xfrm>
        </p:grpSpPr>
        <p:sp>
          <p:nvSpPr>
            <p:cNvPr id="238" name="Rectangle 237"/>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239" name="Rectangle 238"/>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240" name="Freeform 239"/>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41" name="Freeform 240"/>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42" name="Freeform 241"/>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43" name="Freeform 242"/>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44" name="Freeform 243"/>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45" name="Freeform 244"/>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46" name="Freeform 245"/>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47" name="Freeform 246"/>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48" name="Freeform 247"/>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49" name="Freeform 248"/>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50" name="Freeform 249"/>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51" name="Freeform 250"/>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52" name="Freeform 251"/>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53" name="Rectangle 252"/>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254" name="Rectangle 253"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255" name="Rectangle 254"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256" name="Rectangle 255"/>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257" name="Rectangle 256"/>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258" name="Rectangle 257"/>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259" name="Rectangle 258"/>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grpSp>
      <p:grpSp>
        <p:nvGrpSpPr>
          <p:cNvPr id="260" name="Group 259"/>
          <p:cNvGrpSpPr>
            <a:grpSpLocks noChangeAspect="1"/>
          </p:cNvGrpSpPr>
          <p:nvPr/>
        </p:nvGrpSpPr>
        <p:grpSpPr bwMode="auto">
          <a:xfrm>
            <a:off x="2731566" y="2218309"/>
            <a:ext cx="362102" cy="94646"/>
            <a:chOff x="3667" y="1613"/>
            <a:chExt cx="876" cy="152"/>
          </a:xfrm>
        </p:grpSpPr>
        <p:sp>
          <p:nvSpPr>
            <p:cNvPr id="261" name="Rectangle 260"/>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262" name="Rectangle 261"/>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263" name="Freeform 262"/>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64" name="Freeform 263"/>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65" name="Freeform 264"/>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66" name="Freeform 265"/>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67" name="Freeform 266"/>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68" name="Freeform 267"/>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69" name="Freeform 268"/>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70" name="Freeform 269"/>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71" name="Freeform 270"/>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72" name="Freeform 271"/>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73" name="Freeform 272"/>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74" name="Freeform 273"/>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75" name="Freeform 274"/>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76" name="Rectangle 275"/>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277" name="Rectangle 276"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278" name="Rectangle 277"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279" name="Rectangle 278"/>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280" name="Rectangle 279"/>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281" name="Rectangle 280"/>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282" name="Rectangle 281"/>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grpSp>
      <p:grpSp>
        <p:nvGrpSpPr>
          <p:cNvPr id="283" name="Group 282"/>
          <p:cNvGrpSpPr>
            <a:grpSpLocks noChangeAspect="1"/>
          </p:cNvGrpSpPr>
          <p:nvPr/>
        </p:nvGrpSpPr>
        <p:grpSpPr bwMode="auto">
          <a:xfrm>
            <a:off x="2341362" y="2218681"/>
            <a:ext cx="362102" cy="94646"/>
            <a:chOff x="3667" y="1613"/>
            <a:chExt cx="876" cy="152"/>
          </a:xfrm>
        </p:grpSpPr>
        <p:sp>
          <p:nvSpPr>
            <p:cNvPr id="284" name="Rectangle 283"/>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285" name="Rectangle 284"/>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286" name="Freeform 285"/>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87" name="Freeform 286"/>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88" name="Freeform 287"/>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89" name="Freeform 288"/>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90" name="Freeform 289"/>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91" name="Freeform 290"/>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92" name="Freeform 291"/>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93" name="Freeform 292"/>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94" name="Freeform 293"/>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95" name="Freeform 294"/>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96" name="Freeform 295"/>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97" name="Freeform 296"/>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98" name="Freeform 297"/>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Bef>
                  <a:spcPct val="30000"/>
                </a:spcBef>
                <a:buClr>
                  <a:srgbClr val="000000"/>
                </a:buClr>
                <a:buFont typeface="Wingdings" pitchFamily="2" charset="2"/>
                <a:buNone/>
              </a:pPr>
              <a:endParaRPr lang="en-US" b="1" dirty="0">
                <a:solidFill>
                  <a:srgbClr val="FFFFFF"/>
                </a:solidFill>
                <a:cs typeface="Calibri" pitchFamily="34" charset="0"/>
              </a:endParaRPr>
            </a:p>
          </p:txBody>
        </p:sp>
        <p:sp>
          <p:nvSpPr>
            <p:cNvPr id="299" name="Rectangle 298"/>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300" name="Rectangle 299"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301" name="Rectangle 300"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302" name="Rectangle 301"/>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303" name="Rectangle 302"/>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304" name="Rectangle 303"/>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sp>
          <p:nvSpPr>
            <p:cNvPr id="305" name="Rectangle 304"/>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spcBef>
                  <a:spcPct val="30000"/>
                </a:spcBef>
                <a:buClr>
                  <a:srgbClr val="000000"/>
                </a:buClr>
                <a:buFont typeface="Wingdings" pitchFamily="2" charset="2"/>
                <a:buNone/>
              </a:pPr>
              <a:endParaRPr lang="en-US" sz="2100" b="1" dirty="0">
                <a:solidFill>
                  <a:srgbClr val="FFFFFF"/>
                </a:solidFill>
                <a:cs typeface="Calibri" pitchFamily="34" charset="0"/>
              </a:endParaRPr>
            </a:p>
          </p:txBody>
        </p:sp>
      </p:grpSp>
      <p:cxnSp>
        <p:nvCxnSpPr>
          <p:cNvPr id="306" name="Straight Connector 305"/>
          <p:cNvCxnSpPr>
            <a:stCxn id="308" idx="2"/>
          </p:cNvCxnSpPr>
          <p:nvPr/>
        </p:nvCxnSpPr>
        <p:spPr bwMode="auto">
          <a:xfrm>
            <a:off x="1124984" y="2262628"/>
            <a:ext cx="169724" cy="876042"/>
          </a:xfrm>
          <a:prstGeom prst="line">
            <a:avLst/>
          </a:prstGeom>
          <a:solidFill>
            <a:srgbClr val="6AADE4"/>
          </a:solidFill>
          <a:ln w="12700" cap="flat" cmpd="sng" algn="ctr">
            <a:solidFill>
              <a:srgbClr val="0070C0"/>
            </a:solidFill>
            <a:prstDash val="dash"/>
            <a:round/>
            <a:headEnd type="none" w="med" len="med"/>
            <a:tailEnd type="none" w="med" len="med"/>
          </a:ln>
          <a:effectLst/>
        </p:spPr>
      </p:cxnSp>
      <p:cxnSp>
        <p:nvCxnSpPr>
          <p:cNvPr id="307" name="Straight Connector 306"/>
          <p:cNvCxnSpPr>
            <a:stCxn id="308" idx="6"/>
          </p:cNvCxnSpPr>
          <p:nvPr/>
        </p:nvCxnSpPr>
        <p:spPr bwMode="auto">
          <a:xfrm>
            <a:off x="1536464" y="2262628"/>
            <a:ext cx="2134430" cy="864009"/>
          </a:xfrm>
          <a:prstGeom prst="line">
            <a:avLst/>
          </a:prstGeom>
          <a:solidFill>
            <a:srgbClr val="6AADE4"/>
          </a:solidFill>
          <a:ln w="12700" cap="flat" cmpd="sng" algn="ctr">
            <a:solidFill>
              <a:srgbClr val="0070C0"/>
            </a:solidFill>
            <a:prstDash val="dash"/>
            <a:round/>
            <a:headEnd type="none" w="med" len="med"/>
            <a:tailEnd type="none" w="med" len="med"/>
          </a:ln>
          <a:effectLst/>
        </p:spPr>
      </p:cxnSp>
      <p:sp>
        <p:nvSpPr>
          <p:cNvPr id="308" name="Oval 307"/>
          <p:cNvSpPr/>
          <p:nvPr/>
        </p:nvSpPr>
        <p:spPr>
          <a:xfrm>
            <a:off x="1124984" y="2056888"/>
            <a:ext cx="411480" cy="411480"/>
          </a:xfrm>
          <a:prstGeom prst="ellipse">
            <a:avLst/>
          </a:prstGeom>
          <a:noFill/>
          <a:ln>
            <a:solidFill>
              <a:schemeClr val="accent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309" name="Content Placeholder 2"/>
          <p:cNvSpPr txBox="1">
            <a:spLocks/>
          </p:cNvSpPr>
          <p:nvPr/>
        </p:nvSpPr>
        <p:spPr>
          <a:xfrm>
            <a:off x="4981703" y="914401"/>
            <a:ext cx="3705096" cy="3405826"/>
          </a:xfrm>
          <a:prstGeom prst="rect">
            <a:avLst/>
          </a:prstGeom>
        </p:spPr>
        <p:txBody>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spcBef>
                <a:spcPts val="600"/>
              </a:spcBef>
              <a:buFont typeface="Arial" panose="020B0604020202020204" pitchFamily="34" charset="0"/>
              <a:buChar char="•"/>
            </a:pPr>
            <a:r>
              <a:rPr lang="en-US" sz="1600" dirty="0" smtClean="0"/>
              <a:t>DDR4 electrical and physical interface with proprietary protocol extensions</a:t>
            </a:r>
          </a:p>
          <a:p>
            <a:pPr marL="285750" indent="-285750">
              <a:spcBef>
                <a:spcPts val="600"/>
              </a:spcBef>
              <a:buFont typeface="Arial" panose="020B0604020202020204" pitchFamily="34" charset="0"/>
              <a:buChar char="•"/>
            </a:pPr>
            <a:r>
              <a:rPr lang="en-US" sz="1600" dirty="0" smtClean="0"/>
              <a:t>Memory channel can be shared between DDR4 and Intel® Optane™ DC persistent memory modules</a:t>
            </a:r>
          </a:p>
          <a:p>
            <a:pPr marL="857250" lvl="2" indent="-285750">
              <a:spcBef>
                <a:spcPts val="600"/>
              </a:spcBef>
              <a:buFont typeface="Arial" panose="020B0604020202020204" pitchFamily="34" charset="0"/>
              <a:buChar char="•"/>
            </a:pPr>
            <a:r>
              <a:rPr lang="en-US" sz="1400" dirty="0" smtClean="0">
                <a:solidFill>
                  <a:srgbClr val="0071C5"/>
                </a:solidFill>
              </a:rPr>
              <a:t>Enables systems to support greater than 3TB of system memory per CPU socket</a:t>
            </a:r>
          </a:p>
          <a:p>
            <a:pPr marL="285750" indent="-285750">
              <a:spcBef>
                <a:spcPts val="600"/>
              </a:spcBef>
              <a:buFont typeface="Arial" panose="020B0604020202020204" pitchFamily="34" charset="0"/>
              <a:buChar char="•"/>
            </a:pPr>
            <a:r>
              <a:rPr lang="en-US" sz="1600" dirty="0" smtClean="0"/>
              <a:t>Cache line size accesses</a:t>
            </a:r>
          </a:p>
          <a:p>
            <a:pPr marL="285750" indent="-285750">
              <a:spcBef>
                <a:spcPts val="600"/>
              </a:spcBef>
              <a:buFont typeface="Arial" panose="020B0604020202020204" pitchFamily="34" charset="0"/>
              <a:buChar char="•"/>
            </a:pPr>
            <a:r>
              <a:rPr lang="en-US" sz="1600" dirty="0"/>
              <a:t>Idle latency close to DDR4 DIMMs</a:t>
            </a:r>
          </a:p>
        </p:txBody>
      </p:sp>
      <p:sp>
        <p:nvSpPr>
          <p:cNvPr id="310" name="TextBox 309"/>
          <p:cNvSpPr txBox="1"/>
          <p:nvPr/>
        </p:nvSpPr>
        <p:spPr>
          <a:xfrm>
            <a:off x="1443931" y="3748340"/>
            <a:ext cx="2109552" cy="123111"/>
          </a:xfrm>
          <a:prstGeom prst="rect">
            <a:avLst/>
          </a:prstGeom>
          <a:solidFill>
            <a:schemeClr val="bg1"/>
          </a:solidFill>
        </p:spPr>
        <p:txBody>
          <a:bodyPr vert="horz" wrap="none" lIns="0" tIns="0" rIns="0" bIns="0" rtlCol="0">
            <a:spAutoFit/>
          </a:bodyPr>
          <a:lstStyle/>
          <a:p>
            <a:r>
              <a:rPr lang="en-US" sz="800" dirty="0" smtClean="0">
                <a:solidFill>
                  <a:srgbClr val="003C71"/>
                </a:solidFill>
              </a:rPr>
              <a:t>Intel® Optane™ DC Persistent Memory Module</a:t>
            </a:r>
          </a:p>
        </p:txBody>
      </p:sp>
      <p:sp>
        <p:nvSpPr>
          <p:cNvPr id="311" name="Rectangle 32">
            <a:extLst>
              <a:ext uri="{FF2B5EF4-FFF2-40B4-BE49-F238E27FC236}">
                <a16:creationId xmlns:a16="http://schemas.microsoft.com/office/drawing/2014/main" xmlns="" id="{0DA2086D-5F85-0645-B352-6BD9B2C56FA6}"/>
              </a:ext>
            </a:extLst>
          </p:cNvPr>
          <p:cNvSpPr>
            <a:spLocks noChangeArrowheads="1"/>
          </p:cNvSpPr>
          <p:nvPr/>
        </p:nvSpPr>
        <p:spPr bwMode="auto">
          <a:xfrm>
            <a:off x="63613" y="4448934"/>
            <a:ext cx="9014020" cy="300082"/>
          </a:xfrm>
          <a:prstGeom prst="rect">
            <a:avLst/>
          </a:prstGeom>
          <a:noFill/>
          <a:ln w="12700" algn="ctr">
            <a:noFill/>
            <a:miter lim="800000"/>
            <a:headEnd/>
            <a:tailEnd/>
          </a:ln>
        </p:spPr>
        <p:txBody>
          <a:bodyPr wrap="square" lIns="0" tIns="0" rIns="0" bIns="0">
            <a:spAutoFit/>
          </a:bodyPr>
          <a:lstStyle/>
          <a:p>
            <a:pPr algn="just" defTabSz="731044">
              <a:lnSpc>
                <a:spcPct val="65000"/>
              </a:lnSpc>
            </a:pPr>
            <a:r>
              <a:rPr lang="en-US" sz="600" dirty="0">
                <a:solidFill>
                  <a:prstClr val="black">
                    <a:lumMod val="50000"/>
                    <a:lumOff val="50000"/>
                  </a:prstClr>
                </a:solidFill>
                <a:latin typeface="Arial Narrow" panose="020B0604020202020204" pitchFamily="34" charset="0"/>
                <a:cs typeface="Arial Narrow" panose="020B0604020202020204" pitchFamily="34" charset="0"/>
              </a:rPr>
              <a:t>Optimization Notice: Intel's compilers may or may not optimize to the same degree for non-Intel microprocessors for optimizations that are not unique to Intel microprocessors. These optimizations include SSE2, SSE3, and SSSE3 instruction sets and other optimizations. Intel does not guarantee the availability, functionality, or effectiveness of any optimization on microprocessors not manufactured by Intel. Microprocessor-dependent optimizations in this product are intended for use with Intel microprocessors. Certain optimizations not specific to Intel microarchitecture are reserved for Intel microprocessors. Please refer to the applicable product User and Reference Guides for more information regarding the specific instruction sets covered by this notice.  Software and workloads used in performance tests may have been optimized for performance only on Intel microprocessors.  Performance tests, such as SYSmark and MobileMark,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For more complete information visit: </a:t>
            </a:r>
            <a:r>
              <a:rPr lang="en-US" sz="600" dirty="0">
                <a:solidFill>
                  <a:prstClr val="black">
                    <a:lumMod val="50000"/>
                    <a:lumOff val="50000"/>
                  </a:prstClr>
                </a:solidFill>
                <a:latin typeface="Arial Narrow" panose="020B0604020202020204" pitchFamily="34" charset="0"/>
                <a:cs typeface="Arial Narrow" panose="020B0604020202020204" pitchFamily="34" charset="0"/>
                <a:hlinkClick r:id="rId4"/>
              </a:rPr>
              <a:t>http://www.intel.com/performance</a:t>
            </a:r>
            <a:r>
              <a:rPr lang="en-US" sz="600" dirty="0">
                <a:solidFill>
                  <a:prstClr val="black">
                    <a:lumMod val="50000"/>
                    <a:lumOff val="50000"/>
                  </a:prstClr>
                </a:solidFill>
                <a:latin typeface="Arial Narrow" panose="020B0604020202020204" pitchFamily="34" charset="0"/>
                <a:cs typeface="Arial Narrow" panose="020B0604020202020204" pitchFamily="34" charset="0"/>
              </a:rPr>
              <a:t>  Source: Intel measured as of May  2018.  </a:t>
            </a:r>
          </a:p>
        </p:txBody>
      </p:sp>
      <p:sp>
        <p:nvSpPr>
          <p:cNvPr id="312" name="Rectangle 311">
            <a:extLst>
              <a:ext uri="{FF2B5EF4-FFF2-40B4-BE49-F238E27FC236}">
                <a16:creationId xmlns:a16="http://schemas.microsoft.com/office/drawing/2014/main" xmlns="" id="{C8CF3429-FACD-6C4E-96AF-E6A8B59B3327}"/>
              </a:ext>
            </a:extLst>
          </p:cNvPr>
          <p:cNvSpPr/>
          <p:nvPr/>
        </p:nvSpPr>
        <p:spPr>
          <a:xfrm>
            <a:off x="-24354" y="4309406"/>
            <a:ext cx="8174467" cy="184666"/>
          </a:xfrm>
          <a:prstGeom prst="rect">
            <a:avLst/>
          </a:prstGeom>
        </p:spPr>
        <p:txBody>
          <a:bodyPr wrap="square">
            <a:spAutoFit/>
          </a:bodyPr>
          <a:lstStyle/>
          <a:p>
            <a:r>
              <a:rPr lang="en-US" sz="600" dirty="0">
                <a:solidFill>
                  <a:prstClr val="black">
                    <a:lumMod val="50000"/>
                    <a:lumOff val="50000"/>
                  </a:prstClr>
                </a:solidFill>
                <a:latin typeface="Arial Narrow" panose="020B0606020202030204" pitchFamily="34" charset="0"/>
                <a:ea typeface="Calibri" panose="020F0502020204030204" pitchFamily="34" charset="0"/>
                <a:cs typeface="Times New Roman" panose="02020603050405020304" pitchFamily="18" charset="0"/>
              </a:rPr>
              <a:t>Performance measurements were obtained prior to implementation of recent software patches and firmware updates intended to address exploits referred to as "</a:t>
            </a:r>
            <a:r>
              <a:rPr lang="en-US" sz="600" dirty="0" err="1">
                <a:solidFill>
                  <a:prstClr val="black">
                    <a:lumMod val="50000"/>
                    <a:lumOff val="50000"/>
                  </a:prstClr>
                </a:solidFill>
                <a:latin typeface="Arial Narrow" panose="020B0606020202030204" pitchFamily="34" charset="0"/>
                <a:ea typeface="Calibri" panose="020F0502020204030204" pitchFamily="34" charset="0"/>
                <a:cs typeface="Times New Roman" panose="02020603050405020304" pitchFamily="18" charset="0"/>
              </a:rPr>
              <a:t>Spectre</a:t>
            </a:r>
            <a:r>
              <a:rPr lang="en-US" sz="600" dirty="0">
                <a:solidFill>
                  <a:prstClr val="black">
                    <a:lumMod val="50000"/>
                    <a:lumOff val="50000"/>
                  </a:prstClr>
                </a:solidFill>
                <a:latin typeface="Arial Narrow" panose="020B0606020202030204" pitchFamily="34" charset="0"/>
                <a:ea typeface="Calibri" panose="020F0502020204030204" pitchFamily="34" charset="0"/>
                <a:cs typeface="Times New Roman" panose="02020603050405020304" pitchFamily="18" charset="0"/>
              </a:rPr>
              <a:t>" and "Meltdown."  Implementation of these updates may make these results inapplicable to your device or system.</a:t>
            </a:r>
          </a:p>
        </p:txBody>
      </p:sp>
      <p:pic>
        <p:nvPicPr>
          <p:cNvPr id="313" name="Picture 3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4760" y="3921880"/>
            <a:ext cx="1390612" cy="269552"/>
          </a:xfrm>
          <a:prstGeom prst="rect">
            <a:avLst/>
          </a:prstGeom>
        </p:spPr>
      </p:pic>
    </p:spTree>
    <p:extLst>
      <p:ext uri="{BB962C8B-B14F-4D97-AF65-F5344CB8AC3E}">
        <p14:creationId xmlns:p14="http://schemas.microsoft.com/office/powerpoint/2010/main" val="180271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6</a:t>
            </a:fld>
            <a:endParaRPr lang="en-US" dirty="0"/>
          </a:p>
        </p:txBody>
      </p:sp>
      <p:sp>
        <p:nvSpPr>
          <p:cNvPr id="3" name="Title 2"/>
          <p:cNvSpPr>
            <a:spLocks noGrp="1"/>
          </p:cNvSpPr>
          <p:nvPr>
            <p:ph type="title"/>
          </p:nvPr>
        </p:nvSpPr>
        <p:spPr/>
        <p:txBody>
          <a:bodyPr/>
          <a:lstStyle/>
          <a:p>
            <a:r>
              <a:rPr lang="en-US" dirty="0" smtClean="0"/>
              <a:t>Problem With Intel DCPMM</a:t>
            </a:r>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val="2881420773"/>
              </p:ext>
            </p:extLst>
          </p:nvPr>
        </p:nvGraphicFramePr>
        <p:xfrm>
          <a:off x="2696710" y="1235894"/>
          <a:ext cx="4891599" cy="1601185"/>
        </p:xfrm>
        <a:graphic>
          <a:graphicData uri="http://schemas.openxmlformats.org/drawingml/2006/table">
            <a:tbl>
              <a:tblPr firstRow="1" bandRow="1">
                <a:tableStyleId>{21E4AEA4-8DFA-4A89-87EB-49C32662AFE0}</a:tableStyleId>
              </a:tblPr>
              <a:tblGrid>
                <a:gridCol w="1630533"/>
                <a:gridCol w="1630533"/>
                <a:gridCol w="1630533"/>
              </a:tblGrid>
              <a:tr h="351505">
                <a:tc>
                  <a:txBody>
                    <a:bodyPr/>
                    <a:lstStyle/>
                    <a:p>
                      <a:pPr algn="ctr"/>
                      <a:r>
                        <a:rPr lang="en-US" sz="1600" dirty="0" err="1" smtClean="0"/>
                        <a:t>AppDirect</a:t>
                      </a:r>
                      <a:r>
                        <a:rPr lang="en-US" sz="1600" dirty="0" smtClean="0"/>
                        <a:t> (AD)</a:t>
                      </a:r>
                      <a:r>
                        <a:rPr lang="zh-CN" altLang="en-US" sz="1600" dirty="0" smtClean="0"/>
                        <a:t> </a:t>
                      </a:r>
                      <a:r>
                        <a:rPr lang="en-US" sz="1600" dirty="0" smtClean="0"/>
                        <a:t>Mode</a:t>
                      </a:r>
                      <a:endParaRPr lang="en-US" sz="1600" dirty="0"/>
                    </a:p>
                  </a:txBody>
                  <a:tcPr anchor="ctr"/>
                </a:tc>
                <a:tc>
                  <a:txBody>
                    <a:bodyPr/>
                    <a:lstStyle/>
                    <a:p>
                      <a:pPr algn="ctr"/>
                      <a:r>
                        <a:rPr lang="en-US" sz="1600" dirty="0" smtClean="0"/>
                        <a:t>Storage over </a:t>
                      </a:r>
                      <a:r>
                        <a:rPr lang="en-US" sz="1600" dirty="0" err="1" smtClean="0"/>
                        <a:t>AppDirect</a:t>
                      </a:r>
                      <a:endParaRPr lang="en-US" sz="1600" dirty="0"/>
                    </a:p>
                  </a:txBody>
                  <a:tcPr anchor="ctr"/>
                </a:tc>
                <a:tc>
                  <a:txBody>
                    <a:bodyPr/>
                    <a:lstStyle/>
                    <a:p>
                      <a:pPr algn="ctr"/>
                      <a:r>
                        <a:rPr lang="en-US" sz="2800" dirty="0" smtClean="0">
                          <a:solidFill>
                            <a:srgbClr val="FF0000"/>
                          </a:solidFill>
                        </a:rPr>
                        <a:t>?</a:t>
                      </a:r>
                      <a:endParaRPr lang="en-US" sz="2800" dirty="0">
                        <a:solidFill>
                          <a:srgbClr val="FF0000"/>
                        </a:solidFill>
                      </a:endParaRPr>
                    </a:p>
                  </a:txBody>
                  <a:tcPr anchor="ctr"/>
                </a:tc>
              </a:tr>
              <a:tr h="196633">
                <a:tc>
                  <a:txBody>
                    <a:bodyPr/>
                    <a:lstStyle/>
                    <a:p>
                      <a:r>
                        <a:rPr lang="en-US" sz="1600" dirty="0" smtClean="0"/>
                        <a:t>Memory</a:t>
                      </a:r>
                      <a:endParaRPr lang="en-US" sz="1600" dirty="0"/>
                    </a:p>
                  </a:txBody>
                  <a:tcPr>
                    <a:solidFill>
                      <a:srgbClr val="00B050"/>
                    </a:solidFill>
                  </a:tcPr>
                </a:tc>
                <a:tc>
                  <a:txBody>
                    <a:bodyPr/>
                    <a:lstStyle/>
                    <a:p>
                      <a:r>
                        <a:rPr lang="en-US" sz="1600" dirty="0" smtClean="0"/>
                        <a:t>Block</a:t>
                      </a:r>
                      <a:r>
                        <a:rPr lang="en-US" sz="1600" baseline="0" dirty="0" smtClean="0"/>
                        <a:t> Device</a:t>
                      </a:r>
                      <a:endParaRPr lang="en-US" sz="1600" dirty="0"/>
                    </a:p>
                  </a:txBody>
                  <a:tcPr/>
                </a:tc>
                <a:tc>
                  <a:txBody>
                    <a:bodyPr/>
                    <a:lstStyle/>
                    <a:p>
                      <a:r>
                        <a:rPr lang="en-US" sz="1600" dirty="0" smtClean="0"/>
                        <a:t>Memory</a:t>
                      </a:r>
                      <a:endParaRPr lang="en-US" sz="1600" dirty="0"/>
                    </a:p>
                  </a:txBody>
                  <a:tcPr>
                    <a:solidFill>
                      <a:srgbClr val="00B050"/>
                    </a:solidFill>
                  </a:tcPr>
                </a:tc>
              </a:tr>
              <a:tr h="351505">
                <a:tc>
                  <a:txBody>
                    <a:bodyPr/>
                    <a:lstStyle/>
                    <a:p>
                      <a:r>
                        <a:rPr lang="en-US" sz="1600" dirty="0" smtClean="0"/>
                        <a:t>Yes</a:t>
                      </a:r>
                      <a:endParaRPr lang="en-US" sz="1600" dirty="0"/>
                    </a:p>
                  </a:txBody>
                  <a:tcPr/>
                </a:tc>
                <a:tc>
                  <a:txBody>
                    <a:bodyPr/>
                    <a:lstStyle/>
                    <a:p>
                      <a:r>
                        <a:rPr lang="en-US" sz="1600" dirty="0" smtClean="0"/>
                        <a:t>No</a:t>
                      </a:r>
                      <a:endParaRPr lang="en-US" sz="1600" dirty="0"/>
                    </a:p>
                  </a:txBody>
                  <a:tcPr>
                    <a:solidFill>
                      <a:srgbClr val="00B050"/>
                    </a:solidFill>
                  </a:tcPr>
                </a:tc>
                <a:tc>
                  <a:txBody>
                    <a:bodyPr/>
                    <a:lstStyle/>
                    <a:p>
                      <a:r>
                        <a:rPr lang="en-US" sz="1600" dirty="0" smtClean="0"/>
                        <a:t>No</a:t>
                      </a:r>
                      <a:endParaRPr lang="en-US" sz="1600" dirty="0"/>
                    </a:p>
                  </a:txBody>
                  <a:tcPr>
                    <a:solidFill>
                      <a:srgbClr val="00B050"/>
                    </a:solidFill>
                  </a:tcPr>
                </a:tc>
              </a:tr>
              <a:tr h="196633">
                <a:tc>
                  <a:txBody>
                    <a:bodyPr/>
                    <a:lstStyle/>
                    <a:p>
                      <a:r>
                        <a:rPr lang="en-US" sz="1600" dirty="0" smtClean="0"/>
                        <a:t>Yes</a:t>
                      </a:r>
                      <a:endParaRPr lang="en-US" sz="1600" dirty="0"/>
                    </a:p>
                  </a:txBody>
                  <a:tcPr/>
                </a:tc>
                <a:tc>
                  <a:txBody>
                    <a:bodyPr/>
                    <a:lstStyle/>
                    <a:p>
                      <a:r>
                        <a:rPr lang="en-US" sz="1600" dirty="0" smtClean="0"/>
                        <a:t>Yes</a:t>
                      </a:r>
                      <a:endParaRPr lang="en-US" sz="1600" dirty="0"/>
                    </a:p>
                  </a:txBody>
                  <a:tcPr/>
                </a:tc>
                <a:tc>
                  <a:txBody>
                    <a:bodyPr/>
                    <a:lstStyle/>
                    <a:p>
                      <a:r>
                        <a:rPr lang="en-US" sz="1600" dirty="0" smtClean="0"/>
                        <a:t>No</a:t>
                      </a:r>
                      <a:endParaRPr lang="en-US" sz="1600" dirty="0"/>
                    </a:p>
                  </a:txBody>
                  <a:tcPr>
                    <a:solidFill>
                      <a:schemeClr val="tx2">
                        <a:lumMod val="60000"/>
                        <a:lumOff val="40000"/>
                      </a:schemeClr>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534602593"/>
              </p:ext>
            </p:extLst>
          </p:nvPr>
        </p:nvGraphicFramePr>
        <p:xfrm>
          <a:off x="1227692" y="1463509"/>
          <a:ext cx="1469018" cy="1373570"/>
        </p:xfrm>
        <a:graphic>
          <a:graphicData uri="http://schemas.openxmlformats.org/drawingml/2006/table">
            <a:tbl>
              <a:tblPr firstRow="1" bandRow="1">
                <a:tableStyleId>{21E4AEA4-8DFA-4A89-87EB-49C32662AFE0}</a:tableStyleId>
              </a:tblPr>
              <a:tblGrid>
                <a:gridCol w="1469018"/>
              </a:tblGrid>
              <a:tr h="351505">
                <a:tc>
                  <a:txBody>
                    <a:bodyPr/>
                    <a:lstStyle/>
                    <a:p>
                      <a:endParaRPr lang="en-US" sz="1600" dirty="0"/>
                    </a:p>
                  </a:txBody>
                  <a:tcPr>
                    <a:noFill/>
                  </a:tcPr>
                </a:tc>
              </a:tr>
              <a:tr h="196633">
                <a:tc>
                  <a:txBody>
                    <a:bodyPr/>
                    <a:lstStyle/>
                    <a:p>
                      <a:r>
                        <a:rPr lang="en-US" sz="1600" dirty="0" smtClean="0"/>
                        <a:t>Usage</a:t>
                      </a:r>
                      <a:endParaRPr lang="en-US" sz="1600" dirty="0"/>
                    </a:p>
                  </a:txBody>
                  <a:tcPr/>
                </a:tc>
              </a:tr>
              <a:tr h="351505">
                <a:tc>
                  <a:txBody>
                    <a:bodyPr/>
                    <a:lstStyle/>
                    <a:p>
                      <a:r>
                        <a:rPr lang="en-US" sz="1600" dirty="0" smtClean="0"/>
                        <a:t>App Change</a:t>
                      </a:r>
                      <a:endParaRPr lang="en-US" sz="1600" dirty="0"/>
                    </a:p>
                  </a:txBody>
                  <a:tcPr/>
                </a:tc>
              </a:tr>
              <a:tr h="196633">
                <a:tc>
                  <a:txBody>
                    <a:bodyPr/>
                    <a:lstStyle/>
                    <a:p>
                      <a:r>
                        <a:rPr lang="en-US" sz="1600" dirty="0" smtClean="0"/>
                        <a:t>Persistency</a:t>
                      </a:r>
                      <a:endParaRPr lang="en-US" sz="1600" dirty="0"/>
                    </a:p>
                  </a:txBody>
                  <a:tcPr/>
                </a:tc>
              </a:tr>
            </a:tbl>
          </a:graphicData>
        </a:graphic>
      </p:graphicFrame>
      <p:sp>
        <p:nvSpPr>
          <p:cNvPr id="18" name="Rectangle 17"/>
          <p:cNvSpPr/>
          <p:nvPr/>
        </p:nvSpPr>
        <p:spPr>
          <a:xfrm>
            <a:off x="5906825" y="908024"/>
            <a:ext cx="1773837" cy="214122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595226" y="3372894"/>
            <a:ext cx="7950373" cy="54102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Customer Looking for app-transparent, high-</a:t>
            </a:r>
            <a:r>
              <a:rPr lang="en-US" dirty="0" err="1" smtClean="0"/>
              <a:t>perf</a:t>
            </a:r>
            <a:r>
              <a:rPr lang="en-US" dirty="0" smtClean="0"/>
              <a:t> memory solution </a:t>
            </a:r>
          </a:p>
        </p:txBody>
      </p:sp>
      <p:sp>
        <p:nvSpPr>
          <p:cNvPr id="20" name="Rounded Rectangle 19"/>
          <p:cNvSpPr/>
          <p:nvPr/>
        </p:nvSpPr>
        <p:spPr>
          <a:xfrm>
            <a:off x="595226" y="4086697"/>
            <a:ext cx="1645920" cy="541020"/>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smtClean="0"/>
              <a:t>IaaS</a:t>
            </a:r>
            <a:r>
              <a:rPr lang="en-US" dirty="0" smtClean="0"/>
              <a:t>/VM renting</a:t>
            </a:r>
          </a:p>
        </p:txBody>
      </p:sp>
      <p:sp>
        <p:nvSpPr>
          <p:cNvPr id="21" name="Rounded Rectangle 20"/>
          <p:cNvSpPr/>
          <p:nvPr/>
        </p:nvSpPr>
        <p:spPr>
          <a:xfrm>
            <a:off x="2696710" y="4086697"/>
            <a:ext cx="1645920" cy="541020"/>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Commercial SW</a:t>
            </a:r>
          </a:p>
        </p:txBody>
      </p:sp>
      <p:sp>
        <p:nvSpPr>
          <p:cNvPr id="22" name="Rounded Rectangle 21"/>
          <p:cNvSpPr/>
          <p:nvPr/>
        </p:nvSpPr>
        <p:spPr>
          <a:xfrm>
            <a:off x="6899679" y="4086697"/>
            <a:ext cx="1645920" cy="541020"/>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TTM</a:t>
            </a:r>
          </a:p>
        </p:txBody>
      </p:sp>
      <p:sp>
        <p:nvSpPr>
          <p:cNvPr id="23" name="Rounded Rectangle 22"/>
          <p:cNvSpPr/>
          <p:nvPr/>
        </p:nvSpPr>
        <p:spPr>
          <a:xfrm>
            <a:off x="4798194" y="4086697"/>
            <a:ext cx="1645920" cy="541020"/>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“Others” owned SW</a:t>
            </a:r>
          </a:p>
        </p:txBody>
      </p:sp>
    </p:spTree>
    <p:extLst>
      <p:ext uri="{BB962C8B-B14F-4D97-AF65-F5344CB8AC3E}">
        <p14:creationId xmlns:p14="http://schemas.microsoft.com/office/powerpoint/2010/main" val="3726910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5810563" y="1648799"/>
            <a:ext cx="3019501" cy="1952666"/>
          </a:xfrm>
          <a:prstGeom prst="rect">
            <a:avLst/>
          </a:prstGeom>
          <a:solidFill>
            <a:schemeClr val="accent2">
              <a:lumMod val="20000"/>
              <a:lumOff val="80000"/>
              <a:alpha val="50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smtClean="0">
                <a:ln>
                  <a:noFill/>
                </a:ln>
                <a:solidFill>
                  <a:prstClr val="black"/>
                </a:solidFill>
                <a:effectLst/>
                <a:uLnTx/>
                <a:uFillTx/>
                <a:latin typeface="Arial"/>
              </a:rPr>
              <a:t>         </a:t>
            </a:r>
          </a:p>
        </p:txBody>
      </p:sp>
      <p:sp>
        <p:nvSpPr>
          <p:cNvPr id="255" name="Rectangle 254"/>
          <p:cNvSpPr/>
          <p:nvPr/>
        </p:nvSpPr>
        <p:spPr>
          <a:xfrm>
            <a:off x="1415190" y="3065019"/>
            <a:ext cx="3019501" cy="584458"/>
          </a:xfrm>
          <a:prstGeom prst="rect">
            <a:avLst/>
          </a:prstGeom>
          <a:solidFill>
            <a:schemeClr val="accent2">
              <a:lumMod val="20000"/>
              <a:lumOff val="80000"/>
              <a:alpha val="50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smtClean="0">
                <a:ln>
                  <a:noFill/>
                </a:ln>
                <a:solidFill>
                  <a:prstClr val="black"/>
                </a:solidFill>
                <a:effectLst/>
                <a:uLnTx/>
                <a:uFillTx/>
                <a:latin typeface="Arial"/>
              </a:rPr>
              <a:t>         </a:t>
            </a:r>
          </a:p>
        </p:txBody>
      </p:sp>
      <p:sp>
        <p:nvSpPr>
          <p:cNvPr id="2" name="Slide Number Placeholder 1"/>
          <p:cNvSpPr>
            <a:spLocks noGrp="1"/>
          </p:cNvSpPr>
          <p:nvPr>
            <p:ph type="sldNum" sz="quarter" idx="12"/>
          </p:nvPr>
        </p:nvSpPr>
        <p:spPr/>
        <p:txBody>
          <a:bodyPr/>
          <a:lstStyle/>
          <a:p>
            <a:fld id="{EE2556C5-CE8C-6547-B838-EA80C61A4AF7}" type="slidenum">
              <a:rPr lang="en-US" smtClean="0"/>
              <a:pPr/>
              <a:t>7</a:t>
            </a:fld>
            <a:endParaRPr lang="en-US" dirty="0"/>
          </a:p>
        </p:txBody>
      </p:sp>
      <p:sp>
        <p:nvSpPr>
          <p:cNvPr id="3" name="Title 2"/>
          <p:cNvSpPr>
            <a:spLocks noGrp="1"/>
          </p:cNvSpPr>
          <p:nvPr>
            <p:ph type="title"/>
          </p:nvPr>
        </p:nvSpPr>
        <p:spPr/>
        <p:txBody>
          <a:bodyPr/>
          <a:lstStyle/>
          <a:p>
            <a:r>
              <a:rPr lang="en-US" dirty="0" smtClean="0"/>
              <a:t>PMEM as DRAM</a:t>
            </a:r>
            <a:endParaRPr lang="en-US" dirty="0"/>
          </a:p>
        </p:txBody>
      </p:sp>
      <p:sp>
        <p:nvSpPr>
          <p:cNvPr id="47" name="Rectangle 46"/>
          <p:cNvSpPr/>
          <p:nvPr/>
        </p:nvSpPr>
        <p:spPr>
          <a:xfrm>
            <a:off x="3665665" y="3170300"/>
            <a:ext cx="643831" cy="201486"/>
          </a:xfrm>
          <a:prstGeom prst="rect">
            <a:avLst/>
          </a:prstGeom>
          <a:solidFill>
            <a:schemeClr val="tx2">
              <a:lumMod val="40000"/>
              <a:lumOff val="60000"/>
            </a:schemeClr>
          </a:solidFill>
          <a:ln w="9525" cap="flat" cmpd="sng" algn="ctr">
            <a:solidFill>
              <a:schemeClr val="tx2">
                <a:lumMod val="60000"/>
                <a:lumOff val="40000"/>
              </a:schemeClr>
            </a:solid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smtClean="0">
                <a:ln>
                  <a:noFill/>
                </a:ln>
                <a:solidFill>
                  <a:prstClr val="black"/>
                </a:solidFill>
                <a:effectLst/>
                <a:uLnTx/>
                <a:uFillTx/>
                <a:latin typeface="Arial"/>
              </a:rPr>
              <a:t>NFIT Driver</a:t>
            </a:r>
            <a:endParaRPr kumimoji="0" lang="en-US" sz="900" b="0" i="0" u="none" strike="noStrike" kern="0" cap="none" spc="0" normalizeH="0" baseline="0" noProof="0" dirty="0" smtClean="0">
              <a:ln>
                <a:noFill/>
              </a:ln>
              <a:solidFill>
                <a:prstClr val="black"/>
              </a:solidFill>
              <a:effectLst/>
              <a:uLnTx/>
              <a:uFillTx/>
              <a:latin typeface="Arial"/>
            </a:endParaRPr>
          </a:p>
        </p:txBody>
      </p:sp>
      <p:sp>
        <p:nvSpPr>
          <p:cNvPr id="48" name="Rectangle 47"/>
          <p:cNvSpPr/>
          <p:nvPr/>
        </p:nvSpPr>
        <p:spPr>
          <a:xfrm>
            <a:off x="1465337" y="1526908"/>
            <a:ext cx="1253857" cy="1475049"/>
          </a:xfrm>
          <a:prstGeom prst="rect">
            <a:avLst/>
          </a:prstGeom>
          <a:solidFill>
            <a:srgbClr val="F79646">
              <a:lumMod val="20000"/>
              <a:lumOff val="80000"/>
            </a:srgbClr>
          </a:solidFill>
          <a:ln w="9525" cap="flat" cmpd="sng" algn="ctr">
            <a:noFill/>
            <a:prstDash val="solid"/>
          </a:ln>
          <a:effectLst/>
        </p:spPr>
        <p:txBody>
          <a:bodyPr rtlCol="0" anchor="b"/>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Arial"/>
              </a:rPr>
              <a:t>VM</a:t>
            </a:r>
            <a:r>
              <a:rPr kumimoji="0" lang="en-US" sz="1200" b="0" i="0" u="none" strike="noStrike" kern="0" cap="none" spc="0" normalizeH="0" baseline="-25000" noProof="0" dirty="0" smtClean="0">
                <a:ln>
                  <a:noFill/>
                </a:ln>
                <a:solidFill>
                  <a:prstClr val="black"/>
                </a:solidFill>
                <a:effectLst/>
                <a:uLnTx/>
                <a:uFillTx/>
                <a:latin typeface="Arial"/>
              </a:rPr>
              <a:t>1</a:t>
            </a:r>
          </a:p>
        </p:txBody>
      </p:sp>
      <p:sp>
        <p:nvSpPr>
          <p:cNvPr id="49" name="Rectangle 48"/>
          <p:cNvSpPr/>
          <p:nvPr/>
        </p:nvSpPr>
        <p:spPr>
          <a:xfrm>
            <a:off x="1534513" y="2362594"/>
            <a:ext cx="327187" cy="237926"/>
          </a:xfrm>
          <a:prstGeom prst="rect">
            <a:avLst/>
          </a:prstGeom>
          <a:solidFill>
            <a:srgbClr val="9BBB59">
              <a:lumMod val="60000"/>
              <a:lumOff val="40000"/>
            </a:srgbClr>
          </a:solidFill>
          <a:ln w="9525" cap="flat" cmpd="sng" algn="ctr">
            <a:solidFill>
              <a:sysClr val="windowText" lastClr="000000">
                <a:lumMod val="50000"/>
                <a:lumOff val="50000"/>
              </a:sysClr>
            </a:solid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dirty="0" smtClean="0">
                <a:ln>
                  <a:noFill/>
                </a:ln>
                <a:solidFill>
                  <a:prstClr val="black"/>
                </a:solidFill>
                <a:effectLst/>
                <a:uLnTx/>
                <a:uFillTx/>
                <a:latin typeface="Arial"/>
              </a:rPr>
              <a:t>vCPU</a:t>
            </a:r>
          </a:p>
        </p:txBody>
      </p:sp>
      <p:sp>
        <p:nvSpPr>
          <p:cNvPr id="50" name="Rectangle 49"/>
          <p:cNvSpPr/>
          <p:nvPr/>
        </p:nvSpPr>
        <p:spPr>
          <a:xfrm>
            <a:off x="1574224" y="2414468"/>
            <a:ext cx="327187" cy="237926"/>
          </a:xfrm>
          <a:prstGeom prst="rect">
            <a:avLst/>
          </a:prstGeom>
          <a:solidFill>
            <a:srgbClr val="9BBB59">
              <a:lumMod val="60000"/>
              <a:lumOff val="40000"/>
            </a:srgbClr>
          </a:solidFill>
          <a:ln w="9525" cap="flat" cmpd="sng" algn="ctr">
            <a:solidFill>
              <a:sysClr val="windowText" lastClr="000000">
                <a:lumMod val="50000"/>
                <a:lumOff val="50000"/>
              </a:sysClr>
            </a:solid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dirty="0" smtClean="0">
                <a:ln>
                  <a:noFill/>
                </a:ln>
                <a:solidFill>
                  <a:prstClr val="black"/>
                </a:solidFill>
                <a:effectLst/>
                <a:uLnTx/>
                <a:uFillTx/>
                <a:latin typeface="Arial"/>
              </a:rPr>
              <a:t>vCPU</a:t>
            </a:r>
          </a:p>
        </p:txBody>
      </p:sp>
      <p:sp>
        <p:nvSpPr>
          <p:cNvPr id="51" name="Rectangle 50"/>
          <p:cNvSpPr/>
          <p:nvPr/>
        </p:nvSpPr>
        <p:spPr>
          <a:xfrm>
            <a:off x="1611197" y="2472375"/>
            <a:ext cx="327187" cy="237926"/>
          </a:xfrm>
          <a:prstGeom prst="rect">
            <a:avLst/>
          </a:prstGeom>
          <a:solidFill>
            <a:srgbClr val="9BBB59">
              <a:lumMod val="60000"/>
              <a:lumOff val="40000"/>
            </a:srgbClr>
          </a:solidFill>
          <a:ln w="9525" cap="flat" cmpd="sng" algn="ctr">
            <a:solidFill>
              <a:sysClr val="windowText" lastClr="000000">
                <a:lumMod val="50000"/>
                <a:lumOff val="50000"/>
              </a:sysClr>
            </a:solid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dirty="0" smtClean="0">
                <a:ln>
                  <a:noFill/>
                </a:ln>
                <a:solidFill>
                  <a:prstClr val="black"/>
                </a:solidFill>
                <a:effectLst/>
                <a:uLnTx/>
                <a:uFillTx/>
                <a:latin typeface="Arial"/>
              </a:rPr>
              <a:t>vCPU</a:t>
            </a:r>
          </a:p>
        </p:txBody>
      </p:sp>
      <p:sp>
        <p:nvSpPr>
          <p:cNvPr id="52" name="Rectangle 51"/>
          <p:cNvSpPr/>
          <p:nvPr/>
        </p:nvSpPr>
        <p:spPr>
          <a:xfrm>
            <a:off x="1966766" y="2355470"/>
            <a:ext cx="724047" cy="533465"/>
          </a:xfrm>
          <a:prstGeom prst="rect">
            <a:avLst/>
          </a:prstGeom>
          <a:solidFill>
            <a:srgbClr val="9BBB59">
              <a:lumMod val="60000"/>
              <a:lumOff val="40000"/>
            </a:srgbClr>
          </a:solidFill>
          <a:ln w="9525" cap="flat" cmpd="sng" algn="ctr">
            <a:solidFill>
              <a:sysClr val="windowText" lastClr="000000"/>
            </a:solidFill>
            <a:prstDash val="dash"/>
          </a:ln>
          <a:effectLst/>
        </p:spPr>
        <p:txBody>
          <a:bodyPr rtlCol="0" anchor="t"/>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Arial"/>
              </a:rPr>
              <a:t>Memory</a:t>
            </a:r>
          </a:p>
        </p:txBody>
      </p:sp>
      <p:sp>
        <p:nvSpPr>
          <p:cNvPr id="53" name="Rectangle 52"/>
          <p:cNvSpPr/>
          <p:nvPr/>
        </p:nvSpPr>
        <p:spPr>
          <a:xfrm>
            <a:off x="1993266" y="2612516"/>
            <a:ext cx="677324" cy="230122"/>
          </a:xfrm>
          <a:prstGeom prst="rect">
            <a:avLst/>
          </a:prstGeom>
          <a:gradFill flip="none" rotWithShape="1">
            <a:gsLst>
              <a:gs pos="0">
                <a:srgbClr val="4BACC6">
                  <a:lumMod val="40000"/>
                  <a:lumOff val="60000"/>
                </a:srgbClr>
              </a:gs>
              <a:gs pos="46000">
                <a:srgbClr val="4BACC6">
                  <a:lumMod val="95000"/>
                  <a:lumOff val="5000"/>
                </a:srgbClr>
              </a:gs>
              <a:gs pos="100000">
                <a:srgbClr val="4BACC6">
                  <a:lumMod val="60000"/>
                </a:srgbClr>
              </a:gs>
            </a:gsLst>
            <a:path path="circle">
              <a:fillToRect l="50000" t="130000" r="50000" b="-30000"/>
            </a:path>
            <a:tileRect/>
          </a:gradFill>
          <a:ln w="9525" cap="flat" cmpd="sng" algn="ctr">
            <a:no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Arial"/>
              </a:rPr>
              <a:t>DRAM</a:t>
            </a:r>
            <a:r>
              <a:rPr kumimoji="0" lang="en-US" altLang="zh-CN" sz="800" b="0" i="0" u="none" strike="noStrike" kern="0" cap="none" spc="0" normalizeH="0" baseline="0" noProof="0" dirty="0" smtClean="0">
                <a:ln>
                  <a:noFill/>
                </a:ln>
                <a:solidFill>
                  <a:prstClr val="black"/>
                </a:solidFill>
                <a:effectLst/>
                <a:uLnTx/>
                <a:uFillTx/>
                <a:latin typeface="Arial"/>
              </a:rPr>
              <a:t>/PMEM</a:t>
            </a:r>
            <a:endParaRPr kumimoji="0" lang="en-US" sz="800" b="0" i="0" u="none" strike="noStrike" kern="0" cap="none" spc="0" normalizeH="0" baseline="0" noProof="0" dirty="0" smtClean="0">
              <a:ln>
                <a:noFill/>
              </a:ln>
              <a:solidFill>
                <a:prstClr val="black"/>
              </a:solidFill>
              <a:effectLst/>
              <a:uLnTx/>
              <a:uFillTx/>
              <a:latin typeface="Arial"/>
            </a:endParaRPr>
          </a:p>
        </p:txBody>
      </p:sp>
      <p:sp>
        <p:nvSpPr>
          <p:cNvPr id="59" name="Rectangle 58"/>
          <p:cNvSpPr/>
          <p:nvPr/>
        </p:nvSpPr>
        <p:spPr>
          <a:xfrm>
            <a:off x="2793320" y="2225219"/>
            <a:ext cx="388449" cy="305894"/>
          </a:xfrm>
          <a:prstGeom prst="rect">
            <a:avLst/>
          </a:prstGeom>
          <a:noFill/>
          <a:ln w="9525" cap="flat" cmpd="sng" algn="ctr">
            <a:no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700" b="0" i="0" u="none" strike="noStrike" kern="0" cap="none" spc="0" normalizeH="0" baseline="0" noProof="0" dirty="0" smtClean="0">
                <a:ln>
                  <a:noFill/>
                </a:ln>
                <a:solidFill>
                  <a:prstClr val="black"/>
                </a:solidFill>
                <a:effectLst/>
                <a:uLnTx/>
                <a:uFillTx/>
                <a:latin typeface="Arial"/>
              </a:rPr>
              <a:t>…</a:t>
            </a:r>
          </a:p>
        </p:txBody>
      </p:sp>
      <p:sp>
        <p:nvSpPr>
          <p:cNvPr id="60" name="Rectangle 59"/>
          <p:cNvSpPr/>
          <p:nvPr/>
        </p:nvSpPr>
        <p:spPr>
          <a:xfrm>
            <a:off x="1495033" y="3228578"/>
            <a:ext cx="1093922" cy="306086"/>
          </a:xfrm>
          <a:prstGeom prst="rect">
            <a:avLst/>
          </a:prstGeom>
          <a:solidFill>
            <a:schemeClr val="accent5"/>
          </a:solidFill>
          <a:ln w="25400" cap="flat" cmpd="sng" algn="ctr">
            <a:solidFill>
              <a:srgbClr val="4F81BD">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err="1" smtClean="0">
                <a:ln>
                  <a:noFill/>
                </a:ln>
                <a:solidFill>
                  <a:prstClr val="black"/>
                </a:solidFill>
                <a:effectLst/>
                <a:uLnTx/>
                <a:uFillTx/>
                <a:latin typeface="Arial"/>
              </a:rPr>
              <a:t>MemoryOptimizer</a:t>
            </a:r>
            <a:endParaRPr kumimoji="0" lang="zh-CN" altLang="en-US" sz="900" b="0" i="0" u="none" strike="noStrike" kern="0" cap="none" spc="0" normalizeH="0" baseline="0" noProof="0" dirty="0" smtClean="0">
              <a:ln>
                <a:noFill/>
              </a:ln>
              <a:solidFill>
                <a:prstClr val="black"/>
              </a:solidFill>
              <a:effectLst/>
              <a:uLnTx/>
              <a:uFillTx/>
              <a:latin typeface="Arial"/>
            </a:endParaRPr>
          </a:p>
        </p:txBody>
      </p:sp>
      <p:sp>
        <p:nvSpPr>
          <p:cNvPr id="68" name="Rectangle 67"/>
          <p:cNvSpPr/>
          <p:nvPr/>
        </p:nvSpPr>
        <p:spPr>
          <a:xfrm>
            <a:off x="7823522" y="3219112"/>
            <a:ext cx="643831" cy="318172"/>
          </a:xfrm>
          <a:prstGeom prst="rect">
            <a:avLst/>
          </a:prstGeom>
          <a:solidFill>
            <a:schemeClr val="tx2">
              <a:lumMod val="40000"/>
              <a:lumOff val="60000"/>
            </a:schemeClr>
          </a:solidFill>
          <a:ln w="9525" cap="flat" cmpd="sng" algn="ctr">
            <a:solidFill>
              <a:schemeClr val="tx2">
                <a:lumMod val="60000"/>
                <a:lumOff val="40000"/>
              </a:schemeClr>
            </a:solid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smtClean="0">
                <a:ln>
                  <a:noFill/>
                </a:ln>
                <a:solidFill>
                  <a:prstClr val="black"/>
                </a:solidFill>
                <a:effectLst/>
                <a:uLnTx/>
                <a:uFillTx/>
                <a:latin typeface="Arial"/>
              </a:rPr>
              <a:t>NFIT Driver</a:t>
            </a:r>
            <a:endParaRPr kumimoji="0" lang="en-US" sz="900" b="0" i="0" u="none" strike="noStrike" kern="0" cap="none" spc="0" normalizeH="0" baseline="0" noProof="0" dirty="0" smtClean="0">
              <a:ln>
                <a:noFill/>
              </a:ln>
              <a:solidFill>
                <a:prstClr val="black"/>
              </a:solidFill>
              <a:effectLst/>
              <a:uLnTx/>
              <a:uFillTx/>
              <a:latin typeface="Arial"/>
            </a:endParaRPr>
          </a:p>
        </p:txBody>
      </p:sp>
      <p:sp>
        <p:nvSpPr>
          <p:cNvPr id="69" name="Rectangle 68"/>
          <p:cNvSpPr/>
          <p:nvPr/>
        </p:nvSpPr>
        <p:spPr>
          <a:xfrm>
            <a:off x="6062001" y="1912058"/>
            <a:ext cx="1093922" cy="714563"/>
          </a:xfrm>
          <a:prstGeom prst="rect">
            <a:avLst/>
          </a:prstGeom>
          <a:solidFill>
            <a:schemeClr val="accent5"/>
          </a:solidFill>
          <a:ln w="25400" cap="flat" cmpd="sng" algn="ctr">
            <a:solidFill>
              <a:srgbClr val="4F81BD">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err="1" smtClean="0">
                <a:ln>
                  <a:noFill/>
                </a:ln>
                <a:solidFill>
                  <a:prstClr val="black"/>
                </a:solidFill>
                <a:effectLst/>
                <a:uLnTx/>
                <a:uFillTx/>
                <a:latin typeface="Arial"/>
              </a:rPr>
              <a:t>MemoryOptimizer</a:t>
            </a:r>
            <a:endParaRPr kumimoji="0" lang="zh-CN" altLang="en-US" sz="900" b="0" i="0" u="none" strike="noStrike" kern="0" cap="none" spc="0" normalizeH="0" baseline="0" noProof="0" dirty="0" smtClean="0">
              <a:ln>
                <a:noFill/>
              </a:ln>
              <a:solidFill>
                <a:prstClr val="black"/>
              </a:solidFill>
              <a:effectLst/>
              <a:uLnTx/>
              <a:uFillTx/>
              <a:latin typeface="Arial"/>
            </a:endParaRPr>
          </a:p>
        </p:txBody>
      </p:sp>
      <p:sp>
        <p:nvSpPr>
          <p:cNvPr id="71" name="Rectangle 70"/>
          <p:cNvSpPr/>
          <p:nvPr/>
        </p:nvSpPr>
        <p:spPr>
          <a:xfrm>
            <a:off x="7631055" y="1928519"/>
            <a:ext cx="463814" cy="433889"/>
          </a:xfrm>
          <a:prstGeom prst="rect">
            <a:avLst/>
          </a:prstGeom>
          <a:solidFill>
            <a:srgbClr val="9BBB59">
              <a:lumMod val="60000"/>
              <a:lumOff val="40000"/>
            </a:srgbClr>
          </a:solidFill>
          <a:ln w="9525" cap="flat" cmpd="sng" algn="ctr">
            <a:solidFill>
              <a:sysClr val="windowText" lastClr="000000">
                <a:lumMod val="50000"/>
                <a:lumOff val="50000"/>
              </a:sysClr>
            </a:solid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dirty="0" smtClean="0">
                <a:ln>
                  <a:noFill/>
                </a:ln>
                <a:solidFill>
                  <a:prstClr val="black"/>
                </a:solidFill>
                <a:effectLst/>
                <a:uLnTx/>
                <a:uFillTx/>
                <a:latin typeface="Arial"/>
              </a:rPr>
              <a:t>App</a:t>
            </a:r>
          </a:p>
        </p:txBody>
      </p:sp>
      <p:sp>
        <p:nvSpPr>
          <p:cNvPr id="72" name="Rectangle 71"/>
          <p:cNvSpPr/>
          <p:nvPr/>
        </p:nvSpPr>
        <p:spPr>
          <a:xfrm>
            <a:off x="7745355" y="2042819"/>
            <a:ext cx="463814" cy="433889"/>
          </a:xfrm>
          <a:prstGeom prst="rect">
            <a:avLst/>
          </a:prstGeom>
          <a:solidFill>
            <a:srgbClr val="9BBB59">
              <a:lumMod val="60000"/>
              <a:lumOff val="40000"/>
            </a:srgbClr>
          </a:solidFill>
          <a:ln w="9525" cap="flat" cmpd="sng" algn="ctr">
            <a:solidFill>
              <a:sysClr val="windowText" lastClr="000000">
                <a:lumMod val="50000"/>
                <a:lumOff val="50000"/>
              </a:sysClr>
            </a:solid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dirty="0" smtClean="0">
                <a:ln>
                  <a:noFill/>
                </a:ln>
                <a:solidFill>
                  <a:prstClr val="black"/>
                </a:solidFill>
                <a:effectLst/>
                <a:uLnTx/>
                <a:uFillTx/>
                <a:latin typeface="Arial"/>
              </a:rPr>
              <a:t>App</a:t>
            </a:r>
          </a:p>
        </p:txBody>
      </p:sp>
      <p:sp>
        <p:nvSpPr>
          <p:cNvPr id="73" name="Rectangle 72"/>
          <p:cNvSpPr/>
          <p:nvPr/>
        </p:nvSpPr>
        <p:spPr>
          <a:xfrm>
            <a:off x="7859655" y="2157119"/>
            <a:ext cx="463814" cy="433889"/>
          </a:xfrm>
          <a:prstGeom prst="rect">
            <a:avLst/>
          </a:prstGeom>
          <a:solidFill>
            <a:srgbClr val="9BBB59">
              <a:lumMod val="60000"/>
              <a:lumOff val="40000"/>
            </a:srgbClr>
          </a:solidFill>
          <a:ln w="9525" cap="flat" cmpd="sng" algn="ctr">
            <a:solidFill>
              <a:sysClr val="windowText" lastClr="000000">
                <a:lumMod val="50000"/>
                <a:lumOff val="50000"/>
              </a:sysClr>
            </a:solid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dirty="0" smtClean="0">
                <a:ln>
                  <a:noFill/>
                </a:ln>
                <a:solidFill>
                  <a:prstClr val="black"/>
                </a:solidFill>
                <a:effectLst/>
                <a:uLnTx/>
                <a:uFillTx/>
                <a:latin typeface="Arial"/>
              </a:rPr>
              <a:t>App</a:t>
            </a:r>
          </a:p>
        </p:txBody>
      </p:sp>
      <p:sp>
        <p:nvSpPr>
          <p:cNvPr id="74" name="Rectangle 73"/>
          <p:cNvSpPr/>
          <p:nvPr/>
        </p:nvSpPr>
        <p:spPr>
          <a:xfrm>
            <a:off x="7973955" y="2271419"/>
            <a:ext cx="463814" cy="433889"/>
          </a:xfrm>
          <a:prstGeom prst="rect">
            <a:avLst/>
          </a:prstGeom>
          <a:solidFill>
            <a:srgbClr val="9BBB59">
              <a:lumMod val="60000"/>
              <a:lumOff val="40000"/>
            </a:srgbClr>
          </a:solidFill>
          <a:ln w="9525" cap="flat" cmpd="sng" algn="ctr">
            <a:solidFill>
              <a:sysClr val="windowText" lastClr="000000">
                <a:lumMod val="50000"/>
                <a:lumOff val="50000"/>
              </a:sysClr>
            </a:solid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dirty="0" smtClean="0">
                <a:ln>
                  <a:noFill/>
                </a:ln>
                <a:solidFill>
                  <a:prstClr val="black"/>
                </a:solidFill>
                <a:effectLst/>
                <a:uLnTx/>
                <a:uFillTx/>
                <a:latin typeface="Arial"/>
              </a:rPr>
              <a:t>App</a:t>
            </a:r>
          </a:p>
        </p:txBody>
      </p:sp>
      <p:sp>
        <p:nvSpPr>
          <p:cNvPr id="75" name="Rectangle 74"/>
          <p:cNvSpPr/>
          <p:nvPr/>
        </p:nvSpPr>
        <p:spPr>
          <a:xfrm>
            <a:off x="3656700" y="3423105"/>
            <a:ext cx="652796" cy="183411"/>
          </a:xfrm>
          <a:prstGeom prst="rect">
            <a:avLst/>
          </a:prstGeom>
          <a:solidFill>
            <a:schemeClr val="tx2">
              <a:lumMod val="40000"/>
              <a:lumOff val="60000"/>
            </a:schemeClr>
          </a:solidFill>
          <a:ln w="9525" cap="flat" cmpd="sng" algn="ctr">
            <a:solidFill>
              <a:schemeClr val="tx2">
                <a:lumMod val="60000"/>
                <a:lumOff val="40000"/>
              </a:schemeClr>
            </a:solid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smtClean="0">
                <a:ln>
                  <a:noFill/>
                </a:ln>
                <a:solidFill>
                  <a:prstClr val="black"/>
                </a:solidFill>
                <a:effectLst/>
                <a:uLnTx/>
                <a:uFillTx/>
                <a:latin typeface="Arial"/>
              </a:rPr>
              <a:t>EPT</a:t>
            </a:r>
            <a:endParaRPr kumimoji="0" lang="en-US" sz="900" b="0" i="0" u="none" strike="noStrike" kern="0" cap="none" spc="0" normalizeH="0" baseline="0" noProof="0" dirty="0" smtClean="0">
              <a:ln>
                <a:noFill/>
              </a:ln>
              <a:solidFill>
                <a:prstClr val="black"/>
              </a:solidFill>
              <a:effectLst/>
              <a:uLnTx/>
              <a:uFillTx/>
              <a:latin typeface="Arial"/>
            </a:endParaRPr>
          </a:p>
        </p:txBody>
      </p:sp>
      <p:cxnSp>
        <p:nvCxnSpPr>
          <p:cNvPr id="76" name="Straight Connector 75"/>
          <p:cNvCxnSpPr/>
          <p:nvPr/>
        </p:nvCxnSpPr>
        <p:spPr>
          <a:xfrm>
            <a:off x="5810563" y="2837008"/>
            <a:ext cx="3019501" cy="0"/>
          </a:xfrm>
          <a:prstGeom prst="line">
            <a:avLst/>
          </a:prstGeom>
          <a:noFill/>
          <a:ln w="9525" cap="flat" cmpd="sng" algn="ctr">
            <a:solidFill>
              <a:schemeClr val="tx2">
                <a:lumMod val="60000"/>
                <a:lumOff val="40000"/>
              </a:schemeClr>
            </a:solidFill>
            <a:prstDash val="solid"/>
          </a:ln>
          <a:effectLst/>
        </p:spPr>
      </p:cxnSp>
      <p:sp>
        <p:nvSpPr>
          <p:cNvPr id="77" name="Rectangle 76"/>
          <p:cNvSpPr/>
          <p:nvPr/>
        </p:nvSpPr>
        <p:spPr>
          <a:xfrm>
            <a:off x="6180131" y="3089155"/>
            <a:ext cx="756294" cy="289712"/>
          </a:xfrm>
          <a:prstGeom prst="rect">
            <a:avLst/>
          </a:prstGeom>
          <a:solidFill>
            <a:schemeClr val="tx2">
              <a:lumMod val="40000"/>
              <a:lumOff val="60000"/>
            </a:schemeClr>
          </a:solidFill>
          <a:ln w="9525" cap="flat" cmpd="sng" algn="ctr">
            <a:solidFill>
              <a:schemeClr val="tx2">
                <a:lumMod val="60000"/>
                <a:lumOff val="40000"/>
              </a:schemeClr>
            </a:solid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smtClean="0">
                <a:ln>
                  <a:noFill/>
                </a:ln>
                <a:solidFill>
                  <a:prstClr val="black"/>
                </a:solidFill>
                <a:effectLst/>
                <a:uLnTx/>
                <a:uFillTx/>
                <a:latin typeface="Arial"/>
              </a:rPr>
              <a:t>Page Table</a:t>
            </a:r>
            <a:endParaRPr kumimoji="0" lang="en-US" sz="900" b="0" i="0" u="none" strike="noStrike" kern="0" cap="none" spc="0" normalizeH="0" baseline="0" noProof="0" dirty="0" smtClean="0">
              <a:ln>
                <a:noFill/>
              </a:ln>
              <a:solidFill>
                <a:prstClr val="black"/>
              </a:solidFill>
              <a:effectLst/>
              <a:uLnTx/>
              <a:uFillTx/>
              <a:latin typeface="Arial"/>
            </a:endParaRPr>
          </a:p>
        </p:txBody>
      </p:sp>
      <p:sp>
        <p:nvSpPr>
          <p:cNvPr id="78" name="Rectangle 77"/>
          <p:cNvSpPr/>
          <p:nvPr/>
        </p:nvSpPr>
        <p:spPr>
          <a:xfrm>
            <a:off x="6269147" y="3163487"/>
            <a:ext cx="756294" cy="289712"/>
          </a:xfrm>
          <a:prstGeom prst="rect">
            <a:avLst/>
          </a:prstGeom>
          <a:solidFill>
            <a:schemeClr val="tx2">
              <a:lumMod val="40000"/>
              <a:lumOff val="60000"/>
            </a:schemeClr>
          </a:solidFill>
          <a:ln w="9525" cap="flat" cmpd="sng" algn="ctr">
            <a:solidFill>
              <a:schemeClr val="tx2">
                <a:lumMod val="60000"/>
                <a:lumOff val="40000"/>
              </a:schemeClr>
            </a:solid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smtClean="0">
                <a:ln>
                  <a:noFill/>
                </a:ln>
                <a:solidFill>
                  <a:prstClr val="black"/>
                </a:solidFill>
                <a:effectLst/>
                <a:uLnTx/>
                <a:uFillTx/>
                <a:latin typeface="Arial"/>
              </a:rPr>
              <a:t>Page Table</a:t>
            </a:r>
            <a:endParaRPr kumimoji="0" lang="en-US" sz="900" b="0" i="0" u="none" strike="noStrike" kern="0" cap="none" spc="0" normalizeH="0" baseline="0" noProof="0" dirty="0" smtClean="0">
              <a:ln>
                <a:noFill/>
              </a:ln>
              <a:solidFill>
                <a:prstClr val="black"/>
              </a:solidFill>
              <a:effectLst/>
              <a:uLnTx/>
              <a:uFillTx/>
              <a:latin typeface="Arial"/>
            </a:endParaRPr>
          </a:p>
        </p:txBody>
      </p:sp>
      <p:sp>
        <p:nvSpPr>
          <p:cNvPr id="79" name="Rectangle 78"/>
          <p:cNvSpPr/>
          <p:nvPr/>
        </p:nvSpPr>
        <p:spPr>
          <a:xfrm>
            <a:off x="6358163" y="3255968"/>
            <a:ext cx="756294" cy="289712"/>
          </a:xfrm>
          <a:prstGeom prst="rect">
            <a:avLst/>
          </a:prstGeom>
          <a:solidFill>
            <a:schemeClr val="tx2">
              <a:lumMod val="40000"/>
              <a:lumOff val="60000"/>
            </a:schemeClr>
          </a:solidFill>
          <a:ln w="9525" cap="flat" cmpd="sng" algn="ctr">
            <a:solidFill>
              <a:schemeClr val="tx2">
                <a:lumMod val="60000"/>
                <a:lumOff val="40000"/>
              </a:schemeClr>
            </a:solid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smtClean="0">
                <a:ln>
                  <a:noFill/>
                </a:ln>
                <a:solidFill>
                  <a:prstClr val="black"/>
                </a:solidFill>
                <a:effectLst/>
                <a:uLnTx/>
                <a:uFillTx/>
                <a:latin typeface="Arial"/>
              </a:rPr>
              <a:t>Page Table</a:t>
            </a:r>
            <a:endParaRPr kumimoji="0" lang="en-US" sz="900" b="0" i="0" u="none" strike="noStrike" kern="0" cap="none" spc="0" normalizeH="0" baseline="0" noProof="0" dirty="0" smtClean="0">
              <a:ln>
                <a:noFill/>
              </a:ln>
              <a:solidFill>
                <a:prstClr val="black"/>
              </a:solidFill>
              <a:effectLst/>
              <a:uLnTx/>
              <a:uFillTx/>
              <a:latin typeface="Arial"/>
            </a:endParaRPr>
          </a:p>
        </p:txBody>
      </p:sp>
      <p:grpSp>
        <p:nvGrpSpPr>
          <p:cNvPr id="158" name="Group 157"/>
          <p:cNvGrpSpPr/>
          <p:nvPr/>
        </p:nvGrpSpPr>
        <p:grpSpPr>
          <a:xfrm>
            <a:off x="1467925" y="3695051"/>
            <a:ext cx="786354" cy="715176"/>
            <a:chOff x="1414134" y="3126276"/>
            <a:chExt cx="786354" cy="715176"/>
          </a:xfrm>
        </p:grpSpPr>
        <p:pic>
          <p:nvPicPr>
            <p:cNvPr id="82" name="Picture 37" descr="chips"/>
            <p:cNvPicPr>
              <a:picLocks noChangeAspect="1" noChangeArrowheads="1"/>
            </p:cNvPicPr>
            <p:nvPr/>
          </p:nvPicPr>
          <p:blipFill>
            <a:blip r:embed="rId3"/>
            <a:srcRect/>
            <a:stretch>
              <a:fillRect/>
            </a:stretch>
          </p:blipFill>
          <p:spPr bwMode="auto">
            <a:xfrm>
              <a:off x="1414134" y="3126276"/>
              <a:ext cx="786354" cy="715176"/>
            </a:xfrm>
            <a:prstGeom prst="rect">
              <a:avLst/>
            </a:prstGeom>
            <a:noFill/>
            <a:ln w="9525">
              <a:noFill/>
              <a:miter lim="800000"/>
              <a:headEnd/>
              <a:tailEnd/>
            </a:ln>
          </p:spPr>
        </p:pic>
        <p:sp>
          <p:nvSpPr>
            <p:cNvPr id="83" name="Text Box 38"/>
            <p:cNvSpPr txBox="1">
              <a:spLocks noChangeArrowheads="1"/>
            </p:cNvSpPr>
            <p:nvPr/>
          </p:nvSpPr>
          <p:spPr bwMode="auto">
            <a:xfrm rot="20764742">
              <a:off x="1693919" y="3412984"/>
              <a:ext cx="269304" cy="131574"/>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lIns="0" tIns="0" rIns="0" bIns="0" anchorCtr="1">
              <a:spAutoFit/>
            </a:bodyPr>
            <a:lstStyle/>
            <a:p>
              <a:pPr algn="ctr">
                <a:lnSpc>
                  <a:spcPct val="95000"/>
                </a:lnSpc>
                <a:spcBef>
                  <a:spcPct val="30000"/>
                </a:spcBef>
                <a:buClr>
                  <a:srgbClr val="FFFFFF"/>
                </a:buClr>
                <a:buFont typeface="Wingdings" pitchFamily="2" charset="2"/>
                <a:buNone/>
                <a:defRPr/>
              </a:pPr>
              <a:r>
                <a:rPr lang="en-US" sz="900" dirty="0" smtClean="0">
                  <a:solidFill>
                    <a:srgbClr val="000000"/>
                  </a:solidFill>
                  <a:latin typeface="Neo Sans Intel"/>
                  <a:cs typeface="Arial" pitchFamily="34" charset="0"/>
                </a:rPr>
                <a:t>Xeon</a:t>
              </a:r>
              <a:endParaRPr lang="en-US" sz="900" dirty="0">
                <a:solidFill>
                  <a:srgbClr val="000000"/>
                </a:solidFill>
                <a:latin typeface="Neo Sans Intel"/>
                <a:cs typeface="Arial" pitchFamily="34" charset="0"/>
              </a:endParaRPr>
            </a:p>
          </p:txBody>
        </p:sp>
      </p:grpSp>
      <p:grpSp>
        <p:nvGrpSpPr>
          <p:cNvPr id="84" name="Group 242"/>
          <p:cNvGrpSpPr>
            <a:grpSpLocks/>
          </p:cNvGrpSpPr>
          <p:nvPr/>
        </p:nvGrpSpPr>
        <p:grpSpPr bwMode="auto">
          <a:xfrm flipH="1">
            <a:off x="2435284" y="3875584"/>
            <a:ext cx="666914" cy="308306"/>
            <a:chOff x="317" y="1380"/>
            <a:chExt cx="569" cy="324"/>
          </a:xfrm>
        </p:grpSpPr>
        <p:grpSp>
          <p:nvGrpSpPr>
            <p:cNvPr id="85" name="Group 243"/>
            <p:cNvGrpSpPr>
              <a:grpSpLocks/>
            </p:cNvGrpSpPr>
            <p:nvPr/>
          </p:nvGrpSpPr>
          <p:grpSpPr bwMode="auto">
            <a:xfrm rot="1273006" flipH="1">
              <a:off x="317" y="1380"/>
              <a:ext cx="463" cy="181"/>
              <a:chOff x="3667" y="1613"/>
              <a:chExt cx="876" cy="152"/>
            </a:xfrm>
          </p:grpSpPr>
          <p:sp>
            <p:nvSpPr>
              <p:cNvPr id="132" name="Rectangle 244"/>
              <p:cNvSpPr>
                <a:spLocks noChangeArrowheads="1"/>
              </p:cNvSpPr>
              <p:nvPr/>
            </p:nvSpPr>
            <p:spPr bwMode="auto">
              <a:xfrm>
                <a:off x="3674" y="1690"/>
                <a:ext cx="392" cy="20"/>
              </a:xfrm>
              <a:prstGeom prst="rect">
                <a:avLst/>
              </a:prstGeom>
              <a:noFill/>
              <a:ln w="12700">
                <a:solidFill>
                  <a:srgbClr val="000000"/>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133" name="Rectangle 245"/>
              <p:cNvSpPr>
                <a:spLocks noChangeArrowheads="1"/>
              </p:cNvSpPr>
              <p:nvPr/>
            </p:nvSpPr>
            <p:spPr bwMode="auto">
              <a:xfrm>
                <a:off x="4104" y="1689"/>
                <a:ext cx="392" cy="20"/>
              </a:xfrm>
              <a:prstGeom prst="rect">
                <a:avLst/>
              </a:prstGeom>
              <a:noFill/>
              <a:ln w="12700">
                <a:solidFill>
                  <a:srgbClr val="000000"/>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134" name="Freeform 246"/>
              <p:cNvSpPr>
                <a:spLocks/>
              </p:cNvSpPr>
              <p:nvPr/>
            </p:nvSpPr>
            <p:spPr bwMode="auto">
              <a:xfrm>
                <a:off x="3666"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35" name="Freeform 247"/>
              <p:cNvSpPr>
                <a:spLocks/>
              </p:cNvSpPr>
              <p:nvPr/>
            </p:nvSpPr>
            <p:spPr bwMode="auto">
              <a:xfrm>
                <a:off x="3667" y="1631"/>
                <a:ext cx="876" cy="21"/>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36" name="Freeform 248"/>
              <p:cNvSpPr>
                <a:spLocks/>
              </p:cNvSpPr>
              <p:nvPr/>
            </p:nvSpPr>
            <p:spPr bwMode="auto">
              <a:xfrm>
                <a:off x="3662" y="1638"/>
                <a:ext cx="876" cy="21"/>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37" name="Freeform 249"/>
              <p:cNvSpPr>
                <a:spLocks/>
              </p:cNvSpPr>
              <p:nvPr/>
            </p:nvSpPr>
            <p:spPr bwMode="auto">
              <a:xfrm>
                <a:off x="3657" y="1649"/>
                <a:ext cx="876" cy="21"/>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38" name="Freeform 250"/>
              <p:cNvSpPr>
                <a:spLocks/>
              </p:cNvSpPr>
              <p:nvPr/>
            </p:nvSpPr>
            <p:spPr bwMode="auto">
              <a:xfrm>
                <a:off x="3661" y="1656"/>
                <a:ext cx="876" cy="20"/>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39" name="Freeform 251"/>
              <p:cNvSpPr>
                <a:spLocks/>
              </p:cNvSpPr>
              <p:nvPr/>
            </p:nvSpPr>
            <p:spPr bwMode="auto">
              <a:xfrm>
                <a:off x="3661" y="166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40" name="Freeform 252"/>
              <p:cNvSpPr>
                <a:spLocks/>
              </p:cNvSpPr>
              <p:nvPr/>
            </p:nvSpPr>
            <p:spPr bwMode="auto">
              <a:xfrm>
                <a:off x="3666" y="167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41" name="Freeform 253"/>
              <p:cNvSpPr>
                <a:spLocks/>
              </p:cNvSpPr>
              <p:nvPr/>
            </p:nvSpPr>
            <p:spPr bwMode="auto">
              <a:xfrm>
                <a:off x="3661" y="1686"/>
                <a:ext cx="876" cy="22"/>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42" name="Freeform 254"/>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43" name="Freeform 255"/>
              <p:cNvSpPr>
                <a:spLocks/>
              </p:cNvSpPr>
              <p:nvPr/>
            </p:nvSpPr>
            <p:spPr bwMode="auto">
              <a:xfrm>
                <a:off x="3659" y="1700"/>
                <a:ext cx="876" cy="22"/>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44" name="Freeform 256"/>
              <p:cNvSpPr>
                <a:spLocks/>
              </p:cNvSpPr>
              <p:nvPr/>
            </p:nvSpPr>
            <p:spPr bwMode="auto">
              <a:xfrm>
                <a:off x="3666"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45" name="Freeform 257"/>
              <p:cNvSpPr>
                <a:spLocks/>
              </p:cNvSpPr>
              <p:nvPr/>
            </p:nvSpPr>
            <p:spPr bwMode="auto">
              <a:xfrm>
                <a:off x="3667" y="1725"/>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46" name="Freeform 258"/>
              <p:cNvSpPr>
                <a:spLocks/>
              </p:cNvSpPr>
              <p:nvPr/>
            </p:nvSpPr>
            <p:spPr bwMode="auto">
              <a:xfrm>
                <a:off x="3657" y="1730"/>
                <a:ext cx="876" cy="21"/>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47" name="Rectangle 259"/>
              <p:cNvSpPr>
                <a:spLocks noChangeArrowheads="1"/>
              </p:cNvSpPr>
              <p:nvPr/>
            </p:nvSpPr>
            <p:spPr bwMode="auto">
              <a:xfrm>
                <a:off x="3736" y="1645"/>
                <a:ext cx="113" cy="63"/>
              </a:xfrm>
              <a:prstGeom prst="rect">
                <a:avLst/>
              </a:prstGeom>
              <a:solidFill>
                <a:srgbClr val="474747"/>
              </a:solidFill>
              <a:ln w="12700">
                <a:solidFill>
                  <a:srgbClr val="5F5F5F"/>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148" name="Rectangle 260" descr="Narrow vertical"/>
              <p:cNvSpPr>
                <a:spLocks noChangeArrowheads="1"/>
              </p:cNvSpPr>
              <p:nvPr/>
            </p:nvSpPr>
            <p:spPr bwMode="auto">
              <a:xfrm>
                <a:off x="3695"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149" name="Rectangle 261" descr="Narrow vertical"/>
              <p:cNvSpPr>
                <a:spLocks noChangeArrowheads="1"/>
              </p:cNvSpPr>
              <p:nvPr/>
            </p:nvSpPr>
            <p:spPr bwMode="auto">
              <a:xfrm>
                <a:off x="4127" y="1746"/>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150" name="Rectangle 262"/>
              <p:cNvSpPr>
                <a:spLocks noChangeArrowheads="1"/>
              </p:cNvSpPr>
              <p:nvPr/>
            </p:nvSpPr>
            <p:spPr bwMode="auto">
              <a:xfrm>
                <a:off x="3896" y="1645"/>
                <a:ext cx="118" cy="63"/>
              </a:xfrm>
              <a:prstGeom prst="rect">
                <a:avLst/>
              </a:prstGeom>
              <a:solidFill>
                <a:srgbClr val="474747"/>
              </a:solidFill>
              <a:ln w="12700">
                <a:solidFill>
                  <a:srgbClr val="5F5F5F"/>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151" name="Rectangle 263"/>
              <p:cNvSpPr>
                <a:spLocks noChangeArrowheads="1"/>
              </p:cNvSpPr>
              <p:nvPr/>
            </p:nvSpPr>
            <p:spPr bwMode="auto">
              <a:xfrm>
                <a:off x="4050" y="1644"/>
                <a:ext cx="113" cy="63"/>
              </a:xfrm>
              <a:prstGeom prst="rect">
                <a:avLst/>
              </a:prstGeom>
              <a:solidFill>
                <a:srgbClr val="474747"/>
              </a:solidFill>
              <a:ln w="12700">
                <a:solidFill>
                  <a:srgbClr val="5F5F5F"/>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152" name="Rectangle 264"/>
              <p:cNvSpPr>
                <a:spLocks noChangeArrowheads="1"/>
              </p:cNvSpPr>
              <p:nvPr/>
            </p:nvSpPr>
            <p:spPr bwMode="auto">
              <a:xfrm>
                <a:off x="4204" y="1644"/>
                <a:ext cx="115" cy="63"/>
              </a:xfrm>
              <a:prstGeom prst="rect">
                <a:avLst/>
              </a:prstGeom>
              <a:solidFill>
                <a:srgbClr val="474747"/>
              </a:solidFill>
              <a:ln w="12700">
                <a:solidFill>
                  <a:srgbClr val="5F5F5F"/>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153" name="Rectangle 265"/>
              <p:cNvSpPr>
                <a:spLocks noChangeArrowheads="1"/>
              </p:cNvSpPr>
              <p:nvPr/>
            </p:nvSpPr>
            <p:spPr bwMode="auto">
              <a:xfrm>
                <a:off x="4368" y="1645"/>
                <a:ext cx="120" cy="63"/>
              </a:xfrm>
              <a:prstGeom prst="rect">
                <a:avLst/>
              </a:prstGeom>
              <a:solidFill>
                <a:srgbClr val="474747"/>
              </a:solidFill>
              <a:ln w="12700">
                <a:solidFill>
                  <a:srgbClr val="5F5F5F"/>
                </a:solidFill>
                <a:miter lim="800000"/>
                <a:headEnd/>
                <a:tailEnd/>
              </a:ln>
            </p:spPr>
            <p:txBody>
              <a:bodyPr wrap="none" anchor="ctr"/>
              <a:lstStyle/>
              <a:p>
                <a:endParaRPr lang="zh-CN" altLang="en-US">
                  <a:solidFill>
                    <a:schemeClr val="tx1"/>
                  </a:solidFill>
                  <a:latin typeface="Arial" charset="0"/>
                  <a:ea typeface="宋体" pitchFamily="2" charset="-122"/>
                </a:endParaRPr>
              </a:p>
            </p:txBody>
          </p:sp>
        </p:grpSp>
        <p:grpSp>
          <p:nvGrpSpPr>
            <p:cNvPr id="86" name="Group 266"/>
            <p:cNvGrpSpPr>
              <a:grpSpLocks/>
            </p:cNvGrpSpPr>
            <p:nvPr/>
          </p:nvGrpSpPr>
          <p:grpSpPr bwMode="auto">
            <a:xfrm rot="1273006" flipH="1">
              <a:off x="370" y="1457"/>
              <a:ext cx="463" cy="181"/>
              <a:chOff x="3667" y="1613"/>
              <a:chExt cx="876" cy="152"/>
            </a:xfrm>
          </p:grpSpPr>
          <p:sp>
            <p:nvSpPr>
              <p:cNvPr id="110" name="Rectangle 267"/>
              <p:cNvSpPr>
                <a:spLocks noChangeArrowheads="1"/>
              </p:cNvSpPr>
              <p:nvPr/>
            </p:nvSpPr>
            <p:spPr bwMode="auto">
              <a:xfrm>
                <a:off x="3674" y="1687"/>
                <a:ext cx="392" cy="21"/>
              </a:xfrm>
              <a:prstGeom prst="rect">
                <a:avLst/>
              </a:prstGeom>
              <a:noFill/>
              <a:ln w="12700">
                <a:solidFill>
                  <a:srgbClr val="000000"/>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111" name="Rectangle 268"/>
              <p:cNvSpPr>
                <a:spLocks noChangeArrowheads="1"/>
              </p:cNvSpPr>
              <p:nvPr/>
            </p:nvSpPr>
            <p:spPr bwMode="auto">
              <a:xfrm>
                <a:off x="4111" y="1686"/>
                <a:ext cx="392" cy="21"/>
              </a:xfrm>
              <a:prstGeom prst="rect">
                <a:avLst/>
              </a:prstGeom>
              <a:noFill/>
              <a:ln w="12700">
                <a:solidFill>
                  <a:srgbClr val="000000"/>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112" name="Freeform 269"/>
              <p:cNvSpPr>
                <a:spLocks/>
              </p:cNvSpPr>
              <p:nvPr/>
            </p:nvSpPr>
            <p:spPr bwMode="auto">
              <a:xfrm>
                <a:off x="3666"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13" name="Freeform 270"/>
              <p:cNvSpPr>
                <a:spLocks/>
              </p:cNvSpPr>
              <p:nvPr/>
            </p:nvSpPr>
            <p:spPr bwMode="auto">
              <a:xfrm>
                <a:off x="3667" y="1631"/>
                <a:ext cx="876" cy="21"/>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14" name="Freeform 271"/>
              <p:cNvSpPr>
                <a:spLocks/>
              </p:cNvSpPr>
              <p:nvPr/>
            </p:nvSpPr>
            <p:spPr bwMode="auto">
              <a:xfrm>
                <a:off x="3667" y="1637"/>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15" name="Freeform 272"/>
              <p:cNvSpPr>
                <a:spLocks/>
              </p:cNvSpPr>
              <p:nvPr/>
            </p:nvSpPr>
            <p:spPr bwMode="auto">
              <a:xfrm>
                <a:off x="3658" y="1649"/>
                <a:ext cx="876" cy="21"/>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16" name="Freeform 273"/>
              <p:cNvSpPr>
                <a:spLocks/>
              </p:cNvSpPr>
              <p:nvPr/>
            </p:nvSpPr>
            <p:spPr bwMode="auto">
              <a:xfrm>
                <a:off x="3666" y="1657"/>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17" name="Freeform 274"/>
              <p:cNvSpPr>
                <a:spLocks/>
              </p:cNvSpPr>
              <p:nvPr/>
            </p:nvSpPr>
            <p:spPr bwMode="auto">
              <a:xfrm>
                <a:off x="3666"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18" name="Freeform 275"/>
              <p:cNvSpPr>
                <a:spLocks/>
              </p:cNvSpPr>
              <p:nvPr/>
            </p:nvSpPr>
            <p:spPr bwMode="auto">
              <a:xfrm>
                <a:off x="3667" y="167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19" name="Freeform 276"/>
              <p:cNvSpPr>
                <a:spLocks/>
              </p:cNvSpPr>
              <p:nvPr/>
            </p:nvSpPr>
            <p:spPr bwMode="auto">
              <a:xfrm>
                <a:off x="3661" y="1683"/>
                <a:ext cx="876" cy="21"/>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20" name="Freeform 277"/>
              <p:cNvSpPr>
                <a:spLocks/>
              </p:cNvSpPr>
              <p:nvPr/>
            </p:nvSpPr>
            <p:spPr bwMode="auto">
              <a:xfrm>
                <a:off x="3667" y="169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21" name="Freeform 278"/>
              <p:cNvSpPr>
                <a:spLocks/>
              </p:cNvSpPr>
              <p:nvPr/>
            </p:nvSpPr>
            <p:spPr bwMode="auto">
              <a:xfrm>
                <a:off x="3662" y="1701"/>
                <a:ext cx="876" cy="22"/>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22" name="Freeform 279"/>
              <p:cNvSpPr>
                <a:spLocks/>
              </p:cNvSpPr>
              <p:nvPr/>
            </p:nvSpPr>
            <p:spPr bwMode="auto">
              <a:xfrm>
                <a:off x="3666"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23" name="Freeform 280"/>
              <p:cNvSpPr>
                <a:spLocks/>
              </p:cNvSpPr>
              <p:nvPr/>
            </p:nvSpPr>
            <p:spPr bwMode="auto">
              <a:xfrm>
                <a:off x="3666"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24" name="Freeform 281"/>
              <p:cNvSpPr>
                <a:spLocks/>
              </p:cNvSpPr>
              <p:nvPr/>
            </p:nvSpPr>
            <p:spPr bwMode="auto">
              <a:xfrm>
                <a:off x="3661" y="1734"/>
                <a:ext cx="876" cy="21"/>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25" name="Rectangle 282"/>
              <p:cNvSpPr>
                <a:spLocks noChangeArrowheads="1"/>
              </p:cNvSpPr>
              <p:nvPr/>
            </p:nvSpPr>
            <p:spPr bwMode="auto">
              <a:xfrm>
                <a:off x="3736" y="1645"/>
                <a:ext cx="113" cy="63"/>
              </a:xfrm>
              <a:prstGeom prst="rect">
                <a:avLst/>
              </a:prstGeom>
              <a:solidFill>
                <a:srgbClr val="474747"/>
              </a:solidFill>
              <a:ln w="12700">
                <a:solidFill>
                  <a:srgbClr val="5F5F5F"/>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126" name="Rectangle 283" descr="Narrow vertical"/>
              <p:cNvSpPr>
                <a:spLocks noChangeArrowheads="1"/>
              </p:cNvSpPr>
              <p:nvPr/>
            </p:nvSpPr>
            <p:spPr bwMode="auto">
              <a:xfrm>
                <a:off x="3695"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127" name="Rectangle 284" descr="Narrow vertical"/>
              <p:cNvSpPr>
                <a:spLocks noChangeArrowheads="1"/>
              </p:cNvSpPr>
              <p:nvPr/>
            </p:nvSpPr>
            <p:spPr bwMode="auto">
              <a:xfrm>
                <a:off x="4128" y="1746"/>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128" name="Rectangle 285"/>
              <p:cNvSpPr>
                <a:spLocks noChangeArrowheads="1"/>
              </p:cNvSpPr>
              <p:nvPr/>
            </p:nvSpPr>
            <p:spPr bwMode="auto">
              <a:xfrm>
                <a:off x="3895" y="1643"/>
                <a:ext cx="118" cy="63"/>
              </a:xfrm>
              <a:prstGeom prst="rect">
                <a:avLst/>
              </a:prstGeom>
              <a:solidFill>
                <a:srgbClr val="474747"/>
              </a:solidFill>
              <a:ln w="12700">
                <a:solidFill>
                  <a:srgbClr val="5F5F5F"/>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129" name="Rectangle 286"/>
              <p:cNvSpPr>
                <a:spLocks noChangeArrowheads="1"/>
              </p:cNvSpPr>
              <p:nvPr/>
            </p:nvSpPr>
            <p:spPr bwMode="auto">
              <a:xfrm>
                <a:off x="4054" y="1640"/>
                <a:ext cx="115" cy="62"/>
              </a:xfrm>
              <a:prstGeom prst="rect">
                <a:avLst/>
              </a:prstGeom>
              <a:solidFill>
                <a:srgbClr val="474747"/>
              </a:solidFill>
              <a:ln w="12700">
                <a:solidFill>
                  <a:srgbClr val="5F5F5F"/>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130" name="Rectangle 287"/>
              <p:cNvSpPr>
                <a:spLocks noChangeArrowheads="1"/>
              </p:cNvSpPr>
              <p:nvPr/>
            </p:nvSpPr>
            <p:spPr bwMode="auto">
              <a:xfrm>
                <a:off x="4209" y="1645"/>
                <a:ext cx="115" cy="63"/>
              </a:xfrm>
              <a:prstGeom prst="rect">
                <a:avLst/>
              </a:prstGeom>
              <a:solidFill>
                <a:srgbClr val="474747"/>
              </a:solidFill>
              <a:ln w="12700">
                <a:solidFill>
                  <a:srgbClr val="5F5F5F"/>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131" name="Rectangle 288"/>
              <p:cNvSpPr>
                <a:spLocks noChangeArrowheads="1"/>
              </p:cNvSpPr>
              <p:nvPr/>
            </p:nvSpPr>
            <p:spPr bwMode="auto">
              <a:xfrm>
                <a:off x="4370" y="1639"/>
                <a:ext cx="120" cy="63"/>
              </a:xfrm>
              <a:prstGeom prst="rect">
                <a:avLst/>
              </a:prstGeom>
              <a:solidFill>
                <a:srgbClr val="474747"/>
              </a:solidFill>
              <a:ln w="12700">
                <a:solidFill>
                  <a:srgbClr val="5F5F5F"/>
                </a:solidFill>
                <a:miter lim="800000"/>
                <a:headEnd/>
                <a:tailEnd/>
              </a:ln>
            </p:spPr>
            <p:txBody>
              <a:bodyPr wrap="none" anchor="ctr"/>
              <a:lstStyle/>
              <a:p>
                <a:endParaRPr lang="zh-CN" altLang="en-US">
                  <a:solidFill>
                    <a:schemeClr val="tx1"/>
                  </a:solidFill>
                  <a:latin typeface="Arial" charset="0"/>
                  <a:ea typeface="宋体" pitchFamily="2" charset="-122"/>
                </a:endParaRPr>
              </a:p>
            </p:txBody>
          </p:sp>
        </p:grpSp>
        <p:grpSp>
          <p:nvGrpSpPr>
            <p:cNvPr id="87" name="Group 289"/>
            <p:cNvGrpSpPr>
              <a:grpSpLocks/>
            </p:cNvGrpSpPr>
            <p:nvPr/>
          </p:nvGrpSpPr>
          <p:grpSpPr bwMode="auto">
            <a:xfrm rot="1273006" flipH="1">
              <a:off x="423" y="1523"/>
              <a:ext cx="463" cy="181"/>
              <a:chOff x="3667" y="1613"/>
              <a:chExt cx="876" cy="152"/>
            </a:xfrm>
          </p:grpSpPr>
          <p:sp>
            <p:nvSpPr>
              <p:cNvPr id="88" name="Rectangle 290"/>
              <p:cNvSpPr>
                <a:spLocks noChangeArrowheads="1"/>
              </p:cNvSpPr>
              <p:nvPr/>
            </p:nvSpPr>
            <p:spPr bwMode="auto">
              <a:xfrm>
                <a:off x="3678" y="1694"/>
                <a:ext cx="392" cy="20"/>
              </a:xfrm>
              <a:prstGeom prst="rect">
                <a:avLst/>
              </a:prstGeom>
              <a:noFill/>
              <a:ln w="12700">
                <a:solidFill>
                  <a:srgbClr val="000000"/>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89" name="Rectangle 291"/>
              <p:cNvSpPr>
                <a:spLocks noChangeArrowheads="1"/>
              </p:cNvSpPr>
              <p:nvPr/>
            </p:nvSpPr>
            <p:spPr bwMode="auto">
              <a:xfrm>
                <a:off x="4112" y="1694"/>
                <a:ext cx="390" cy="20"/>
              </a:xfrm>
              <a:prstGeom prst="rect">
                <a:avLst/>
              </a:prstGeom>
              <a:noFill/>
              <a:ln w="12700">
                <a:solidFill>
                  <a:srgbClr val="000000"/>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90" name="Freeform 292"/>
              <p:cNvSpPr>
                <a:spLocks/>
              </p:cNvSpPr>
              <p:nvPr/>
            </p:nvSpPr>
            <p:spPr bwMode="auto">
              <a:xfrm>
                <a:off x="3666" y="1615"/>
                <a:ext cx="876" cy="21"/>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91" name="Freeform 293"/>
              <p:cNvSpPr>
                <a:spLocks/>
              </p:cNvSpPr>
              <p:nvPr/>
            </p:nvSpPr>
            <p:spPr bwMode="auto">
              <a:xfrm>
                <a:off x="3666" y="1633"/>
                <a:ext cx="876" cy="21"/>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92" name="Freeform 294"/>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93" name="Freeform 295"/>
              <p:cNvSpPr>
                <a:spLocks/>
              </p:cNvSpPr>
              <p:nvPr/>
            </p:nvSpPr>
            <p:spPr bwMode="auto">
              <a:xfrm>
                <a:off x="3658" y="1649"/>
                <a:ext cx="876" cy="21"/>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94" name="Freeform 296"/>
              <p:cNvSpPr>
                <a:spLocks/>
              </p:cNvSpPr>
              <p:nvPr/>
            </p:nvSpPr>
            <p:spPr bwMode="auto">
              <a:xfrm>
                <a:off x="3662" y="1656"/>
                <a:ext cx="876" cy="20"/>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95" name="Freeform 297"/>
              <p:cNvSpPr>
                <a:spLocks/>
              </p:cNvSpPr>
              <p:nvPr/>
            </p:nvSpPr>
            <p:spPr bwMode="auto">
              <a:xfrm>
                <a:off x="3666"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96" name="Freeform 298"/>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97" name="Freeform 299"/>
              <p:cNvSpPr>
                <a:spLocks/>
              </p:cNvSpPr>
              <p:nvPr/>
            </p:nvSpPr>
            <p:spPr bwMode="auto">
              <a:xfrm>
                <a:off x="3656" y="1687"/>
                <a:ext cx="876" cy="21"/>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98" name="Freeform 300"/>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99" name="Freeform 301"/>
              <p:cNvSpPr>
                <a:spLocks/>
              </p:cNvSpPr>
              <p:nvPr/>
            </p:nvSpPr>
            <p:spPr bwMode="auto">
              <a:xfrm>
                <a:off x="3666" y="1707"/>
                <a:ext cx="876" cy="21"/>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00" name="Freeform 302"/>
              <p:cNvSpPr>
                <a:spLocks/>
              </p:cNvSpPr>
              <p:nvPr/>
            </p:nvSpPr>
            <p:spPr bwMode="auto">
              <a:xfrm>
                <a:off x="3666" y="171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01" name="Freeform 303"/>
              <p:cNvSpPr>
                <a:spLocks/>
              </p:cNvSpPr>
              <p:nvPr/>
            </p:nvSpPr>
            <p:spPr bwMode="auto">
              <a:xfrm>
                <a:off x="3667" y="1725"/>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02" name="Freeform 304"/>
              <p:cNvSpPr>
                <a:spLocks/>
              </p:cNvSpPr>
              <p:nvPr/>
            </p:nvSpPr>
            <p:spPr bwMode="auto">
              <a:xfrm>
                <a:off x="3661" y="1734"/>
                <a:ext cx="876" cy="21"/>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03" name="Rectangle 305"/>
              <p:cNvSpPr>
                <a:spLocks noChangeArrowheads="1"/>
              </p:cNvSpPr>
              <p:nvPr/>
            </p:nvSpPr>
            <p:spPr bwMode="auto">
              <a:xfrm>
                <a:off x="3735" y="1647"/>
                <a:ext cx="113" cy="63"/>
              </a:xfrm>
              <a:prstGeom prst="rect">
                <a:avLst/>
              </a:prstGeom>
              <a:solidFill>
                <a:srgbClr val="474747"/>
              </a:solidFill>
              <a:ln w="12700">
                <a:solidFill>
                  <a:srgbClr val="5F5F5F"/>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104" name="Rectangle 306" descr="Narrow vertical"/>
              <p:cNvSpPr>
                <a:spLocks noChangeArrowheads="1"/>
              </p:cNvSpPr>
              <p:nvPr/>
            </p:nvSpPr>
            <p:spPr bwMode="auto">
              <a:xfrm>
                <a:off x="3695"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105" name="Rectangle 307" descr="Narrow vertical"/>
              <p:cNvSpPr>
                <a:spLocks noChangeArrowheads="1"/>
              </p:cNvSpPr>
              <p:nvPr/>
            </p:nvSpPr>
            <p:spPr bwMode="auto">
              <a:xfrm>
                <a:off x="4128" y="1747"/>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106" name="Rectangle 308"/>
              <p:cNvSpPr>
                <a:spLocks noChangeArrowheads="1"/>
              </p:cNvSpPr>
              <p:nvPr/>
            </p:nvSpPr>
            <p:spPr bwMode="auto">
              <a:xfrm>
                <a:off x="3896" y="1645"/>
                <a:ext cx="118" cy="63"/>
              </a:xfrm>
              <a:prstGeom prst="rect">
                <a:avLst/>
              </a:prstGeom>
              <a:solidFill>
                <a:srgbClr val="474747"/>
              </a:solidFill>
              <a:ln w="12700">
                <a:solidFill>
                  <a:srgbClr val="5F5F5F"/>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107" name="Rectangle 309"/>
              <p:cNvSpPr>
                <a:spLocks noChangeArrowheads="1"/>
              </p:cNvSpPr>
              <p:nvPr/>
            </p:nvSpPr>
            <p:spPr bwMode="auto">
              <a:xfrm>
                <a:off x="4054" y="1647"/>
                <a:ext cx="115" cy="63"/>
              </a:xfrm>
              <a:prstGeom prst="rect">
                <a:avLst/>
              </a:prstGeom>
              <a:solidFill>
                <a:srgbClr val="474747"/>
              </a:solidFill>
              <a:ln w="12700">
                <a:solidFill>
                  <a:srgbClr val="5F5F5F"/>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108" name="Rectangle 310"/>
              <p:cNvSpPr>
                <a:spLocks noChangeArrowheads="1"/>
              </p:cNvSpPr>
              <p:nvPr/>
            </p:nvSpPr>
            <p:spPr bwMode="auto">
              <a:xfrm>
                <a:off x="4209" y="1647"/>
                <a:ext cx="115" cy="62"/>
              </a:xfrm>
              <a:prstGeom prst="rect">
                <a:avLst/>
              </a:prstGeom>
              <a:solidFill>
                <a:srgbClr val="474747"/>
              </a:solidFill>
              <a:ln w="12700">
                <a:solidFill>
                  <a:srgbClr val="5F5F5F"/>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109" name="Rectangle 311"/>
              <p:cNvSpPr>
                <a:spLocks noChangeArrowheads="1"/>
              </p:cNvSpPr>
              <p:nvPr/>
            </p:nvSpPr>
            <p:spPr bwMode="auto">
              <a:xfrm>
                <a:off x="4369" y="1645"/>
                <a:ext cx="120" cy="63"/>
              </a:xfrm>
              <a:prstGeom prst="rect">
                <a:avLst/>
              </a:prstGeom>
              <a:solidFill>
                <a:srgbClr val="474747"/>
              </a:solidFill>
              <a:ln w="12700">
                <a:solidFill>
                  <a:srgbClr val="5F5F5F"/>
                </a:solidFill>
                <a:miter lim="800000"/>
                <a:headEnd/>
                <a:tailEnd/>
              </a:ln>
            </p:spPr>
            <p:txBody>
              <a:bodyPr wrap="none" anchor="ctr"/>
              <a:lstStyle/>
              <a:p>
                <a:endParaRPr lang="zh-CN" altLang="en-US">
                  <a:solidFill>
                    <a:schemeClr val="tx1"/>
                  </a:solidFill>
                  <a:latin typeface="Arial" charset="0"/>
                  <a:ea typeface="宋体" pitchFamily="2" charset="-122"/>
                </a:endParaRPr>
              </a:p>
            </p:txBody>
          </p:sp>
        </p:grpSp>
      </p:grpSp>
      <p:grpSp>
        <p:nvGrpSpPr>
          <p:cNvPr id="157" name="Group 156"/>
          <p:cNvGrpSpPr/>
          <p:nvPr/>
        </p:nvGrpSpPr>
        <p:grpSpPr>
          <a:xfrm>
            <a:off x="3280686" y="3691377"/>
            <a:ext cx="904771" cy="695366"/>
            <a:chOff x="8190897" y="234407"/>
            <a:chExt cx="904771" cy="695366"/>
          </a:xfrm>
        </p:grpSpPr>
        <p:pic>
          <p:nvPicPr>
            <p:cNvPr id="154" name="Picture 15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90897" y="234407"/>
              <a:ext cx="904771" cy="559652"/>
            </a:xfrm>
            <a:prstGeom prst="rect">
              <a:avLst/>
            </a:prstGeom>
          </p:spPr>
        </p:pic>
        <p:pic>
          <p:nvPicPr>
            <p:cNvPr id="155" name="Picture 15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90897" y="295680"/>
              <a:ext cx="904771" cy="559652"/>
            </a:xfrm>
            <a:prstGeom prst="rect">
              <a:avLst/>
            </a:prstGeom>
          </p:spPr>
        </p:pic>
        <p:pic>
          <p:nvPicPr>
            <p:cNvPr id="156" name="Picture 15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90897" y="370121"/>
              <a:ext cx="904771" cy="559652"/>
            </a:xfrm>
            <a:prstGeom prst="rect">
              <a:avLst/>
            </a:prstGeom>
          </p:spPr>
        </p:pic>
      </p:grpSp>
      <p:grpSp>
        <p:nvGrpSpPr>
          <p:cNvPr id="159" name="Group 158"/>
          <p:cNvGrpSpPr/>
          <p:nvPr/>
        </p:nvGrpSpPr>
        <p:grpSpPr>
          <a:xfrm>
            <a:off x="1405804" y="3755616"/>
            <a:ext cx="786354" cy="715176"/>
            <a:chOff x="1414134" y="3126276"/>
            <a:chExt cx="786354" cy="715176"/>
          </a:xfrm>
        </p:grpSpPr>
        <p:pic>
          <p:nvPicPr>
            <p:cNvPr id="160" name="Picture 37" descr="chips"/>
            <p:cNvPicPr>
              <a:picLocks noChangeAspect="1" noChangeArrowheads="1"/>
            </p:cNvPicPr>
            <p:nvPr/>
          </p:nvPicPr>
          <p:blipFill>
            <a:blip r:embed="rId3"/>
            <a:srcRect/>
            <a:stretch>
              <a:fillRect/>
            </a:stretch>
          </p:blipFill>
          <p:spPr bwMode="auto">
            <a:xfrm>
              <a:off x="1414134" y="3126276"/>
              <a:ext cx="786354" cy="715176"/>
            </a:xfrm>
            <a:prstGeom prst="rect">
              <a:avLst/>
            </a:prstGeom>
            <a:noFill/>
            <a:ln w="9525">
              <a:noFill/>
              <a:miter lim="800000"/>
              <a:headEnd/>
              <a:tailEnd/>
            </a:ln>
          </p:spPr>
        </p:pic>
        <p:sp>
          <p:nvSpPr>
            <p:cNvPr id="161" name="Text Box 38"/>
            <p:cNvSpPr txBox="1">
              <a:spLocks noChangeArrowheads="1"/>
            </p:cNvSpPr>
            <p:nvPr/>
          </p:nvSpPr>
          <p:spPr bwMode="auto">
            <a:xfrm rot="20764742">
              <a:off x="1693919" y="3412984"/>
              <a:ext cx="269304" cy="131574"/>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lIns="0" tIns="0" rIns="0" bIns="0" anchorCtr="1">
              <a:spAutoFit/>
            </a:bodyPr>
            <a:lstStyle/>
            <a:p>
              <a:pPr algn="ctr">
                <a:lnSpc>
                  <a:spcPct val="95000"/>
                </a:lnSpc>
                <a:spcBef>
                  <a:spcPct val="30000"/>
                </a:spcBef>
                <a:buClr>
                  <a:srgbClr val="FFFFFF"/>
                </a:buClr>
                <a:buFont typeface="Wingdings" pitchFamily="2" charset="2"/>
                <a:buNone/>
                <a:defRPr/>
              </a:pPr>
              <a:r>
                <a:rPr lang="en-US" sz="900" dirty="0" smtClean="0">
                  <a:solidFill>
                    <a:srgbClr val="000000"/>
                  </a:solidFill>
                  <a:latin typeface="Neo Sans Intel"/>
                  <a:cs typeface="Arial" pitchFamily="34" charset="0"/>
                </a:rPr>
                <a:t>Xeon</a:t>
              </a:r>
              <a:endParaRPr lang="en-US" sz="900" dirty="0">
                <a:solidFill>
                  <a:srgbClr val="000000"/>
                </a:solidFill>
                <a:latin typeface="Neo Sans Intel"/>
                <a:cs typeface="Arial" pitchFamily="34" charset="0"/>
              </a:endParaRPr>
            </a:p>
          </p:txBody>
        </p:sp>
      </p:grpSp>
      <p:sp>
        <p:nvSpPr>
          <p:cNvPr id="162" name="Rectangle 161"/>
          <p:cNvSpPr/>
          <p:nvPr/>
        </p:nvSpPr>
        <p:spPr>
          <a:xfrm>
            <a:off x="1601909" y="4327924"/>
            <a:ext cx="484427" cy="261610"/>
          </a:xfrm>
          <a:prstGeom prst="rect">
            <a:avLst/>
          </a:prstGeom>
        </p:spPr>
        <p:txBody>
          <a:bodyPr wrap="none">
            <a:spAutoFit/>
          </a:bodyPr>
          <a:lstStyle/>
          <a:p>
            <a:pPr lvl="0" algn="ctr" defTabSz="685800">
              <a:defRPr/>
            </a:pPr>
            <a:r>
              <a:rPr lang="en-US" altLang="zh-CN" sz="1100" kern="0" dirty="0" smtClean="0">
                <a:solidFill>
                  <a:prstClr val="black"/>
                </a:solidFill>
                <a:latin typeface="Arial"/>
              </a:rPr>
              <a:t>CPU</a:t>
            </a:r>
            <a:endParaRPr lang="zh-CN" altLang="en-US" sz="1100" kern="0" dirty="0">
              <a:solidFill>
                <a:prstClr val="black"/>
              </a:solidFill>
              <a:latin typeface="Arial"/>
            </a:endParaRPr>
          </a:p>
        </p:txBody>
      </p:sp>
      <p:sp>
        <p:nvSpPr>
          <p:cNvPr id="163" name="Rectangle 162"/>
          <p:cNvSpPr/>
          <p:nvPr/>
        </p:nvSpPr>
        <p:spPr>
          <a:xfrm>
            <a:off x="2470939" y="4322421"/>
            <a:ext cx="601448" cy="261610"/>
          </a:xfrm>
          <a:prstGeom prst="rect">
            <a:avLst/>
          </a:prstGeom>
        </p:spPr>
        <p:txBody>
          <a:bodyPr wrap="none">
            <a:spAutoFit/>
          </a:bodyPr>
          <a:lstStyle/>
          <a:p>
            <a:pPr lvl="0" algn="ctr" defTabSz="685800">
              <a:defRPr/>
            </a:pPr>
            <a:r>
              <a:rPr lang="en-US" altLang="zh-CN" sz="1100" kern="0" dirty="0" smtClean="0">
                <a:solidFill>
                  <a:prstClr val="black"/>
                </a:solidFill>
                <a:latin typeface="Arial"/>
              </a:rPr>
              <a:t>DRAM</a:t>
            </a:r>
            <a:endParaRPr lang="zh-CN" altLang="en-US" sz="1100" kern="0" dirty="0">
              <a:solidFill>
                <a:prstClr val="black"/>
              </a:solidFill>
              <a:latin typeface="Arial"/>
            </a:endParaRPr>
          </a:p>
        </p:txBody>
      </p:sp>
      <p:sp>
        <p:nvSpPr>
          <p:cNvPr id="164" name="Rectangle 163"/>
          <p:cNvSpPr/>
          <p:nvPr/>
        </p:nvSpPr>
        <p:spPr>
          <a:xfrm>
            <a:off x="3456990" y="4322421"/>
            <a:ext cx="607860" cy="261610"/>
          </a:xfrm>
          <a:prstGeom prst="rect">
            <a:avLst/>
          </a:prstGeom>
        </p:spPr>
        <p:txBody>
          <a:bodyPr wrap="none">
            <a:spAutoFit/>
          </a:bodyPr>
          <a:lstStyle/>
          <a:p>
            <a:pPr lvl="0" algn="ctr" defTabSz="685800">
              <a:defRPr/>
            </a:pPr>
            <a:r>
              <a:rPr lang="en-US" altLang="zh-CN" sz="1100" kern="0" dirty="0" smtClean="0">
                <a:solidFill>
                  <a:prstClr val="black"/>
                </a:solidFill>
                <a:latin typeface="Arial"/>
              </a:rPr>
              <a:t>PMEM</a:t>
            </a:r>
            <a:endParaRPr lang="zh-CN" altLang="en-US" sz="1100" kern="0" dirty="0">
              <a:solidFill>
                <a:prstClr val="black"/>
              </a:solidFill>
              <a:latin typeface="Arial"/>
            </a:endParaRPr>
          </a:p>
        </p:txBody>
      </p:sp>
      <p:sp>
        <p:nvSpPr>
          <p:cNvPr id="166" name="Rectangle 165"/>
          <p:cNvSpPr/>
          <p:nvPr/>
        </p:nvSpPr>
        <p:spPr>
          <a:xfrm>
            <a:off x="159026" y="3066709"/>
            <a:ext cx="1127670" cy="600164"/>
          </a:xfrm>
          <a:prstGeom prst="rect">
            <a:avLst/>
          </a:prstGeom>
        </p:spPr>
        <p:txBody>
          <a:bodyPr wrap="square">
            <a:spAutoFit/>
          </a:bodyPr>
          <a:lstStyle/>
          <a:p>
            <a:pPr lvl="0" algn="ctr" defTabSz="685800">
              <a:defRPr/>
            </a:pPr>
            <a:r>
              <a:rPr lang="en-US" altLang="zh-CN" sz="1100" b="1" kern="0" dirty="0" smtClean="0">
                <a:solidFill>
                  <a:schemeClr val="tx2"/>
                </a:solidFill>
                <a:latin typeface="Arial"/>
              </a:rPr>
              <a:t>Service Provider Software</a:t>
            </a:r>
          </a:p>
        </p:txBody>
      </p:sp>
      <p:sp>
        <p:nvSpPr>
          <p:cNvPr id="167" name="Rectangle 166"/>
          <p:cNvSpPr/>
          <p:nvPr/>
        </p:nvSpPr>
        <p:spPr>
          <a:xfrm>
            <a:off x="223921" y="2272919"/>
            <a:ext cx="1042797" cy="430887"/>
          </a:xfrm>
          <a:prstGeom prst="rect">
            <a:avLst/>
          </a:prstGeom>
        </p:spPr>
        <p:txBody>
          <a:bodyPr wrap="square">
            <a:spAutoFit/>
          </a:bodyPr>
          <a:lstStyle/>
          <a:p>
            <a:pPr lvl="0" algn="ctr" defTabSz="685800">
              <a:defRPr/>
            </a:pPr>
            <a:r>
              <a:rPr lang="en-US" altLang="zh-CN" sz="1100" b="1" kern="0" dirty="0" smtClean="0">
                <a:solidFill>
                  <a:schemeClr val="tx2"/>
                </a:solidFill>
                <a:latin typeface="Arial"/>
              </a:rPr>
              <a:t>End User Software</a:t>
            </a:r>
          </a:p>
        </p:txBody>
      </p:sp>
      <p:cxnSp>
        <p:nvCxnSpPr>
          <p:cNvPr id="169" name="Straight Connector 168"/>
          <p:cNvCxnSpPr/>
          <p:nvPr/>
        </p:nvCxnSpPr>
        <p:spPr>
          <a:xfrm>
            <a:off x="320858" y="3691377"/>
            <a:ext cx="4211528" cy="0"/>
          </a:xfrm>
          <a:prstGeom prst="line">
            <a:avLst/>
          </a:prstGeom>
          <a:ln w="12700">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70" name="Group 169"/>
          <p:cNvGrpSpPr/>
          <p:nvPr/>
        </p:nvGrpSpPr>
        <p:grpSpPr>
          <a:xfrm>
            <a:off x="5921299" y="3695051"/>
            <a:ext cx="786354" cy="715176"/>
            <a:chOff x="1414134" y="3126276"/>
            <a:chExt cx="786354" cy="715176"/>
          </a:xfrm>
        </p:grpSpPr>
        <p:pic>
          <p:nvPicPr>
            <p:cNvPr id="171" name="Picture 37" descr="chips"/>
            <p:cNvPicPr>
              <a:picLocks noChangeAspect="1" noChangeArrowheads="1"/>
            </p:cNvPicPr>
            <p:nvPr/>
          </p:nvPicPr>
          <p:blipFill>
            <a:blip r:embed="rId3"/>
            <a:srcRect/>
            <a:stretch>
              <a:fillRect/>
            </a:stretch>
          </p:blipFill>
          <p:spPr bwMode="auto">
            <a:xfrm>
              <a:off x="1414134" y="3126276"/>
              <a:ext cx="786354" cy="715176"/>
            </a:xfrm>
            <a:prstGeom prst="rect">
              <a:avLst/>
            </a:prstGeom>
            <a:noFill/>
            <a:ln w="9525">
              <a:noFill/>
              <a:miter lim="800000"/>
              <a:headEnd/>
              <a:tailEnd/>
            </a:ln>
          </p:spPr>
        </p:pic>
        <p:sp>
          <p:nvSpPr>
            <p:cNvPr id="172" name="Text Box 38"/>
            <p:cNvSpPr txBox="1">
              <a:spLocks noChangeArrowheads="1"/>
            </p:cNvSpPr>
            <p:nvPr/>
          </p:nvSpPr>
          <p:spPr bwMode="auto">
            <a:xfrm rot="20764742">
              <a:off x="1693919" y="3412984"/>
              <a:ext cx="269304" cy="131574"/>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lIns="0" tIns="0" rIns="0" bIns="0" anchorCtr="1">
              <a:spAutoFit/>
            </a:bodyPr>
            <a:lstStyle/>
            <a:p>
              <a:pPr algn="ctr">
                <a:lnSpc>
                  <a:spcPct val="95000"/>
                </a:lnSpc>
                <a:spcBef>
                  <a:spcPct val="30000"/>
                </a:spcBef>
                <a:buClr>
                  <a:srgbClr val="FFFFFF"/>
                </a:buClr>
                <a:buFont typeface="Wingdings" pitchFamily="2" charset="2"/>
                <a:buNone/>
                <a:defRPr/>
              </a:pPr>
              <a:r>
                <a:rPr lang="en-US" sz="900" dirty="0" smtClean="0">
                  <a:solidFill>
                    <a:srgbClr val="000000"/>
                  </a:solidFill>
                  <a:latin typeface="Neo Sans Intel"/>
                  <a:cs typeface="Arial" pitchFamily="34" charset="0"/>
                </a:rPr>
                <a:t>Xeon</a:t>
              </a:r>
              <a:endParaRPr lang="en-US" sz="900" dirty="0">
                <a:solidFill>
                  <a:srgbClr val="000000"/>
                </a:solidFill>
                <a:latin typeface="Neo Sans Intel"/>
                <a:cs typeface="Arial" pitchFamily="34" charset="0"/>
              </a:endParaRPr>
            </a:p>
          </p:txBody>
        </p:sp>
      </p:grpSp>
      <p:grpSp>
        <p:nvGrpSpPr>
          <p:cNvPr id="173" name="Group 242"/>
          <p:cNvGrpSpPr>
            <a:grpSpLocks/>
          </p:cNvGrpSpPr>
          <p:nvPr/>
        </p:nvGrpSpPr>
        <p:grpSpPr bwMode="auto">
          <a:xfrm flipH="1">
            <a:off x="6888658" y="3875584"/>
            <a:ext cx="666914" cy="308306"/>
            <a:chOff x="317" y="1380"/>
            <a:chExt cx="569" cy="324"/>
          </a:xfrm>
        </p:grpSpPr>
        <p:grpSp>
          <p:nvGrpSpPr>
            <p:cNvPr id="174" name="Group 243"/>
            <p:cNvGrpSpPr>
              <a:grpSpLocks/>
            </p:cNvGrpSpPr>
            <p:nvPr/>
          </p:nvGrpSpPr>
          <p:grpSpPr bwMode="auto">
            <a:xfrm rot="1273006" flipH="1">
              <a:off x="317" y="1380"/>
              <a:ext cx="463" cy="181"/>
              <a:chOff x="3667" y="1613"/>
              <a:chExt cx="876" cy="152"/>
            </a:xfrm>
          </p:grpSpPr>
          <p:sp>
            <p:nvSpPr>
              <p:cNvPr id="221" name="Rectangle 244"/>
              <p:cNvSpPr>
                <a:spLocks noChangeArrowheads="1"/>
              </p:cNvSpPr>
              <p:nvPr/>
            </p:nvSpPr>
            <p:spPr bwMode="auto">
              <a:xfrm>
                <a:off x="3674" y="1690"/>
                <a:ext cx="392" cy="20"/>
              </a:xfrm>
              <a:prstGeom prst="rect">
                <a:avLst/>
              </a:prstGeom>
              <a:noFill/>
              <a:ln w="12700">
                <a:solidFill>
                  <a:srgbClr val="000000"/>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222" name="Rectangle 245"/>
              <p:cNvSpPr>
                <a:spLocks noChangeArrowheads="1"/>
              </p:cNvSpPr>
              <p:nvPr/>
            </p:nvSpPr>
            <p:spPr bwMode="auto">
              <a:xfrm>
                <a:off x="4104" y="1689"/>
                <a:ext cx="392" cy="20"/>
              </a:xfrm>
              <a:prstGeom prst="rect">
                <a:avLst/>
              </a:prstGeom>
              <a:noFill/>
              <a:ln w="12700">
                <a:solidFill>
                  <a:srgbClr val="000000"/>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223" name="Freeform 246"/>
              <p:cNvSpPr>
                <a:spLocks/>
              </p:cNvSpPr>
              <p:nvPr/>
            </p:nvSpPr>
            <p:spPr bwMode="auto">
              <a:xfrm>
                <a:off x="3666"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224" name="Freeform 247"/>
              <p:cNvSpPr>
                <a:spLocks/>
              </p:cNvSpPr>
              <p:nvPr/>
            </p:nvSpPr>
            <p:spPr bwMode="auto">
              <a:xfrm>
                <a:off x="3667" y="1631"/>
                <a:ext cx="876" cy="21"/>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225" name="Freeform 248"/>
              <p:cNvSpPr>
                <a:spLocks/>
              </p:cNvSpPr>
              <p:nvPr/>
            </p:nvSpPr>
            <p:spPr bwMode="auto">
              <a:xfrm>
                <a:off x="3662" y="1638"/>
                <a:ext cx="876" cy="21"/>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226" name="Freeform 249"/>
              <p:cNvSpPr>
                <a:spLocks/>
              </p:cNvSpPr>
              <p:nvPr/>
            </p:nvSpPr>
            <p:spPr bwMode="auto">
              <a:xfrm>
                <a:off x="3657" y="1649"/>
                <a:ext cx="876" cy="21"/>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227" name="Freeform 250"/>
              <p:cNvSpPr>
                <a:spLocks/>
              </p:cNvSpPr>
              <p:nvPr/>
            </p:nvSpPr>
            <p:spPr bwMode="auto">
              <a:xfrm>
                <a:off x="3661" y="1656"/>
                <a:ext cx="876" cy="20"/>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228" name="Freeform 251"/>
              <p:cNvSpPr>
                <a:spLocks/>
              </p:cNvSpPr>
              <p:nvPr/>
            </p:nvSpPr>
            <p:spPr bwMode="auto">
              <a:xfrm>
                <a:off x="3661" y="166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229" name="Freeform 252"/>
              <p:cNvSpPr>
                <a:spLocks/>
              </p:cNvSpPr>
              <p:nvPr/>
            </p:nvSpPr>
            <p:spPr bwMode="auto">
              <a:xfrm>
                <a:off x="3666" y="167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230" name="Freeform 253"/>
              <p:cNvSpPr>
                <a:spLocks/>
              </p:cNvSpPr>
              <p:nvPr/>
            </p:nvSpPr>
            <p:spPr bwMode="auto">
              <a:xfrm>
                <a:off x="3661" y="1686"/>
                <a:ext cx="876" cy="22"/>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231" name="Freeform 254"/>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232" name="Freeform 255"/>
              <p:cNvSpPr>
                <a:spLocks/>
              </p:cNvSpPr>
              <p:nvPr/>
            </p:nvSpPr>
            <p:spPr bwMode="auto">
              <a:xfrm>
                <a:off x="3659" y="1700"/>
                <a:ext cx="876" cy="22"/>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233" name="Freeform 256"/>
              <p:cNvSpPr>
                <a:spLocks/>
              </p:cNvSpPr>
              <p:nvPr/>
            </p:nvSpPr>
            <p:spPr bwMode="auto">
              <a:xfrm>
                <a:off x="3666"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234" name="Freeform 257"/>
              <p:cNvSpPr>
                <a:spLocks/>
              </p:cNvSpPr>
              <p:nvPr/>
            </p:nvSpPr>
            <p:spPr bwMode="auto">
              <a:xfrm>
                <a:off x="3667" y="1725"/>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235" name="Freeform 258"/>
              <p:cNvSpPr>
                <a:spLocks/>
              </p:cNvSpPr>
              <p:nvPr/>
            </p:nvSpPr>
            <p:spPr bwMode="auto">
              <a:xfrm>
                <a:off x="3657" y="1730"/>
                <a:ext cx="876" cy="21"/>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236" name="Rectangle 259"/>
              <p:cNvSpPr>
                <a:spLocks noChangeArrowheads="1"/>
              </p:cNvSpPr>
              <p:nvPr/>
            </p:nvSpPr>
            <p:spPr bwMode="auto">
              <a:xfrm>
                <a:off x="3736" y="1645"/>
                <a:ext cx="113" cy="63"/>
              </a:xfrm>
              <a:prstGeom prst="rect">
                <a:avLst/>
              </a:prstGeom>
              <a:solidFill>
                <a:srgbClr val="474747"/>
              </a:solidFill>
              <a:ln w="12700">
                <a:solidFill>
                  <a:srgbClr val="5F5F5F"/>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237" name="Rectangle 260" descr="Narrow vertical"/>
              <p:cNvSpPr>
                <a:spLocks noChangeArrowheads="1"/>
              </p:cNvSpPr>
              <p:nvPr/>
            </p:nvSpPr>
            <p:spPr bwMode="auto">
              <a:xfrm>
                <a:off x="3695"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238" name="Rectangle 261" descr="Narrow vertical"/>
              <p:cNvSpPr>
                <a:spLocks noChangeArrowheads="1"/>
              </p:cNvSpPr>
              <p:nvPr/>
            </p:nvSpPr>
            <p:spPr bwMode="auto">
              <a:xfrm>
                <a:off x="4127" y="1746"/>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239" name="Rectangle 262"/>
              <p:cNvSpPr>
                <a:spLocks noChangeArrowheads="1"/>
              </p:cNvSpPr>
              <p:nvPr/>
            </p:nvSpPr>
            <p:spPr bwMode="auto">
              <a:xfrm>
                <a:off x="3896" y="1645"/>
                <a:ext cx="118" cy="63"/>
              </a:xfrm>
              <a:prstGeom prst="rect">
                <a:avLst/>
              </a:prstGeom>
              <a:solidFill>
                <a:srgbClr val="474747"/>
              </a:solidFill>
              <a:ln w="12700">
                <a:solidFill>
                  <a:srgbClr val="5F5F5F"/>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240" name="Rectangle 263"/>
              <p:cNvSpPr>
                <a:spLocks noChangeArrowheads="1"/>
              </p:cNvSpPr>
              <p:nvPr/>
            </p:nvSpPr>
            <p:spPr bwMode="auto">
              <a:xfrm>
                <a:off x="4050" y="1644"/>
                <a:ext cx="113" cy="63"/>
              </a:xfrm>
              <a:prstGeom prst="rect">
                <a:avLst/>
              </a:prstGeom>
              <a:solidFill>
                <a:srgbClr val="474747"/>
              </a:solidFill>
              <a:ln w="12700">
                <a:solidFill>
                  <a:srgbClr val="5F5F5F"/>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241" name="Rectangle 264"/>
              <p:cNvSpPr>
                <a:spLocks noChangeArrowheads="1"/>
              </p:cNvSpPr>
              <p:nvPr/>
            </p:nvSpPr>
            <p:spPr bwMode="auto">
              <a:xfrm>
                <a:off x="4204" y="1644"/>
                <a:ext cx="115" cy="63"/>
              </a:xfrm>
              <a:prstGeom prst="rect">
                <a:avLst/>
              </a:prstGeom>
              <a:solidFill>
                <a:srgbClr val="474747"/>
              </a:solidFill>
              <a:ln w="12700">
                <a:solidFill>
                  <a:srgbClr val="5F5F5F"/>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242" name="Rectangle 265"/>
              <p:cNvSpPr>
                <a:spLocks noChangeArrowheads="1"/>
              </p:cNvSpPr>
              <p:nvPr/>
            </p:nvSpPr>
            <p:spPr bwMode="auto">
              <a:xfrm>
                <a:off x="4368" y="1645"/>
                <a:ext cx="120" cy="63"/>
              </a:xfrm>
              <a:prstGeom prst="rect">
                <a:avLst/>
              </a:prstGeom>
              <a:solidFill>
                <a:srgbClr val="474747"/>
              </a:solidFill>
              <a:ln w="12700">
                <a:solidFill>
                  <a:srgbClr val="5F5F5F"/>
                </a:solidFill>
                <a:miter lim="800000"/>
                <a:headEnd/>
                <a:tailEnd/>
              </a:ln>
            </p:spPr>
            <p:txBody>
              <a:bodyPr wrap="none" anchor="ctr"/>
              <a:lstStyle/>
              <a:p>
                <a:endParaRPr lang="zh-CN" altLang="en-US">
                  <a:solidFill>
                    <a:schemeClr val="tx1"/>
                  </a:solidFill>
                  <a:latin typeface="Arial" charset="0"/>
                  <a:ea typeface="宋体" pitchFamily="2" charset="-122"/>
                </a:endParaRPr>
              </a:p>
            </p:txBody>
          </p:sp>
        </p:grpSp>
        <p:grpSp>
          <p:nvGrpSpPr>
            <p:cNvPr id="175" name="Group 266"/>
            <p:cNvGrpSpPr>
              <a:grpSpLocks/>
            </p:cNvGrpSpPr>
            <p:nvPr/>
          </p:nvGrpSpPr>
          <p:grpSpPr bwMode="auto">
            <a:xfrm rot="1273006" flipH="1">
              <a:off x="370" y="1457"/>
              <a:ext cx="463" cy="181"/>
              <a:chOff x="3667" y="1613"/>
              <a:chExt cx="876" cy="152"/>
            </a:xfrm>
          </p:grpSpPr>
          <p:sp>
            <p:nvSpPr>
              <p:cNvPr id="199" name="Rectangle 267"/>
              <p:cNvSpPr>
                <a:spLocks noChangeArrowheads="1"/>
              </p:cNvSpPr>
              <p:nvPr/>
            </p:nvSpPr>
            <p:spPr bwMode="auto">
              <a:xfrm>
                <a:off x="3674" y="1687"/>
                <a:ext cx="392" cy="21"/>
              </a:xfrm>
              <a:prstGeom prst="rect">
                <a:avLst/>
              </a:prstGeom>
              <a:noFill/>
              <a:ln w="12700">
                <a:solidFill>
                  <a:srgbClr val="000000"/>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200" name="Rectangle 268"/>
              <p:cNvSpPr>
                <a:spLocks noChangeArrowheads="1"/>
              </p:cNvSpPr>
              <p:nvPr/>
            </p:nvSpPr>
            <p:spPr bwMode="auto">
              <a:xfrm>
                <a:off x="4111" y="1686"/>
                <a:ext cx="392" cy="21"/>
              </a:xfrm>
              <a:prstGeom prst="rect">
                <a:avLst/>
              </a:prstGeom>
              <a:noFill/>
              <a:ln w="12700">
                <a:solidFill>
                  <a:srgbClr val="000000"/>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201" name="Freeform 269"/>
              <p:cNvSpPr>
                <a:spLocks/>
              </p:cNvSpPr>
              <p:nvPr/>
            </p:nvSpPr>
            <p:spPr bwMode="auto">
              <a:xfrm>
                <a:off x="3666"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202" name="Freeform 270"/>
              <p:cNvSpPr>
                <a:spLocks/>
              </p:cNvSpPr>
              <p:nvPr/>
            </p:nvSpPr>
            <p:spPr bwMode="auto">
              <a:xfrm>
                <a:off x="3667" y="1631"/>
                <a:ext cx="876" cy="21"/>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203" name="Freeform 271"/>
              <p:cNvSpPr>
                <a:spLocks/>
              </p:cNvSpPr>
              <p:nvPr/>
            </p:nvSpPr>
            <p:spPr bwMode="auto">
              <a:xfrm>
                <a:off x="3667" y="1637"/>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204" name="Freeform 272"/>
              <p:cNvSpPr>
                <a:spLocks/>
              </p:cNvSpPr>
              <p:nvPr/>
            </p:nvSpPr>
            <p:spPr bwMode="auto">
              <a:xfrm>
                <a:off x="3658" y="1649"/>
                <a:ext cx="876" cy="21"/>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205" name="Freeform 273"/>
              <p:cNvSpPr>
                <a:spLocks/>
              </p:cNvSpPr>
              <p:nvPr/>
            </p:nvSpPr>
            <p:spPr bwMode="auto">
              <a:xfrm>
                <a:off x="3666" y="1657"/>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206" name="Freeform 274"/>
              <p:cNvSpPr>
                <a:spLocks/>
              </p:cNvSpPr>
              <p:nvPr/>
            </p:nvSpPr>
            <p:spPr bwMode="auto">
              <a:xfrm>
                <a:off x="3666"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207" name="Freeform 275"/>
              <p:cNvSpPr>
                <a:spLocks/>
              </p:cNvSpPr>
              <p:nvPr/>
            </p:nvSpPr>
            <p:spPr bwMode="auto">
              <a:xfrm>
                <a:off x="3667" y="167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208" name="Freeform 276"/>
              <p:cNvSpPr>
                <a:spLocks/>
              </p:cNvSpPr>
              <p:nvPr/>
            </p:nvSpPr>
            <p:spPr bwMode="auto">
              <a:xfrm>
                <a:off x="3661" y="1683"/>
                <a:ext cx="876" cy="21"/>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209" name="Freeform 277"/>
              <p:cNvSpPr>
                <a:spLocks/>
              </p:cNvSpPr>
              <p:nvPr/>
            </p:nvSpPr>
            <p:spPr bwMode="auto">
              <a:xfrm>
                <a:off x="3667" y="169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210" name="Freeform 278"/>
              <p:cNvSpPr>
                <a:spLocks/>
              </p:cNvSpPr>
              <p:nvPr/>
            </p:nvSpPr>
            <p:spPr bwMode="auto">
              <a:xfrm>
                <a:off x="3662" y="1701"/>
                <a:ext cx="876" cy="22"/>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211" name="Freeform 279"/>
              <p:cNvSpPr>
                <a:spLocks/>
              </p:cNvSpPr>
              <p:nvPr/>
            </p:nvSpPr>
            <p:spPr bwMode="auto">
              <a:xfrm>
                <a:off x="3666"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212" name="Freeform 280"/>
              <p:cNvSpPr>
                <a:spLocks/>
              </p:cNvSpPr>
              <p:nvPr/>
            </p:nvSpPr>
            <p:spPr bwMode="auto">
              <a:xfrm>
                <a:off x="3666"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213" name="Freeform 281"/>
              <p:cNvSpPr>
                <a:spLocks/>
              </p:cNvSpPr>
              <p:nvPr/>
            </p:nvSpPr>
            <p:spPr bwMode="auto">
              <a:xfrm>
                <a:off x="3661" y="1734"/>
                <a:ext cx="876" cy="21"/>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214" name="Rectangle 282"/>
              <p:cNvSpPr>
                <a:spLocks noChangeArrowheads="1"/>
              </p:cNvSpPr>
              <p:nvPr/>
            </p:nvSpPr>
            <p:spPr bwMode="auto">
              <a:xfrm>
                <a:off x="3736" y="1645"/>
                <a:ext cx="113" cy="63"/>
              </a:xfrm>
              <a:prstGeom prst="rect">
                <a:avLst/>
              </a:prstGeom>
              <a:solidFill>
                <a:srgbClr val="474747"/>
              </a:solidFill>
              <a:ln w="12700">
                <a:solidFill>
                  <a:srgbClr val="5F5F5F"/>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215" name="Rectangle 283" descr="Narrow vertical"/>
              <p:cNvSpPr>
                <a:spLocks noChangeArrowheads="1"/>
              </p:cNvSpPr>
              <p:nvPr/>
            </p:nvSpPr>
            <p:spPr bwMode="auto">
              <a:xfrm>
                <a:off x="3695"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216" name="Rectangle 284" descr="Narrow vertical"/>
              <p:cNvSpPr>
                <a:spLocks noChangeArrowheads="1"/>
              </p:cNvSpPr>
              <p:nvPr/>
            </p:nvSpPr>
            <p:spPr bwMode="auto">
              <a:xfrm>
                <a:off x="4128" y="1746"/>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217" name="Rectangle 285"/>
              <p:cNvSpPr>
                <a:spLocks noChangeArrowheads="1"/>
              </p:cNvSpPr>
              <p:nvPr/>
            </p:nvSpPr>
            <p:spPr bwMode="auto">
              <a:xfrm>
                <a:off x="3895" y="1643"/>
                <a:ext cx="118" cy="63"/>
              </a:xfrm>
              <a:prstGeom prst="rect">
                <a:avLst/>
              </a:prstGeom>
              <a:solidFill>
                <a:srgbClr val="474747"/>
              </a:solidFill>
              <a:ln w="12700">
                <a:solidFill>
                  <a:srgbClr val="5F5F5F"/>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218" name="Rectangle 286"/>
              <p:cNvSpPr>
                <a:spLocks noChangeArrowheads="1"/>
              </p:cNvSpPr>
              <p:nvPr/>
            </p:nvSpPr>
            <p:spPr bwMode="auto">
              <a:xfrm>
                <a:off x="4054" y="1640"/>
                <a:ext cx="115" cy="62"/>
              </a:xfrm>
              <a:prstGeom prst="rect">
                <a:avLst/>
              </a:prstGeom>
              <a:solidFill>
                <a:srgbClr val="474747"/>
              </a:solidFill>
              <a:ln w="12700">
                <a:solidFill>
                  <a:srgbClr val="5F5F5F"/>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219" name="Rectangle 287"/>
              <p:cNvSpPr>
                <a:spLocks noChangeArrowheads="1"/>
              </p:cNvSpPr>
              <p:nvPr/>
            </p:nvSpPr>
            <p:spPr bwMode="auto">
              <a:xfrm>
                <a:off x="4209" y="1645"/>
                <a:ext cx="115" cy="63"/>
              </a:xfrm>
              <a:prstGeom prst="rect">
                <a:avLst/>
              </a:prstGeom>
              <a:solidFill>
                <a:srgbClr val="474747"/>
              </a:solidFill>
              <a:ln w="12700">
                <a:solidFill>
                  <a:srgbClr val="5F5F5F"/>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220" name="Rectangle 288"/>
              <p:cNvSpPr>
                <a:spLocks noChangeArrowheads="1"/>
              </p:cNvSpPr>
              <p:nvPr/>
            </p:nvSpPr>
            <p:spPr bwMode="auto">
              <a:xfrm>
                <a:off x="4370" y="1639"/>
                <a:ext cx="120" cy="63"/>
              </a:xfrm>
              <a:prstGeom prst="rect">
                <a:avLst/>
              </a:prstGeom>
              <a:solidFill>
                <a:srgbClr val="474747"/>
              </a:solidFill>
              <a:ln w="12700">
                <a:solidFill>
                  <a:srgbClr val="5F5F5F"/>
                </a:solidFill>
                <a:miter lim="800000"/>
                <a:headEnd/>
                <a:tailEnd/>
              </a:ln>
            </p:spPr>
            <p:txBody>
              <a:bodyPr wrap="none" anchor="ctr"/>
              <a:lstStyle/>
              <a:p>
                <a:endParaRPr lang="zh-CN" altLang="en-US">
                  <a:solidFill>
                    <a:schemeClr val="tx1"/>
                  </a:solidFill>
                  <a:latin typeface="Arial" charset="0"/>
                  <a:ea typeface="宋体" pitchFamily="2" charset="-122"/>
                </a:endParaRPr>
              </a:p>
            </p:txBody>
          </p:sp>
        </p:grpSp>
        <p:grpSp>
          <p:nvGrpSpPr>
            <p:cNvPr id="176" name="Group 289"/>
            <p:cNvGrpSpPr>
              <a:grpSpLocks/>
            </p:cNvGrpSpPr>
            <p:nvPr/>
          </p:nvGrpSpPr>
          <p:grpSpPr bwMode="auto">
            <a:xfrm rot="1273006" flipH="1">
              <a:off x="423" y="1523"/>
              <a:ext cx="463" cy="181"/>
              <a:chOff x="3667" y="1613"/>
              <a:chExt cx="876" cy="152"/>
            </a:xfrm>
          </p:grpSpPr>
          <p:sp>
            <p:nvSpPr>
              <p:cNvPr id="177" name="Rectangle 290"/>
              <p:cNvSpPr>
                <a:spLocks noChangeArrowheads="1"/>
              </p:cNvSpPr>
              <p:nvPr/>
            </p:nvSpPr>
            <p:spPr bwMode="auto">
              <a:xfrm>
                <a:off x="3678" y="1694"/>
                <a:ext cx="392" cy="20"/>
              </a:xfrm>
              <a:prstGeom prst="rect">
                <a:avLst/>
              </a:prstGeom>
              <a:noFill/>
              <a:ln w="12700">
                <a:solidFill>
                  <a:srgbClr val="000000"/>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178" name="Rectangle 291"/>
              <p:cNvSpPr>
                <a:spLocks noChangeArrowheads="1"/>
              </p:cNvSpPr>
              <p:nvPr/>
            </p:nvSpPr>
            <p:spPr bwMode="auto">
              <a:xfrm>
                <a:off x="4112" y="1694"/>
                <a:ext cx="390" cy="20"/>
              </a:xfrm>
              <a:prstGeom prst="rect">
                <a:avLst/>
              </a:prstGeom>
              <a:noFill/>
              <a:ln w="12700">
                <a:solidFill>
                  <a:srgbClr val="000000"/>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179" name="Freeform 292"/>
              <p:cNvSpPr>
                <a:spLocks/>
              </p:cNvSpPr>
              <p:nvPr/>
            </p:nvSpPr>
            <p:spPr bwMode="auto">
              <a:xfrm>
                <a:off x="3666" y="1615"/>
                <a:ext cx="876" cy="21"/>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80" name="Freeform 293"/>
              <p:cNvSpPr>
                <a:spLocks/>
              </p:cNvSpPr>
              <p:nvPr/>
            </p:nvSpPr>
            <p:spPr bwMode="auto">
              <a:xfrm>
                <a:off x="3666" y="1633"/>
                <a:ext cx="876" cy="21"/>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81" name="Freeform 294"/>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82" name="Freeform 295"/>
              <p:cNvSpPr>
                <a:spLocks/>
              </p:cNvSpPr>
              <p:nvPr/>
            </p:nvSpPr>
            <p:spPr bwMode="auto">
              <a:xfrm>
                <a:off x="3658" y="1649"/>
                <a:ext cx="876" cy="21"/>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83" name="Freeform 296"/>
              <p:cNvSpPr>
                <a:spLocks/>
              </p:cNvSpPr>
              <p:nvPr/>
            </p:nvSpPr>
            <p:spPr bwMode="auto">
              <a:xfrm>
                <a:off x="3662" y="1656"/>
                <a:ext cx="876" cy="20"/>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84" name="Freeform 297"/>
              <p:cNvSpPr>
                <a:spLocks/>
              </p:cNvSpPr>
              <p:nvPr/>
            </p:nvSpPr>
            <p:spPr bwMode="auto">
              <a:xfrm>
                <a:off x="3666"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85" name="Freeform 298"/>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86" name="Freeform 299"/>
              <p:cNvSpPr>
                <a:spLocks/>
              </p:cNvSpPr>
              <p:nvPr/>
            </p:nvSpPr>
            <p:spPr bwMode="auto">
              <a:xfrm>
                <a:off x="3656" y="1687"/>
                <a:ext cx="876" cy="21"/>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87" name="Freeform 300"/>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88" name="Freeform 301"/>
              <p:cNvSpPr>
                <a:spLocks/>
              </p:cNvSpPr>
              <p:nvPr/>
            </p:nvSpPr>
            <p:spPr bwMode="auto">
              <a:xfrm>
                <a:off x="3666" y="1707"/>
                <a:ext cx="876" cy="21"/>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89" name="Freeform 302"/>
              <p:cNvSpPr>
                <a:spLocks/>
              </p:cNvSpPr>
              <p:nvPr/>
            </p:nvSpPr>
            <p:spPr bwMode="auto">
              <a:xfrm>
                <a:off x="3666" y="171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90" name="Freeform 303"/>
              <p:cNvSpPr>
                <a:spLocks/>
              </p:cNvSpPr>
              <p:nvPr/>
            </p:nvSpPr>
            <p:spPr bwMode="auto">
              <a:xfrm>
                <a:off x="3667" y="1725"/>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91" name="Freeform 304"/>
              <p:cNvSpPr>
                <a:spLocks/>
              </p:cNvSpPr>
              <p:nvPr/>
            </p:nvSpPr>
            <p:spPr bwMode="auto">
              <a:xfrm>
                <a:off x="3661" y="1734"/>
                <a:ext cx="876" cy="21"/>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endParaRPr lang="zh-CN" altLang="en-US">
                  <a:solidFill>
                    <a:schemeClr val="tx1"/>
                  </a:solidFill>
                  <a:latin typeface="Arial" charset="0"/>
                  <a:ea typeface="宋体" pitchFamily="2" charset="-122"/>
                </a:endParaRPr>
              </a:p>
            </p:txBody>
          </p:sp>
          <p:sp>
            <p:nvSpPr>
              <p:cNvPr id="192" name="Rectangle 305"/>
              <p:cNvSpPr>
                <a:spLocks noChangeArrowheads="1"/>
              </p:cNvSpPr>
              <p:nvPr/>
            </p:nvSpPr>
            <p:spPr bwMode="auto">
              <a:xfrm>
                <a:off x="3735" y="1647"/>
                <a:ext cx="113" cy="63"/>
              </a:xfrm>
              <a:prstGeom prst="rect">
                <a:avLst/>
              </a:prstGeom>
              <a:solidFill>
                <a:srgbClr val="474747"/>
              </a:solidFill>
              <a:ln w="12700">
                <a:solidFill>
                  <a:srgbClr val="5F5F5F"/>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193" name="Rectangle 306" descr="Narrow vertical"/>
              <p:cNvSpPr>
                <a:spLocks noChangeArrowheads="1"/>
              </p:cNvSpPr>
              <p:nvPr/>
            </p:nvSpPr>
            <p:spPr bwMode="auto">
              <a:xfrm>
                <a:off x="3695"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194" name="Rectangle 307" descr="Narrow vertical"/>
              <p:cNvSpPr>
                <a:spLocks noChangeArrowheads="1"/>
              </p:cNvSpPr>
              <p:nvPr/>
            </p:nvSpPr>
            <p:spPr bwMode="auto">
              <a:xfrm>
                <a:off x="4128" y="1747"/>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195" name="Rectangle 308"/>
              <p:cNvSpPr>
                <a:spLocks noChangeArrowheads="1"/>
              </p:cNvSpPr>
              <p:nvPr/>
            </p:nvSpPr>
            <p:spPr bwMode="auto">
              <a:xfrm>
                <a:off x="3896" y="1645"/>
                <a:ext cx="118" cy="63"/>
              </a:xfrm>
              <a:prstGeom prst="rect">
                <a:avLst/>
              </a:prstGeom>
              <a:solidFill>
                <a:srgbClr val="474747"/>
              </a:solidFill>
              <a:ln w="12700">
                <a:solidFill>
                  <a:srgbClr val="5F5F5F"/>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196" name="Rectangle 309"/>
              <p:cNvSpPr>
                <a:spLocks noChangeArrowheads="1"/>
              </p:cNvSpPr>
              <p:nvPr/>
            </p:nvSpPr>
            <p:spPr bwMode="auto">
              <a:xfrm>
                <a:off x="4054" y="1647"/>
                <a:ext cx="115" cy="63"/>
              </a:xfrm>
              <a:prstGeom prst="rect">
                <a:avLst/>
              </a:prstGeom>
              <a:solidFill>
                <a:srgbClr val="474747"/>
              </a:solidFill>
              <a:ln w="12700">
                <a:solidFill>
                  <a:srgbClr val="5F5F5F"/>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197" name="Rectangle 310"/>
              <p:cNvSpPr>
                <a:spLocks noChangeArrowheads="1"/>
              </p:cNvSpPr>
              <p:nvPr/>
            </p:nvSpPr>
            <p:spPr bwMode="auto">
              <a:xfrm>
                <a:off x="4209" y="1647"/>
                <a:ext cx="115" cy="62"/>
              </a:xfrm>
              <a:prstGeom prst="rect">
                <a:avLst/>
              </a:prstGeom>
              <a:solidFill>
                <a:srgbClr val="474747"/>
              </a:solidFill>
              <a:ln w="12700">
                <a:solidFill>
                  <a:srgbClr val="5F5F5F"/>
                </a:solidFill>
                <a:miter lim="800000"/>
                <a:headEnd/>
                <a:tailEnd/>
              </a:ln>
            </p:spPr>
            <p:txBody>
              <a:bodyPr wrap="none" anchor="ctr"/>
              <a:lstStyle/>
              <a:p>
                <a:endParaRPr lang="zh-CN" altLang="en-US">
                  <a:solidFill>
                    <a:schemeClr val="tx1"/>
                  </a:solidFill>
                  <a:latin typeface="Arial" charset="0"/>
                  <a:ea typeface="宋体" pitchFamily="2" charset="-122"/>
                </a:endParaRPr>
              </a:p>
            </p:txBody>
          </p:sp>
          <p:sp>
            <p:nvSpPr>
              <p:cNvPr id="198" name="Rectangle 311"/>
              <p:cNvSpPr>
                <a:spLocks noChangeArrowheads="1"/>
              </p:cNvSpPr>
              <p:nvPr/>
            </p:nvSpPr>
            <p:spPr bwMode="auto">
              <a:xfrm>
                <a:off x="4369" y="1645"/>
                <a:ext cx="120" cy="63"/>
              </a:xfrm>
              <a:prstGeom prst="rect">
                <a:avLst/>
              </a:prstGeom>
              <a:solidFill>
                <a:srgbClr val="474747"/>
              </a:solidFill>
              <a:ln w="12700">
                <a:solidFill>
                  <a:srgbClr val="5F5F5F"/>
                </a:solidFill>
                <a:miter lim="800000"/>
                <a:headEnd/>
                <a:tailEnd/>
              </a:ln>
            </p:spPr>
            <p:txBody>
              <a:bodyPr wrap="none" anchor="ctr"/>
              <a:lstStyle/>
              <a:p>
                <a:endParaRPr lang="zh-CN" altLang="en-US">
                  <a:solidFill>
                    <a:schemeClr val="tx1"/>
                  </a:solidFill>
                  <a:latin typeface="Arial" charset="0"/>
                  <a:ea typeface="宋体" pitchFamily="2" charset="-122"/>
                </a:endParaRPr>
              </a:p>
            </p:txBody>
          </p:sp>
        </p:grpSp>
      </p:grpSp>
      <p:grpSp>
        <p:nvGrpSpPr>
          <p:cNvPr id="243" name="Group 242"/>
          <p:cNvGrpSpPr/>
          <p:nvPr/>
        </p:nvGrpSpPr>
        <p:grpSpPr>
          <a:xfrm>
            <a:off x="7734060" y="3691377"/>
            <a:ext cx="904771" cy="695366"/>
            <a:chOff x="8190897" y="234407"/>
            <a:chExt cx="904771" cy="695366"/>
          </a:xfrm>
        </p:grpSpPr>
        <p:pic>
          <p:nvPicPr>
            <p:cNvPr id="244" name="Picture 24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90897" y="234407"/>
              <a:ext cx="904771" cy="559652"/>
            </a:xfrm>
            <a:prstGeom prst="rect">
              <a:avLst/>
            </a:prstGeom>
          </p:spPr>
        </p:pic>
        <p:pic>
          <p:nvPicPr>
            <p:cNvPr id="245" name="Picture 24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90897" y="295680"/>
              <a:ext cx="904771" cy="559652"/>
            </a:xfrm>
            <a:prstGeom prst="rect">
              <a:avLst/>
            </a:prstGeom>
          </p:spPr>
        </p:pic>
        <p:pic>
          <p:nvPicPr>
            <p:cNvPr id="246" name="Picture 24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90897" y="370121"/>
              <a:ext cx="904771" cy="559652"/>
            </a:xfrm>
            <a:prstGeom prst="rect">
              <a:avLst/>
            </a:prstGeom>
          </p:spPr>
        </p:pic>
      </p:grpSp>
      <p:grpSp>
        <p:nvGrpSpPr>
          <p:cNvPr id="247" name="Group 246"/>
          <p:cNvGrpSpPr/>
          <p:nvPr/>
        </p:nvGrpSpPr>
        <p:grpSpPr>
          <a:xfrm>
            <a:off x="5859178" y="3755616"/>
            <a:ext cx="786354" cy="715176"/>
            <a:chOff x="1414134" y="3126276"/>
            <a:chExt cx="786354" cy="715176"/>
          </a:xfrm>
        </p:grpSpPr>
        <p:pic>
          <p:nvPicPr>
            <p:cNvPr id="248" name="Picture 37" descr="chips"/>
            <p:cNvPicPr>
              <a:picLocks noChangeAspect="1" noChangeArrowheads="1"/>
            </p:cNvPicPr>
            <p:nvPr/>
          </p:nvPicPr>
          <p:blipFill>
            <a:blip r:embed="rId3"/>
            <a:srcRect/>
            <a:stretch>
              <a:fillRect/>
            </a:stretch>
          </p:blipFill>
          <p:spPr bwMode="auto">
            <a:xfrm>
              <a:off x="1414134" y="3126276"/>
              <a:ext cx="786354" cy="715176"/>
            </a:xfrm>
            <a:prstGeom prst="rect">
              <a:avLst/>
            </a:prstGeom>
            <a:noFill/>
            <a:ln w="9525">
              <a:noFill/>
              <a:miter lim="800000"/>
              <a:headEnd/>
              <a:tailEnd/>
            </a:ln>
          </p:spPr>
        </p:pic>
        <p:sp>
          <p:nvSpPr>
            <p:cNvPr id="249" name="Text Box 38"/>
            <p:cNvSpPr txBox="1">
              <a:spLocks noChangeArrowheads="1"/>
            </p:cNvSpPr>
            <p:nvPr/>
          </p:nvSpPr>
          <p:spPr bwMode="auto">
            <a:xfrm rot="20764742">
              <a:off x="1693919" y="3412984"/>
              <a:ext cx="269304" cy="131574"/>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lIns="0" tIns="0" rIns="0" bIns="0" anchorCtr="1">
              <a:spAutoFit/>
            </a:bodyPr>
            <a:lstStyle/>
            <a:p>
              <a:pPr algn="ctr">
                <a:lnSpc>
                  <a:spcPct val="95000"/>
                </a:lnSpc>
                <a:spcBef>
                  <a:spcPct val="30000"/>
                </a:spcBef>
                <a:buClr>
                  <a:srgbClr val="FFFFFF"/>
                </a:buClr>
                <a:buFont typeface="Wingdings" pitchFamily="2" charset="2"/>
                <a:buNone/>
                <a:defRPr/>
              </a:pPr>
              <a:r>
                <a:rPr lang="en-US" sz="900" dirty="0" smtClean="0">
                  <a:solidFill>
                    <a:srgbClr val="000000"/>
                  </a:solidFill>
                  <a:latin typeface="Neo Sans Intel"/>
                  <a:cs typeface="Arial" pitchFamily="34" charset="0"/>
                </a:rPr>
                <a:t>Xeon</a:t>
              </a:r>
              <a:endParaRPr lang="en-US" sz="900" dirty="0">
                <a:solidFill>
                  <a:srgbClr val="000000"/>
                </a:solidFill>
                <a:latin typeface="Neo Sans Intel"/>
                <a:cs typeface="Arial" pitchFamily="34" charset="0"/>
              </a:endParaRPr>
            </a:p>
          </p:txBody>
        </p:sp>
      </p:grpSp>
      <p:sp>
        <p:nvSpPr>
          <p:cNvPr id="250" name="Rectangle 249"/>
          <p:cNvSpPr/>
          <p:nvPr/>
        </p:nvSpPr>
        <p:spPr>
          <a:xfrm>
            <a:off x="6055283" y="4327924"/>
            <a:ext cx="484427" cy="261610"/>
          </a:xfrm>
          <a:prstGeom prst="rect">
            <a:avLst/>
          </a:prstGeom>
        </p:spPr>
        <p:txBody>
          <a:bodyPr wrap="none">
            <a:spAutoFit/>
          </a:bodyPr>
          <a:lstStyle/>
          <a:p>
            <a:pPr lvl="0" algn="ctr" defTabSz="685800">
              <a:defRPr/>
            </a:pPr>
            <a:r>
              <a:rPr lang="en-US" altLang="zh-CN" sz="1100" kern="0" dirty="0" smtClean="0">
                <a:solidFill>
                  <a:prstClr val="black"/>
                </a:solidFill>
                <a:latin typeface="Arial"/>
              </a:rPr>
              <a:t>CPU</a:t>
            </a:r>
            <a:endParaRPr lang="zh-CN" altLang="en-US" sz="1100" kern="0" dirty="0">
              <a:solidFill>
                <a:prstClr val="black"/>
              </a:solidFill>
              <a:latin typeface="Arial"/>
            </a:endParaRPr>
          </a:p>
        </p:txBody>
      </p:sp>
      <p:sp>
        <p:nvSpPr>
          <p:cNvPr id="251" name="Rectangle 250"/>
          <p:cNvSpPr/>
          <p:nvPr/>
        </p:nvSpPr>
        <p:spPr>
          <a:xfrm>
            <a:off x="6924313" y="4322421"/>
            <a:ext cx="601448" cy="261610"/>
          </a:xfrm>
          <a:prstGeom prst="rect">
            <a:avLst/>
          </a:prstGeom>
        </p:spPr>
        <p:txBody>
          <a:bodyPr wrap="none">
            <a:spAutoFit/>
          </a:bodyPr>
          <a:lstStyle/>
          <a:p>
            <a:pPr lvl="0" algn="ctr" defTabSz="685800">
              <a:defRPr/>
            </a:pPr>
            <a:r>
              <a:rPr lang="en-US" altLang="zh-CN" sz="1100" kern="0" dirty="0" smtClean="0">
                <a:solidFill>
                  <a:prstClr val="black"/>
                </a:solidFill>
                <a:latin typeface="Arial"/>
              </a:rPr>
              <a:t>DRAM</a:t>
            </a:r>
            <a:endParaRPr lang="zh-CN" altLang="en-US" sz="1100" kern="0" dirty="0">
              <a:solidFill>
                <a:prstClr val="black"/>
              </a:solidFill>
              <a:latin typeface="Arial"/>
            </a:endParaRPr>
          </a:p>
        </p:txBody>
      </p:sp>
      <p:sp>
        <p:nvSpPr>
          <p:cNvPr id="252" name="Rectangle 251"/>
          <p:cNvSpPr/>
          <p:nvPr/>
        </p:nvSpPr>
        <p:spPr>
          <a:xfrm>
            <a:off x="7910364" y="4322421"/>
            <a:ext cx="607860" cy="261610"/>
          </a:xfrm>
          <a:prstGeom prst="rect">
            <a:avLst/>
          </a:prstGeom>
        </p:spPr>
        <p:txBody>
          <a:bodyPr wrap="none">
            <a:spAutoFit/>
          </a:bodyPr>
          <a:lstStyle/>
          <a:p>
            <a:pPr lvl="0" algn="ctr" defTabSz="685800">
              <a:defRPr/>
            </a:pPr>
            <a:r>
              <a:rPr lang="en-US" altLang="zh-CN" sz="1100" kern="0" dirty="0" smtClean="0">
                <a:solidFill>
                  <a:prstClr val="black"/>
                </a:solidFill>
                <a:latin typeface="Arial"/>
              </a:rPr>
              <a:t>PMEM</a:t>
            </a:r>
            <a:endParaRPr lang="zh-CN" altLang="en-US" sz="1100" kern="0" dirty="0">
              <a:solidFill>
                <a:prstClr val="black"/>
              </a:solidFill>
              <a:latin typeface="Arial"/>
            </a:endParaRPr>
          </a:p>
        </p:txBody>
      </p:sp>
      <p:sp>
        <p:nvSpPr>
          <p:cNvPr id="253" name="Rectangle 252"/>
          <p:cNvSpPr/>
          <p:nvPr/>
        </p:nvSpPr>
        <p:spPr>
          <a:xfrm>
            <a:off x="4751928" y="3974710"/>
            <a:ext cx="827471" cy="261610"/>
          </a:xfrm>
          <a:prstGeom prst="rect">
            <a:avLst/>
          </a:prstGeom>
        </p:spPr>
        <p:txBody>
          <a:bodyPr wrap="none">
            <a:spAutoFit/>
          </a:bodyPr>
          <a:lstStyle/>
          <a:p>
            <a:pPr lvl="0" algn="ctr" defTabSz="685800">
              <a:defRPr/>
            </a:pPr>
            <a:r>
              <a:rPr lang="en-US" altLang="zh-CN" sz="1100" b="1" kern="0" dirty="0" smtClean="0">
                <a:solidFill>
                  <a:schemeClr val="tx2"/>
                </a:solidFill>
                <a:latin typeface="Arial"/>
              </a:rPr>
              <a:t>Hardware</a:t>
            </a:r>
            <a:endParaRPr lang="zh-CN" altLang="en-US" sz="1100" b="1" kern="0" dirty="0">
              <a:solidFill>
                <a:schemeClr val="tx2"/>
              </a:solidFill>
              <a:latin typeface="Arial"/>
            </a:endParaRPr>
          </a:p>
        </p:txBody>
      </p:sp>
      <p:cxnSp>
        <p:nvCxnSpPr>
          <p:cNvPr id="254" name="Straight Connector 253"/>
          <p:cNvCxnSpPr/>
          <p:nvPr/>
        </p:nvCxnSpPr>
        <p:spPr>
          <a:xfrm>
            <a:off x="4774232" y="3691377"/>
            <a:ext cx="4211528" cy="0"/>
          </a:xfrm>
          <a:prstGeom prst="line">
            <a:avLst/>
          </a:prstGeom>
          <a:ln w="12700">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a:off x="1465337" y="2231303"/>
            <a:ext cx="1253857" cy="0"/>
          </a:xfrm>
          <a:prstGeom prst="line">
            <a:avLst/>
          </a:prstGeom>
          <a:noFill/>
          <a:ln w="9525" cap="flat" cmpd="sng" algn="ctr">
            <a:solidFill>
              <a:schemeClr val="tx2">
                <a:lumMod val="60000"/>
                <a:lumOff val="40000"/>
              </a:schemeClr>
            </a:solidFill>
            <a:prstDash val="solid"/>
          </a:ln>
          <a:effectLst/>
        </p:spPr>
      </p:cxnSp>
      <p:sp>
        <p:nvSpPr>
          <p:cNvPr id="259" name="Rectangle 258"/>
          <p:cNvSpPr/>
          <p:nvPr/>
        </p:nvSpPr>
        <p:spPr>
          <a:xfrm>
            <a:off x="1671078" y="1635156"/>
            <a:ext cx="463814" cy="433889"/>
          </a:xfrm>
          <a:prstGeom prst="rect">
            <a:avLst/>
          </a:prstGeom>
          <a:solidFill>
            <a:srgbClr val="9BBB59">
              <a:lumMod val="60000"/>
              <a:lumOff val="40000"/>
            </a:srgbClr>
          </a:solidFill>
          <a:ln w="9525" cap="flat" cmpd="sng" algn="ctr">
            <a:solidFill>
              <a:sysClr val="windowText" lastClr="000000">
                <a:lumMod val="50000"/>
                <a:lumOff val="50000"/>
              </a:sysClr>
            </a:solid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dirty="0" smtClean="0">
                <a:ln>
                  <a:noFill/>
                </a:ln>
                <a:solidFill>
                  <a:prstClr val="black"/>
                </a:solidFill>
                <a:effectLst/>
                <a:uLnTx/>
                <a:uFillTx/>
                <a:latin typeface="Arial"/>
              </a:rPr>
              <a:t>App</a:t>
            </a:r>
          </a:p>
        </p:txBody>
      </p:sp>
      <p:sp>
        <p:nvSpPr>
          <p:cNvPr id="260" name="Rectangle 259"/>
          <p:cNvSpPr/>
          <p:nvPr/>
        </p:nvSpPr>
        <p:spPr>
          <a:xfrm>
            <a:off x="1789583" y="1681771"/>
            <a:ext cx="463814" cy="433889"/>
          </a:xfrm>
          <a:prstGeom prst="rect">
            <a:avLst/>
          </a:prstGeom>
          <a:solidFill>
            <a:srgbClr val="9BBB59">
              <a:lumMod val="60000"/>
              <a:lumOff val="40000"/>
            </a:srgbClr>
          </a:solidFill>
          <a:ln w="9525" cap="flat" cmpd="sng" algn="ctr">
            <a:solidFill>
              <a:sysClr val="windowText" lastClr="000000">
                <a:lumMod val="50000"/>
                <a:lumOff val="50000"/>
              </a:sysClr>
            </a:solid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dirty="0" smtClean="0">
                <a:ln>
                  <a:noFill/>
                </a:ln>
                <a:solidFill>
                  <a:prstClr val="black"/>
                </a:solidFill>
                <a:effectLst/>
                <a:uLnTx/>
                <a:uFillTx/>
                <a:latin typeface="Arial"/>
              </a:rPr>
              <a:t>App</a:t>
            </a:r>
          </a:p>
        </p:txBody>
      </p:sp>
      <p:sp>
        <p:nvSpPr>
          <p:cNvPr id="261" name="Rectangle 260"/>
          <p:cNvSpPr/>
          <p:nvPr/>
        </p:nvSpPr>
        <p:spPr>
          <a:xfrm>
            <a:off x="1908088" y="1727092"/>
            <a:ext cx="463814" cy="433889"/>
          </a:xfrm>
          <a:prstGeom prst="rect">
            <a:avLst/>
          </a:prstGeom>
          <a:solidFill>
            <a:srgbClr val="9BBB59">
              <a:lumMod val="60000"/>
              <a:lumOff val="40000"/>
            </a:srgbClr>
          </a:solidFill>
          <a:ln w="9525" cap="flat" cmpd="sng" algn="ctr">
            <a:solidFill>
              <a:sysClr val="windowText" lastClr="000000">
                <a:lumMod val="50000"/>
                <a:lumOff val="50000"/>
              </a:sysClr>
            </a:solid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dirty="0" smtClean="0">
                <a:ln>
                  <a:noFill/>
                </a:ln>
                <a:solidFill>
                  <a:prstClr val="black"/>
                </a:solidFill>
                <a:effectLst/>
                <a:uLnTx/>
                <a:uFillTx/>
                <a:latin typeface="Arial"/>
              </a:rPr>
              <a:t>App</a:t>
            </a:r>
          </a:p>
        </p:txBody>
      </p:sp>
      <p:cxnSp>
        <p:nvCxnSpPr>
          <p:cNvPr id="262" name="Straight Connector 261"/>
          <p:cNvCxnSpPr/>
          <p:nvPr/>
        </p:nvCxnSpPr>
        <p:spPr>
          <a:xfrm>
            <a:off x="339133" y="3035298"/>
            <a:ext cx="4211528" cy="0"/>
          </a:xfrm>
          <a:prstGeom prst="line">
            <a:avLst/>
          </a:prstGeom>
          <a:ln w="12700">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263" name="Rectangle 262"/>
          <p:cNvSpPr/>
          <p:nvPr/>
        </p:nvSpPr>
        <p:spPr>
          <a:xfrm>
            <a:off x="3172047" y="1521278"/>
            <a:ext cx="1253857" cy="1475049"/>
          </a:xfrm>
          <a:prstGeom prst="rect">
            <a:avLst/>
          </a:prstGeom>
          <a:solidFill>
            <a:srgbClr val="F79646">
              <a:lumMod val="20000"/>
              <a:lumOff val="80000"/>
            </a:srgbClr>
          </a:solidFill>
          <a:ln w="9525" cap="flat" cmpd="sng" algn="ctr">
            <a:noFill/>
            <a:prstDash val="solid"/>
          </a:ln>
          <a:effectLst/>
        </p:spPr>
        <p:txBody>
          <a:bodyPr rtlCol="0" anchor="b"/>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smtClean="0">
                <a:ln>
                  <a:noFill/>
                </a:ln>
                <a:solidFill>
                  <a:prstClr val="black"/>
                </a:solidFill>
                <a:effectLst/>
                <a:uLnTx/>
                <a:uFillTx/>
                <a:latin typeface="Arial"/>
              </a:rPr>
              <a:t>VM</a:t>
            </a:r>
            <a:r>
              <a:rPr kumimoji="0" lang="en-US" sz="1200" b="0" i="0" u="none" strike="noStrike" kern="0" cap="none" spc="0" normalizeH="0" baseline="-25000" noProof="0" dirty="0" err="1" smtClean="0">
                <a:ln>
                  <a:noFill/>
                </a:ln>
                <a:solidFill>
                  <a:prstClr val="black"/>
                </a:solidFill>
                <a:effectLst/>
                <a:uLnTx/>
                <a:uFillTx/>
                <a:latin typeface="Arial"/>
              </a:rPr>
              <a:t>n</a:t>
            </a:r>
            <a:endParaRPr kumimoji="0" lang="en-US" sz="1200" b="0" i="0" u="none" strike="noStrike" kern="0" cap="none" spc="0" normalizeH="0" baseline="-25000" noProof="0" dirty="0" smtClean="0">
              <a:ln>
                <a:noFill/>
              </a:ln>
              <a:solidFill>
                <a:prstClr val="black"/>
              </a:solidFill>
              <a:effectLst/>
              <a:uLnTx/>
              <a:uFillTx/>
              <a:latin typeface="Arial"/>
            </a:endParaRPr>
          </a:p>
        </p:txBody>
      </p:sp>
      <p:sp>
        <p:nvSpPr>
          <p:cNvPr id="264" name="Rectangle 263"/>
          <p:cNvSpPr/>
          <p:nvPr/>
        </p:nvSpPr>
        <p:spPr>
          <a:xfrm>
            <a:off x="3238683" y="2356964"/>
            <a:ext cx="327187" cy="237926"/>
          </a:xfrm>
          <a:prstGeom prst="rect">
            <a:avLst/>
          </a:prstGeom>
          <a:solidFill>
            <a:srgbClr val="9BBB59">
              <a:lumMod val="60000"/>
              <a:lumOff val="40000"/>
            </a:srgbClr>
          </a:solidFill>
          <a:ln w="9525" cap="flat" cmpd="sng" algn="ctr">
            <a:solidFill>
              <a:sysClr val="windowText" lastClr="000000">
                <a:lumMod val="50000"/>
                <a:lumOff val="50000"/>
              </a:sysClr>
            </a:solid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dirty="0" smtClean="0">
                <a:ln>
                  <a:noFill/>
                </a:ln>
                <a:solidFill>
                  <a:prstClr val="black"/>
                </a:solidFill>
                <a:effectLst/>
                <a:uLnTx/>
                <a:uFillTx/>
                <a:latin typeface="Arial"/>
              </a:rPr>
              <a:t>vCPU</a:t>
            </a:r>
          </a:p>
        </p:txBody>
      </p:sp>
      <p:sp>
        <p:nvSpPr>
          <p:cNvPr id="265" name="Rectangle 264"/>
          <p:cNvSpPr/>
          <p:nvPr/>
        </p:nvSpPr>
        <p:spPr>
          <a:xfrm>
            <a:off x="3278394" y="2408838"/>
            <a:ext cx="327187" cy="237926"/>
          </a:xfrm>
          <a:prstGeom prst="rect">
            <a:avLst/>
          </a:prstGeom>
          <a:solidFill>
            <a:srgbClr val="9BBB59">
              <a:lumMod val="60000"/>
              <a:lumOff val="40000"/>
            </a:srgbClr>
          </a:solidFill>
          <a:ln w="9525" cap="flat" cmpd="sng" algn="ctr">
            <a:solidFill>
              <a:sysClr val="windowText" lastClr="000000">
                <a:lumMod val="50000"/>
                <a:lumOff val="50000"/>
              </a:sysClr>
            </a:solid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dirty="0" smtClean="0">
                <a:ln>
                  <a:noFill/>
                </a:ln>
                <a:solidFill>
                  <a:prstClr val="black"/>
                </a:solidFill>
                <a:effectLst/>
                <a:uLnTx/>
                <a:uFillTx/>
                <a:latin typeface="Arial"/>
              </a:rPr>
              <a:t>vCPU</a:t>
            </a:r>
          </a:p>
        </p:txBody>
      </p:sp>
      <p:sp>
        <p:nvSpPr>
          <p:cNvPr id="266" name="Rectangle 265"/>
          <p:cNvSpPr/>
          <p:nvPr/>
        </p:nvSpPr>
        <p:spPr>
          <a:xfrm>
            <a:off x="3317907" y="2466745"/>
            <a:ext cx="327187" cy="237926"/>
          </a:xfrm>
          <a:prstGeom prst="rect">
            <a:avLst/>
          </a:prstGeom>
          <a:solidFill>
            <a:srgbClr val="9BBB59">
              <a:lumMod val="60000"/>
              <a:lumOff val="40000"/>
            </a:srgbClr>
          </a:solidFill>
          <a:ln w="9525" cap="flat" cmpd="sng" algn="ctr">
            <a:solidFill>
              <a:sysClr val="windowText" lastClr="000000">
                <a:lumMod val="50000"/>
                <a:lumOff val="50000"/>
              </a:sysClr>
            </a:solid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dirty="0" smtClean="0">
                <a:ln>
                  <a:noFill/>
                </a:ln>
                <a:solidFill>
                  <a:prstClr val="black"/>
                </a:solidFill>
                <a:effectLst/>
                <a:uLnTx/>
                <a:uFillTx/>
                <a:latin typeface="Arial"/>
              </a:rPr>
              <a:t>vCPU</a:t>
            </a:r>
          </a:p>
        </p:txBody>
      </p:sp>
      <p:sp>
        <p:nvSpPr>
          <p:cNvPr id="267" name="Rectangle 266"/>
          <p:cNvSpPr/>
          <p:nvPr/>
        </p:nvSpPr>
        <p:spPr>
          <a:xfrm>
            <a:off x="3673476" y="2349840"/>
            <a:ext cx="724047" cy="533465"/>
          </a:xfrm>
          <a:prstGeom prst="rect">
            <a:avLst/>
          </a:prstGeom>
          <a:solidFill>
            <a:srgbClr val="9BBB59">
              <a:lumMod val="60000"/>
              <a:lumOff val="40000"/>
            </a:srgbClr>
          </a:solidFill>
          <a:ln w="9525" cap="flat" cmpd="sng" algn="ctr">
            <a:solidFill>
              <a:sysClr val="windowText" lastClr="000000"/>
            </a:solidFill>
            <a:prstDash val="dash"/>
          </a:ln>
          <a:effectLst/>
        </p:spPr>
        <p:txBody>
          <a:bodyPr rtlCol="0" anchor="t"/>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Arial"/>
              </a:rPr>
              <a:t>Memory</a:t>
            </a:r>
          </a:p>
        </p:txBody>
      </p:sp>
      <p:sp>
        <p:nvSpPr>
          <p:cNvPr id="268" name="Rectangle 267"/>
          <p:cNvSpPr/>
          <p:nvPr/>
        </p:nvSpPr>
        <p:spPr>
          <a:xfrm>
            <a:off x="3699976" y="2606886"/>
            <a:ext cx="677324" cy="230122"/>
          </a:xfrm>
          <a:prstGeom prst="rect">
            <a:avLst/>
          </a:prstGeom>
          <a:gradFill flip="none" rotWithShape="1">
            <a:gsLst>
              <a:gs pos="0">
                <a:srgbClr val="4BACC6">
                  <a:lumMod val="40000"/>
                  <a:lumOff val="60000"/>
                </a:srgbClr>
              </a:gs>
              <a:gs pos="46000">
                <a:srgbClr val="4BACC6">
                  <a:lumMod val="95000"/>
                  <a:lumOff val="5000"/>
                </a:srgbClr>
              </a:gs>
              <a:gs pos="100000">
                <a:srgbClr val="4BACC6">
                  <a:lumMod val="60000"/>
                </a:srgbClr>
              </a:gs>
            </a:gsLst>
            <a:path path="circle">
              <a:fillToRect l="50000" t="130000" r="50000" b="-30000"/>
            </a:path>
            <a:tileRect/>
          </a:gradFill>
          <a:ln w="9525" cap="flat" cmpd="sng" algn="ctr">
            <a:no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Arial"/>
              </a:rPr>
              <a:t>DRAM</a:t>
            </a:r>
            <a:r>
              <a:rPr kumimoji="0" lang="en-US" altLang="zh-CN" sz="800" b="0" i="0" u="none" strike="noStrike" kern="0" cap="none" spc="0" normalizeH="0" baseline="0" noProof="0" dirty="0" smtClean="0">
                <a:ln>
                  <a:noFill/>
                </a:ln>
                <a:solidFill>
                  <a:prstClr val="black"/>
                </a:solidFill>
                <a:effectLst/>
                <a:uLnTx/>
                <a:uFillTx/>
                <a:latin typeface="Arial"/>
              </a:rPr>
              <a:t>/PMEM</a:t>
            </a:r>
            <a:endParaRPr kumimoji="0" lang="en-US" sz="800" b="0" i="0" u="none" strike="noStrike" kern="0" cap="none" spc="0" normalizeH="0" baseline="0" noProof="0" dirty="0" smtClean="0">
              <a:ln>
                <a:noFill/>
              </a:ln>
              <a:solidFill>
                <a:prstClr val="black"/>
              </a:solidFill>
              <a:effectLst/>
              <a:uLnTx/>
              <a:uFillTx/>
              <a:latin typeface="Arial"/>
            </a:endParaRPr>
          </a:p>
        </p:txBody>
      </p:sp>
      <p:cxnSp>
        <p:nvCxnSpPr>
          <p:cNvPr id="269" name="Straight Connector 268"/>
          <p:cNvCxnSpPr/>
          <p:nvPr/>
        </p:nvCxnSpPr>
        <p:spPr>
          <a:xfrm>
            <a:off x="3172047" y="2232299"/>
            <a:ext cx="1253857" cy="0"/>
          </a:xfrm>
          <a:prstGeom prst="line">
            <a:avLst/>
          </a:prstGeom>
          <a:noFill/>
          <a:ln w="9525" cap="flat" cmpd="sng" algn="ctr">
            <a:solidFill>
              <a:schemeClr val="tx2">
                <a:lumMod val="60000"/>
                <a:lumOff val="40000"/>
              </a:schemeClr>
            </a:solidFill>
            <a:prstDash val="solid"/>
          </a:ln>
          <a:effectLst/>
        </p:spPr>
      </p:cxnSp>
      <p:sp>
        <p:nvSpPr>
          <p:cNvPr id="270" name="Rectangle 269"/>
          <p:cNvSpPr/>
          <p:nvPr/>
        </p:nvSpPr>
        <p:spPr>
          <a:xfrm>
            <a:off x="3377788" y="1629526"/>
            <a:ext cx="463814" cy="433889"/>
          </a:xfrm>
          <a:prstGeom prst="rect">
            <a:avLst/>
          </a:prstGeom>
          <a:solidFill>
            <a:srgbClr val="9BBB59">
              <a:lumMod val="60000"/>
              <a:lumOff val="40000"/>
            </a:srgbClr>
          </a:solidFill>
          <a:ln w="9525" cap="flat" cmpd="sng" algn="ctr">
            <a:solidFill>
              <a:sysClr val="windowText" lastClr="000000">
                <a:lumMod val="50000"/>
                <a:lumOff val="50000"/>
              </a:sysClr>
            </a:solid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dirty="0" smtClean="0">
                <a:ln>
                  <a:noFill/>
                </a:ln>
                <a:solidFill>
                  <a:prstClr val="black"/>
                </a:solidFill>
                <a:effectLst/>
                <a:uLnTx/>
                <a:uFillTx/>
                <a:latin typeface="Arial"/>
              </a:rPr>
              <a:t>App</a:t>
            </a:r>
          </a:p>
        </p:txBody>
      </p:sp>
      <p:sp>
        <p:nvSpPr>
          <p:cNvPr id="271" name="Rectangle 270"/>
          <p:cNvSpPr/>
          <p:nvPr/>
        </p:nvSpPr>
        <p:spPr>
          <a:xfrm>
            <a:off x="3496293" y="1676141"/>
            <a:ext cx="463814" cy="433889"/>
          </a:xfrm>
          <a:prstGeom prst="rect">
            <a:avLst/>
          </a:prstGeom>
          <a:solidFill>
            <a:srgbClr val="9BBB59">
              <a:lumMod val="60000"/>
              <a:lumOff val="40000"/>
            </a:srgbClr>
          </a:solidFill>
          <a:ln w="9525" cap="flat" cmpd="sng" algn="ctr">
            <a:solidFill>
              <a:sysClr val="windowText" lastClr="000000">
                <a:lumMod val="50000"/>
                <a:lumOff val="50000"/>
              </a:sysClr>
            </a:solid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dirty="0" smtClean="0">
                <a:ln>
                  <a:noFill/>
                </a:ln>
                <a:solidFill>
                  <a:prstClr val="black"/>
                </a:solidFill>
                <a:effectLst/>
                <a:uLnTx/>
                <a:uFillTx/>
                <a:latin typeface="Arial"/>
              </a:rPr>
              <a:t>App</a:t>
            </a:r>
          </a:p>
        </p:txBody>
      </p:sp>
      <p:sp>
        <p:nvSpPr>
          <p:cNvPr id="272" name="Rectangle 271"/>
          <p:cNvSpPr/>
          <p:nvPr/>
        </p:nvSpPr>
        <p:spPr>
          <a:xfrm>
            <a:off x="3614798" y="1721462"/>
            <a:ext cx="463814" cy="433889"/>
          </a:xfrm>
          <a:prstGeom prst="rect">
            <a:avLst/>
          </a:prstGeom>
          <a:solidFill>
            <a:srgbClr val="9BBB59">
              <a:lumMod val="60000"/>
              <a:lumOff val="40000"/>
            </a:srgbClr>
          </a:solidFill>
          <a:ln w="9525" cap="flat" cmpd="sng" algn="ctr">
            <a:solidFill>
              <a:sysClr val="windowText" lastClr="000000">
                <a:lumMod val="50000"/>
                <a:lumOff val="50000"/>
              </a:sysClr>
            </a:solid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dirty="0" smtClean="0">
                <a:ln>
                  <a:noFill/>
                </a:ln>
                <a:solidFill>
                  <a:prstClr val="black"/>
                </a:solidFill>
                <a:effectLst/>
                <a:uLnTx/>
                <a:uFillTx/>
                <a:latin typeface="Arial"/>
              </a:rPr>
              <a:t>App</a:t>
            </a:r>
          </a:p>
        </p:txBody>
      </p:sp>
      <p:sp>
        <p:nvSpPr>
          <p:cNvPr id="273" name="Rectangle 272"/>
          <p:cNvSpPr/>
          <p:nvPr/>
        </p:nvSpPr>
        <p:spPr>
          <a:xfrm>
            <a:off x="2601764" y="3166169"/>
            <a:ext cx="1013033" cy="461665"/>
          </a:xfrm>
          <a:prstGeom prst="rect">
            <a:avLst/>
          </a:prstGeom>
        </p:spPr>
        <p:txBody>
          <a:bodyPr wrap="square">
            <a:spAutoFit/>
          </a:bodyPr>
          <a:lstStyle/>
          <a:p>
            <a:pPr lvl="0" algn="ctr" defTabSz="685800">
              <a:defRPr/>
            </a:pPr>
            <a:r>
              <a:rPr lang="en-US" altLang="zh-CN" sz="1200" b="1" kern="0" dirty="0" smtClean="0">
                <a:solidFill>
                  <a:prstClr val="black"/>
                </a:solidFill>
                <a:latin typeface="Arial"/>
              </a:rPr>
              <a:t>Hypervisor</a:t>
            </a:r>
          </a:p>
          <a:p>
            <a:pPr lvl="0" algn="ctr" defTabSz="685800">
              <a:defRPr/>
            </a:pPr>
            <a:r>
              <a:rPr lang="en-US" altLang="zh-CN" sz="1200" b="1" kern="0" dirty="0" smtClean="0">
                <a:solidFill>
                  <a:prstClr val="black"/>
                </a:solidFill>
                <a:latin typeface="Arial"/>
              </a:rPr>
              <a:t> (Linux)</a:t>
            </a:r>
            <a:endParaRPr lang="zh-CN" altLang="en-US" sz="1200" b="1" kern="0" dirty="0">
              <a:solidFill>
                <a:prstClr val="black"/>
              </a:solidFill>
              <a:latin typeface="Arial"/>
            </a:endParaRPr>
          </a:p>
        </p:txBody>
      </p:sp>
      <p:sp>
        <p:nvSpPr>
          <p:cNvPr id="275" name="Rectangle 274"/>
          <p:cNvSpPr/>
          <p:nvPr/>
        </p:nvSpPr>
        <p:spPr>
          <a:xfrm>
            <a:off x="6951445" y="3180618"/>
            <a:ext cx="1013033" cy="276999"/>
          </a:xfrm>
          <a:prstGeom prst="rect">
            <a:avLst/>
          </a:prstGeom>
        </p:spPr>
        <p:txBody>
          <a:bodyPr wrap="square">
            <a:spAutoFit/>
          </a:bodyPr>
          <a:lstStyle/>
          <a:p>
            <a:pPr lvl="0" algn="ctr" defTabSz="685800">
              <a:defRPr/>
            </a:pPr>
            <a:r>
              <a:rPr lang="en-US" altLang="zh-CN" sz="1200" b="1" kern="0" dirty="0" smtClean="0">
                <a:solidFill>
                  <a:prstClr val="black"/>
                </a:solidFill>
                <a:latin typeface="Arial"/>
              </a:rPr>
              <a:t>Linux</a:t>
            </a:r>
            <a:endParaRPr lang="zh-CN" altLang="en-US" sz="1200" b="1" kern="0" dirty="0">
              <a:solidFill>
                <a:prstClr val="black"/>
              </a:solidFill>
              <a:latin typeface="Arial"/>
            </a:endParaRPr>
          </a:p>
        </p:txBody>
      </p:sp>
      <p:grpSp>
        <p:nvGrpSpPr>
          <p:cNvPr id="281" name="Group 280"/>
          <p:cNvGrpSpPr/>
          <p:nvPr/>
        </p:nvGrpSpPr>
        <p:grpSpPr>
          <a:xfrm>
            <a:off x="339134" y="997331"/>
            <a:ext cx="4086770" cy="521112"/>
            <a:chOff x="553998" y="1033339"/>
            <a:chExt cx="3585810" cy="521112"/>
          </a:xfrm>
        </p:grpSpPr>
        <p:sp>
          <p:nvSpPr>
            <p:cNvPr id="61" name="TextBox 60"/>
            <p:cNvSpPr txBox="1"/>
            <p:nvPr/>
          </p:nvSpPr>
          <p:spPr>
            <a:xfrm>
              <a:off x="1516292" y="1033339"/>
              <a:ext cx="2623516" cy="517075"/>
            </a:xfrm>
            <a:prstGeom prst="rect">
              <a:avLst/>
            </a:prstGeom>
            <a:solidFill>
              <a:sysClr val="window" lastClr="FFFFFF">
                <a:lumMod val="95000"/>
              </a:sysClr>
            </a:solidFill>
          </p:spPr>
          <p:txBody>
            <a:bodyPr wrap="square" lIns="0" rIns="0" rtlCol="0">
              <a:no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smtClean="0">
                  <a:ln>
                    <a:noFill/>
                  </a:ln>
                  <a:solidFill>
                    <a:prstClr val="black"/>
                  </a:solidFill>
                  <a:effectLst/>
                  <a:uLnTx/>
                  <a:uFillTx/>
                  <a:latin typeface="Arial"/>
                </a:rPr>
                <a:t>Present </a:t>
              </a:r>
              <a:r>
                <a:rPr kumimoji="0" lang="zh-CN" altLang="en-US" sz="1000" b="1" i="0" u="none" strike="noStrike" kern="0" cap="none" spc="0" normalizeH="0" baseline="0" noProof="0" dirty="0" smtClean="0">
                  <a:ln>
                    <a:noFill/>
                  </a:ln>
                  <a:solidFill>
                    <a:prstClr val="black"/>
                  </a:solidFill>
                  <a:effectLst/>
                  <a:uLnTx/>
                  <a:uFillTx/>
                  <a:latin typeface="Arial"/>
                </a:rPr>
                <a:t>homogeneous</a:t>
              </a:r>
              <a:r>
                <a:rPr kumimoji="0" lang="zh-CN" altLang="en-US" sz="1000" b="0" i="0" u="none" strike="noStrike" kern="0" cap="none" spc="0" normalizeH="0" baseline="0" noProof="0" dirty="0" smtClean="0">
                  <a:ln>
                    <a:noFill/>
                  </a:ln>
                  <a:solidFill>
                    <a:prstClr val="black"/>
                  </a:solidFill>
                  <a:effectLst/>
                  <a:uLnTx/>
                  <a:uFillTx/>
                  <a:latin typeface="Arial"/>
                </a:rPr>
                <a:t> </a:t>
              </a:r>
              <a:r>
                <a:rPr kumimoji="0" lang="en-US" altLang="zh-CN" sz="1000" b="0" i="0" u="none" strike="noStrike" kern="0" cap="none" spc="0" normalizeH="0" baseline="0" noProof="0" dirty="0" smtClean="0">
                  <a:ln>
                    <a:noFill/>
                  </a:ln>
                  <a:solidFill>
                    <a:prstClr val="black"/>
                  </a:solidFill>
                  <a:effectLst/>
                  <a:uLnTx/>
                  <a:uFillTx/>
                  <a:latin typeface="Arial"/>
                </a:rPr>
                <a:t>memory to VM</a:t>
              </a:r>
            </a:p>
            <a:p>
              <a:pPr marL="0" marR="0" lvl="0" indent="0" defTabSz="685800" eaLnBrk="1" fontAlgn="auto" latinLnBrk="0" hangingPunct="1">
                <a:lnSpc>
                  <a:spcPct val="100000"/>
                </a:lnSpc>
                <a:spcBef>
                  <a:spcPts val="0"/>
                </a:spcBef>
                <a:spcAft>
                  <a:spcPts val="0"/>
                </a:spcAft>
                <a:buClrTx/>
                <a:buSzTx/>
                <a:buFontTx/>
                <a:buNone/>
                <a:tabLst/>
                <a:defRPr/>
              </a:pPr>
              <a:r>
                <a:rPr lang="en-US" altLang="zh-CN" sz="1000" kern="0" dirty="0" smtClean="0">
                  <a:solidFill>
                    <a:prstClr val="black"/>
                  </a:solidFill>
                  <a:latin typeface="Arial"/>
                </a:rPr>
                <a:t>M</a:t>
              </a:r>
              <a:r>
                <a:rPr kumimoji="0" lang="en-US" altLang="zh-CN" sz="1000" b="0" i="0" u="none" strike="noStrike" kern="0" cap="none" spc="0" normalizeH="0" baseline="0" noProof="0" dirty="0" err="1" smtClean="0">
                  <a:ln>
                    <a:noFill/>
                  </a:ln>
                  <a:solidFill>
                    <a:prstClr val="black"/>
                  </a:solidFill>
                  <a:effectLst/>
                  <a:uLnTx/>
                  <a:uFillTx/>
                  <a:latin typeface="Arial"/>
                </a:rPr>
                <a:t>emoryOptimizer</a:t>
              </a:r>
              <a:r>
                <a:rPr kumimoji="0" lang="en-US" altLang="zh-CN" sz="1000" b="0" i="0" u="none" strike="noStrike" kern="0" cap="none" spc="0" normalizeH="0" baseline="0" noProof="0" dirty="0" smtClean="0">
                  <a:ln>
                    <a:noFill/>
                  </a:ln>
                  <a:solidFill>
                    <a:prstClr val="black"/>
                  </a:solidFill>
                  <a:effectLst/>
                  <a:uLnTx/>
                  <a:uFillTx/>
                  <a:latin typeface="Arial"/>
                </a:rPr>
                <a:t>: Map hot pages to DRAM thru EPT</a:t>
              </a:r>
              <a:endParaRPr kumimoji="0" lang="zh-CN" altLang="en-US" sz="1000" b="0" i="0" u="none" strike="noStrike" kern="0" cap="none" spc="0" normalizeH="0" baseline="0" noProof="0" dirty="0" smtClean="0">
                <a:ln>
                  <a:noFill/>
                </a:ln>
                <a:solidFill>
                  <a:prstClr val="black"/>
                </a:solidFill>
                <a:effectLst/>
                <a:uLnTx/>
                <a:uFillTx/>
                <a:latin typeface="Arial"/>
              </a:endParaRPr>
            </a:p>
          </p:txBody>
        </p:sp>
        <p:sp>
          <p:nvSpPr>
            <p:cNvPr id="276" name="Rectangle 275"/>
            <p:cNvSpPr/>
            <p:nvPr/>
          </p:nvSpPr>
          <p:spPr>
            <a:xfrm>
              <a:off x="553998" y="1033339"/>
              <a:ext cx="962294" cy="521112"/>
            </a:xfrm>
            <a:prstGeom prst="rect">
              <a:avLst/>
            </a:prstGeom>
            <a:solidFill>
              <a:schemeClr val="bg1">
                <a:lumMod val="95000"/>
              </a:schemeClr>
            </a:solidFill>
          </p:spPr>
          <p:txBody>
            <a:bodyPr wrap="square" anchor="ctr">
              <a:noAutofit/>
            </a:bodyPr>
            <a:lstStyle/>
            <a:p>
              <a:pPr lvl="0" algn="ctr" defTabSz="685800">
                <a:defRPr/>
              </a:pPr>
              <a:r>
                <a:rPr lang="en-US" altLang="zh-CN" sz="1200" b="1" kern="0" dirty="0" smtClean="0">
                  <a:solidFill>
                    <a:srgbClr val="C00000"/>
                  </a:solidFill>
                  <a:latin typeface="Arial"/>
                </a:rPr>
                <a:t>VM </a:t>
              </a:r>
            </a:p>
            <a:p>
              <a:pPr lvl="0" algn="ctr" defTabSz="685800">
                <a:defRPr/>
              </a:pPr>
              <a:r>
                <a:rPr lang="en-US" altLang="zh-CN" sz="1200" b="1" kern="0" dirty="0" smtClean="0">
                  <a:solidFill>
                    <a:srgbClr val="C00000"/>
                  </a:solidFill>
                  <a:latin typeface="Arial"/>
                </a:rPr>
                <a:t>Usage</a:t>
              </a:r>
            </a:p>
          </p:txBody>
        </p:sp>
      </p:grpSp>
      <p:grpSp>
        <p:nvGrpSpPr>
          <p:cNvPr id="282" name="Group 281"/>
          <p:cNvGrpSpPr/>
          <p:nvPr/>
        </p:nvGrpSpPr>
        <p:grpSpPr>
          <a:xfrm>
            <a:off x="4879420" y="992869"/>
            <a:ext cx="3950643" cy="511705"/>
            <a:chOff x="5176157" y="1218156"/>
            <a:chExt cx="3487452" cy="511705"/>
          </a:xfrm>
        </p:grpSpPr>
        <p:sp>
          <p:nvSpPr>
            <p:cNvPr id="277" name="TextBox 276"/>
            <p:cNvSpPr txBox="1"/>
            <p:nvPr/>
          </p:nvSpPr>
          <p:spPr>
            <a:xfrm>
              <a:off x="6138451" y="1218751"/>
              <a:ext cx="2525158" cy="506489"/>
            </a:xfrm>
            <a:prstGeom prst="rect">
              <a:avLst/>
            </a:prstGeom>
            <a:solidFill>
              <a:sysClr val="window" lastClr="FFFFFF">
                <a:lumMod val="95000"/>
              </a:sysClr>
            </a:solidFill>
          </p:spPr>
          <p:txBody>
            <a:bodyPr wrap="square" lIns="0" rIns="0" rtlCol="0">
              <a:noAutofit/>
            </a:bodyPr>
            <a:lstStyle/>
            <a:p>
              <a:pPr marL="0" marR="0" lvl="0" indent="0" defTabSz="685800" eaLnBrk="1" fontAlgn="auto" latinLnBrk="0" hangingPunct="1">
                <a:lnSpc>
                  <a:spcPct val="100000"/>
                </a:lnSpc>
                <a:spcBef>
                  <a:spcPts val="0"/>
                </a:spcBef>
                <a:spcAft>
                  <a:spcPts val="0"/>
                </a:spcAft>
                <a:buClrTx/>
                <a:buSzTx/>
                <a:buFontTx/>
                <a:buNone/>
                <a:tabLst/>
                <a:defRPr/>
              </a:pPr>
              <a:r>
                <a:rPr lang="en-US" altLang="zh-CN" sz="1000" kern="0" dirty="0" smtClean="0">
                  <a:solidFill>
                    <a:prstClr val="black"/>
                  </a:solidFill>
                  <a:latin typeface="Arial"/>
                </a:rPr>
                <a:t>M</a:t>
              </a:r>
              <a:r>
                <a:rPr kumimoji="0" lang="en-US" altLang="zh-CN" sz="1000" b="0" i="0" u="none" strike="noStrike" kern="0" cap="none" spc="0" normalizeH="0" baseline="0" noProof="0" dirty="0" err="1" smtClean="0">
                  <a:ln>
                    <a:noFill/>
                  </a:ln>
                  <a:solidFill>
                    <a:prstClr val="black"/>
                  </a:solidFill>
                  <a:effectLst/>
                  <a:uLnTx/>
                  <a:uFillTx/>
                  <a:latin typeface="Arial"/>
                </a:rPr>
                <a:t>emoryOptimizer</a:t>
              </a:r>
              <a:r>
                <a:rPr kumimoji="0" lang="en-US" altLang="zh-CN" sz="1000" b="0" i="0" u="none" strike="noStrike" kern="0" cap="none" spc="0" normalizeH="0" baseline="0" noProof="0" dirty="0" smtClean="0">
                  <a:ln>
                    <a:noFill/>
                  </a:ln>
                  <a:solidFill>
                    <a:prstClr val="black"/>
                  </a:solidFill>
                  <a:effectLst/>
                  <a:uLnTx/>
                  <a:uFillTx/>
                  <a:latin typeface="Arial"/>
                </a:rPr>
                <a:t>: Map hot pages to DRAM thru OS Page table</a:t>
              </a:r>
              <a:endParaRPr kumimoji="0" lang="zh-CN" altLang="en-US" sz="1000" b="0" i="0" u="none" strike="noStrike" kern="0" cap="none" spc="0" normalizeH="0" baseline="0" noProof="0" dirty="0" smtClean="0">
                <a:ln>
                  <a:noFill/>
                </a:ln>
                <a:solidFill>
                  <a:prstClr val="black"/>
                </a:solidFill>
                <a:effectLst/>
                <a:uLnTx/>
                <a:uFillTx/>
                <a:latin typeface="Arial"/>
              </a:endParaRPr>
            </a:p>
          </p:txBody>
        </p:sp>
        <p:sp>
          <p:nvSpPr>
            <p:cNvPr id="278" name="Rectangle 277"/>
            <p:cNvSpPr/>
            <p:nvPr/>
          </p:nvSpPr>
          <p:spPr>
            <a:xfrm>
              <a:off x="5176157" y="1218156"/>
              <a:ext cx="962294" cy="511705"/>
            </a:xfrm>
            <a:prstGeom prst="rect">
              <a:avLst/>
            </a:prstGeom>
            <a:solidFill>
              <a:schemeClr val="bg1">
                <a:lumMod val="95000"/>
              </a:schemeClr>
            </a:solidFill>
          </p:spPr>
          <p:txBody>
            <a:bodyPr wrap="square" anchor="ctr">
              <a:noAutofit/>
            </a:bodyPr>
            <a:lstStyle/>
            <a:p>
              <a:pPr lvl="0" algn="ctr" defTabSz="685800">
                <a:defRPr/>
              </a:pPr>
              <a:r>
                <a:rPr lang="en-US" altLang="zh-CN" sz="1200" b="1" kern="0" dirty="0" smtClean="0">
                  <a:solidFill>
                    <a:srgbClr val="C00000"/>
                  </a:solidFill>
                  <a:latin typeface="Arial"/>
                </a:rPr>
                <a:t>Native Usage</a:t>
              </a:r>
            </a:p>
          </p:txBody>
        </p:sp>
      </p:grpSp>
      <p:sp>
        <p:nvSpPr>
          <p:cNvPr id="280" name="Rectangle 279"/>
          <p:cNvSpPr/>
          <p:nvPr/>
        </p:nvSpPr>
        <p:spPr>
          <a:xfrm>
            <a:off x="9283580" y="875195"/>
            <a:ext cx="4523762" cy="3787381"/>
          </a:xfrm>
          <a:prstGeom prst="rect">
            <a:avLst/>
          </a:prstGeom>
          <a:solidFill>
            <a:srgbClr val="A6A6A6">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Rectangle 257"/>
          <p:cNvSpPr/>
          <p:nvPr/>
        </p:nvSpPr>
        <p:spPr>
          <a:xfrm>
            <a:off x="4687700" y="2527801"/>
            <a:ext cx="1042797" cy="430887"/>
          </a:xfrm>
          <a:prstGeom prst="rect">
            <a:avLst/>
          </a:prstGeom>
        </p:spPr>
        <p:txBody>
          <a:bodyPr wrap="square">
            <a:spAutoFit/>
          </a:bodyPr>
          <a:lstStyle/>
          <a:p>
            <a:pPr lvl="0" algn="ctr" defTabSz="685800">
              <a:defRPr/>
            </a:pPr>
            <a:r>
              <a:rPr lang="en-US" altLang="zh-CN" sz="1100" b="1" kern="0" dirty="0" smtClean="0">
                <a:solidFill>
                  <a:schemeClr val="tx2"/>
                </a:solidFill>
                <a:latin typeface="Arial"/>
              </a:rPr>
              <a:t>End User Software</a:t>
            </a:r>
          </a:p>
        </p:txBody>
      </p:sp>
    </p:spTree>
    <p:extLst>
      <p:ext uri="{BB962C8B-B14F-4D97-AF65-F5344CB8AC3E}">
        <p14:creationId xmlns:p14="http://schemas.microsoft.com/office/powerpoint/2010/main" val="110078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61111E-6 -1.60494E-6 L -0.51111 0.00401 " pathEditMode="relative" rAng="0" ptsTypes="AA">
                                      <p:cBhvr>
                                        <p:cTn id="6" dur="2000" fill="hold"/>
                                        <p:tgtEl>
                                          <p:spTgt spid="280"/>
                                        </p:tgtEl>
                                        <p:attrNameLst>
                                          <p:attrName>ppt_x</p:attrName>
                                          <p:attrName>ppt_y</p:attrName>
                                        </p:attrNameLst>
                                      </p:cBhvr>
                                      <p:rCtr x="-25556"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8</a:t>
            </a:fld>
            <a:endParaRPr lang="en-US" dirty="0"/>
          </a:p>
        </p:txBody>
      </p:sp>
      <p:sp>
        <p:nvSpPr>
          <p:cNvPr id="4" name="Title 3"/>
          <p:cNvSpPr>
            <a:spLocks noGrp="1"/>
          </p:cNvSpPr>
          <p:nvPr>
            <p:ph type="title"/>
          </p:nvPr>
        </p:nvSpPr>
        <p:spPr/>
        <p:txBody>
          <a:bodyPr/>
          <a:lstStyle/>
          <a:p>
            <a:r>
              <a:rPr lang="en-US" dirty="0" smtClean="0"/>
              <a:t>Remap Hot </a:t>
            </a:r>
            <a:r>
              <a:rPr lang="en-US" dirty="0"/>
              <a:t>Pages </a:t>
            </a:r>
            <a:r>
              <a:rPr lang="en-US" dirty="0" smtClean="0"/>
              <a:t>to DRAM</a:t>
            </a:r>
            <a:endParaRPr lang="en-US" dirty="0"/>
          </a:p>
        </p:txBody>
      </p:sp>
      <p:sp>
        <p:nvSpPr>
          <p:cNvPr id="5" name="Content Placeholder 4"/>
          <p:cNvSpPr>
            <a:spLocks noGrp="1"/>
          </p:cNvSpPr>
          <p:nvPr>
            <p:ph sz="quarter" idx="13"/>
          </p:nvPr>
        </p:nvSpPr>
        <p:spPr>
          <a:xfrm>
            <a:off x="457201" y="1099280"/>
            <a:ext cx="8228012" cy="3425825"/>
          </a:xfrm>
        </p:spPr>
        <p:txBody>
          <a:bodyPr/>
          <a:lstStyle/>
          <a:p>
            <a:r>
              <a:rPr lang="en-US" dirty="0"/>
              <a:t>VM Usage</a:t>
            </a:r>
          </a:p>
          <a:p>
            <a:pPr lvl="1"/>
            <a:r>
              <a:rPr lang="en-US" dirty="0"/>
              <a:t>Present PMEM and DRAM as homogeneous memory to guest VM</a:t>
            </a:r>
          </a:p>
          <a:p>
            <a:pPr lvl="1"/>
            <a:r>
              <a:rPr lang="en-US" dirty="0" err="1"/>
              <a:t>MemoryOptimizer</a:t>
            </a:r>
            <a:r>
              <a:rPr lang="en-US" dirty="0"/>
              <a:t> to migrate hot pages to DRAM</a:t>
            </a:r>
          </a:p>
          <a:p>
            <a:pPr lvl="2"/>
            <a:r>
              <a:rPr lang="en-US" dirty="0"/>
              <a:t>Migrate guest pages to map hot pages to DRAM (cold pages to PMEM) thru EPT</a:t>
            </a:r>
          </a:p>
          <a:p>
            <a:r>
              <a:rPr lang="en-US" dirty="0" smtClean="0"/>
              <a:t>Native </a:t>
            </a:r>
            <a:r>
              <a:rPr lang="en-US" dirty="0"/>
              <a:t>Usage</a:t>
            </a:r>
          </a:p>
          <a:p>
            <a:pPr lvl="1"/>
            <a:r>
              <a:rPr lang="en-US" dirty="0" smtClean="0"/>
              <a:t>PMEM </a:t>
            </a:r>
            <a:r>
              <a:rPr lang="en-US" dirty="0"/>
              <a:t>as normal memory, but in a separate NUMA node</a:t>
            </a:r>
          </a:p>
          <a:p>
            <a:pPr lvl="1"/>
            <a:r>
              <a:rPr lang="en-US" dirty="0" err="1" smtClean="0"/>
              <a:t>MemoryOptimizer</a:t>
            </a:r>
            <a:r>
              <a:rPr lang="en-US" dirty="0" smtClean="0"/>
              <a:t> </a:t>
            </a:r>
            <a:r>
              <a:rPr lang="en-US" dirty="0"/>
              <a:t>to migrate hot pages to DRAM</a:t>
            </a:r>
          </a:p>
          <a:p>
            <a:pPr lvl="2"/>
            <a:r>
              <a:rPr lang="en-US" dirty="0"/>
              <a:t>Migrate application pages to map hot pages to DRAM (cold pages to PMEM) thru OS page table</a:t>
            </a:r>
          </a:p>
          <a:p>
            <a:endParaRPr lang="en-US" dirty="0"/>
          </a:p>
        </p:txBody>
      </p:sp>
    </p:spTree>
    <p:extLst>
      <p:ext uri="{BB962C8B-B14F-4D97-AF65-F5344CB8AC3E}">
        <p14:creationId xmlns:p14="http://schemas.microsoft.com/office/powerpoint/2010/main" val="2686166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5727161" y="1307709"/>
            <a:ext cx="1386140" cy="2137686"/>
          </a:xfrm>
          <a:prstGeom prst="rect">
            <a:avLst/>
          </a:prstGeom>
          <a:solidFill>
            <a:sysClr val="window" lastClr="FFFFFF">
              <a:lumMod val="85000"/>
            </a:sysClr>
          </a:solidFill>
          <a:ln w="25400" cap="flat" cmpd="sng" algn="ctr">
            <a:solidFill>
              <a:srgbClr val="4F81BD">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smtClean="0">
              <a:ln>
                <a:noFill/>
              </a:ln>
              <a:solidFill>
                <a:prstClr val="black"/>
              </a:solidFill>
              <a:effectLst/>
              <a:uLnTx/>
              <a:uFillTx/>
              <a:latin typeface="Arial"/>
            </a:endParaRPr>
          </a:p>
        </p:txBody>
      </p:sp>
      <p:sp>
        <p:nvSpPr>
          <p:cNvPr id="2" name="Slide Number Placeholder 1"/>
          <p:cNvSpPr>
            <a:spLocks noGrp="1"/>
          </p:cNvSpPr>
          <p:nvPr>
            <p:ph type="sldNum" sz="quarter" idx="12"/>
          </p:nvPr>
        </p:nvSpPr>
        <p:spPr/>
        <p:txBody>
          <a:bodyPr/>
          <a:lstStyle/>
          <a:p>
            <a:fld id="{EE2556C5-CE8C-6547-B838-EA80C61A4AF7}" type="slidenum">
              <a:rPr lang="en-US" smtClean="0"/>
              <a:pPr/>
              <a:t>9</a:t>
            </a:fld>
            <a:endParaRPr lang="en-US" dirty="0"/>
          </a:p>
        </p:txBody>
      </p:sp>
      <p:sp>
        <p:nvSpPr>
          <p:cNvPr id="3" name="Title 2"/>
          <p:cNvSpPr>
            <a:spLocks noGrp="1"/>
          </p:cNvSpPr>
          <p:nvPr>
            <p:ph type="title"/>
          </p:nvPr>
        </p:nvSpPr>
        <p:spPr/>
        <p:txBody>
          <a:bodyPr/>
          <a:lstStyle/>
          <a:p>
            <a:r>
              <a:rPr lang="en-US" dirty="0" err="1" smtClean="0"/>
              <a:t>MemoryOptimizer</a:t>
            </a:r>
            <a:r>
              <a:rPr lang="en-US" dirty="0" smtClean="0"/>
              <a:t> </a:t>
            </a:r>
            <a:r>
              <a:rPr lang="en-US" dirty="0"/>
              <a:t>Architecture</a:t>
            </a:r>
          </a:p>
        </p:txBody>
      </p:sp>
      <p:sp>
        <p:nvSpPr>
          <p:cNvPr id="41" name="Rectangle 40"/>
          <p:cNvSpPr/>
          <p:nvPr/>
        </p:nvSpPr>
        <p:spPr>
          <a:xfrm>
            <a:off x="551256" y="1155309"/>
            <a:ext cx="4856402" cy="2374762"/>
          </a:xfrm>
          <a:prstGeom prst="rect">
            <a:avLst/>
          </a:prstGeom>
          <a:solidFill>
            <a:srgbClr val="4F81BD">
              <a:alpha val="50000"/>
            </a:srgbClr>
          </a:solidFill>
          <a:ln w="25400" cap="flat" cmpd="sng" algn="ctr">
            <a:solidFill>
              <a:srgbClr val="4F81BD">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smtClean="0">
              <a:ln>
                <a:noFill/>
              </a:ln>
              <a:solidFill>
                <a:prstClr val="white"/>
              </a:solidFill>
              <a:effectLst/>
              <a:uLnTx/>
              <a:uFillTx/>
              <a:latin typeface="Arial"/>
            </a:endParaRPr>
          </a:p>
        </p:txBody>
      </p:sp>
      <p:sp>
        <p:nvSpPr>
          <p:cNvPr id="42" name="Rectangle 41"/>
          <p:cNvSpPr/>
          <p:nvPr/>
        </p:nvSpPr>
        <p:spPr>
          <a:xfrm>
            <a:off x="625347" y="1396810"/>
            <a:ext cx="4651028" cy="2031728"/>
          </a:xfrm>
          <a:prstGeom prst="rect">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altLang="zh-CN" sz="900" b="0" i="0" u="none" strike="noStrike" kern="0" cap="none" spc="0" normalizeH="0" baseline="0" noProof="0" dirty="0" smtClean="0">
              <a:ln>
                <a:noFill/>
              </a:ln>
              <a:solidFill>
                <a:prstClr val="black"/>
              </a:solidFill>
              <a:effectLst/>
              <a:uLnTx/>
              <a:uFillTx/>
              <a:latin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altLang="zh-CN" sz="900" b="0" i="0" u="none" strike="noStrike" kern="0" cap="none" spc="0" normalizeH="0" baseline="0" noProof="0" dirty="0" smtClean="0">
              <a:ln>
                <a:noFill/>
              </a:ln>
              <a:solidFill>
                <a:prstClr val="black"/>
              </a:solidFill>
              <a:effectLst/>
              <a:uLnTx/>
              <a:uFillTx/>
              <a:latin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altLang="zh-CN" sz="900" b="0" i="0" u="none" strike="noStrike" kern="0" cap="none" spc="0" normalizeH="0" baseline="0" noProof="0" dirty="0" smtClean="0">
              <a:ln>
                <a:noFill/>
              </a:ln>
              <a:solidFill>
                <a:prstClr val="black"/>
              </a:solidFill>
              <a:effectLst/>
              <a:uLnTx/>
              <a:uFillTx/>
              <a:latin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altLang="zh-CN" sz="900" b="0" i="0" u="none" strike="noStrike" kern="0" cap="none" spc="0" normalizeH="0" baseline="0" noProof="0" dirty="0" smtClean="0">
              <a:ln>
                <a:noFill/>
              </a:ln>
              <a:solidFill>
                <a:prstClr val="black"/>
              </a:solidFill>
              <a:effectLst/>
              <a:uLnTx/>
              <a:uFillTx/>
              <a:latin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altLang="zh-CN" sz="900" b="0" i="0" u="none" strike="noStrike" kern="0" cap="none" spc="0" normalizeH="0" baseline="0" noProof="0" dirty="0" smtClean="0">
              <a:ln>
                <a:noFill/>
              </a:ln>
              <a:solidFill>
                <a:prstClr val="black"/>
              </a:solidFill>
              <a:effectLst/>
              <a:uLnTx/>
              <a:uFillTx/>
              <a:latin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altLang="zh-CN" sz="900" b="0" i="0" u="none" strike="noStrike" kern="0" cap="none" spc="0" normalizeH="0" baseline="0" noProof="0" dirty="0" smtClean="0">
              <a:ln>
                <a:noFill/>
              </a:ln>
              <a:solidFill>
                <a:prstClr val="black"/>
              </a:solidFill>
              <a:effectLst/>
              <a:uLnTx/>
              <a:uFillTx/>
              <a:latin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altLang="zh-CN" sz="900" b="0" i="0" u="none" strike="noStrike" kern="0" cap="none" spc="0" normalizeH="0" baseline="0" noProof="0" dirty="0" smtClean="0">
              <a:ln>
                <a:noFill/>
              </a:ln>
              <a:solidFill>
                <a:prstClr val="black"/>
              </a:solidFill>
              <a:effectLst/>
              <a:uLnTx/>
              <a:uFillTx/>
              <a:latin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altLang="zh-CN" sz="900" b="0" i="0" u="none" strike="noStrike" kern="0" cap="none" spc="0" normalizeH="0" baseline="0" noProof="0" dirty="0" smtClean="0">
              <a:ln>
                <a:noFill/>
              </a:ln>
              <a:solidFill>
                <a:prstClr val="black"/>
              </a:solidFill>
              <a:effectLst/>
              <a:uLnTx/>
              <a:uFillTx/>
              <a:latin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smtClean="0">
              <a:ln>
                <a:noFill/>
              </a:ln>
              <a:solidFill>
                <a:prstClr val="black"/>
              </a:solidFill>
              <a:effectLst/>
              <a:uLnTx/>
              <a:uFillTx/>
              <a:latin typeface="Arial"/>
            </a:endParaRPr>
          </a:p>
        </p:txBody>
      </p:sp>
      <p:sp>
        <p:nvSpPr>
          <p:cNvPr id="43" name="Rectangle 42"/>
          <p:cNvSpPr/>
          <p:nvPr/>
        </p:nvSpPr>
        <p:spPr>
          <a:xfrm>
            <a:off x="704672" y="1610446"/>
            <a:ext cx="4328924" cy="262310"/>
          </a:xfrm>
          <a:prstGeom prst="rect">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750" b="0" i="0" u="none" strike="noStrike" kern="0" cap="none" spc="0" normalizeH="0" baseline="0" noProof="0" dirty="0" smtClean="0">
              <a:ln>
                <a:noFill/>
              </a:ln>
              <a:solidFill>
                <a:prstClr val="black"/>
              </a:solidFill>
              <a:effectLst/>
              <a:uLnTx/>
              <a:uFillTx/>
              <a:latin typeface="Arial"/>
            </a:endParaRPr>
          </a:p>
        </p:txBody>
      </p:sp>
      <p:sp>
        <p:nvSpPr>
          <p:cNvPr id="44" name="Rectangle 43"/>
          <p:cNvSpPr/>
          <p:nvPr/>
        </p:nvSpPr>
        <p:spPr>
          <a:xfrm>
            <a:off x="551257" y="3530070"/>
            <a:ext cx="6562044" cy="953262"/>
          </a:xfrm>
          <a:prstGeom prst="rect">
            <a:avLst/>
          </a:prstGeom>
          <a:solidFill>
            <a:srgbClr val="4F81BD">
              <a:alpha val="50000"/>
            </a:srgbClr>
          </a:solidFill>
          <a:ln w="25400" cap="flat" cmpd="sng" algn="ctr">
            <a:solidFill>
              <a:srgbClr val="4F81BD">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smtClean="0">
              <a:ln>
                <a:noFill/>
              </a:ln>
              <a:solidFill>
                <a:prstClr val="white"/>
              </a:solidFill>
              <a:effectLst/>
              <a:uLnTx/>
              <a:uFillTx/>
              <a:latin typeface="Arial"/>
            </a:endParaRPr>
          </a:p>
        </p:txBody>
      </p:sp>
      <p:sp>
        <p:nvSpPr>
          <p:cNvPr id="45" name="Rectangle 44"/>
          <p:cNvSpPr/>
          <p:nvPr/>
        </p:nvSpPr>
        <p:spPr>
          <a:xfrm>
            <a:off x="5574761" y="1155309"/>
            <a:ext cx="1386140" cy="2137686"/>
          </a:xfrm>
          <a:prstGeom prst="rect">
            <a:avLst/>
          </a:prstGeom>
          <a:solidFill>
            <a:sysClr val="window" lastClr="FFFFFF">
              <a:lumMod val="85000"/>
            </a:sysClr>
          </a:solidFill>
          <a:ln w="25400" cap="flat" cmpd="sng" algn="ctr">
            <a:solidFill>
              <a:srgbClr val="4F81BD">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smtClean="0">
              <a:ln>
                <a:noFill/>
              </a:ln>
              <a:solidFill>
                <a:prstClr val="black"/>
              </a:solidFill>
              <a:effectLst/>
              <a:uLnTx/>
              <a:uFillTx/>
              <a:latin typeface="Arial"/>
            </a:endParaRPr>
          </a:p>
        </p:txBody>
      </p:sp>
      <p:sp>
        <p:nvSpPr>
          <p:cNvPr id="46" name="TextBox 45"/>
          <p:cNvSpPr txBox="1"/>
          <p:nvPr/>
        </p:nvSpPr>
        <p:spPr>
          <a:xfrm>
            <a:off x="5500316" y="4200203"/>
            <a:ext cx="1680210" cy="300082"/>
          </a:xfrm>
          <a:prstGeom prst="rect">
            <a:avLst/>
          </a:prstGeom>
          <a:noFill/>
        </p:spPr>
        <p:txBody>
          <a:bodyPr wrap="square" rtlCol="0">
            <a:spAutoFit/>
          </a:bodyPr>
          <a:lstStyle/>
          <a:p>
            <a:pPr defTabSz="685800"/>
            <a:r>
              <a:rPr lang="en-US" altLang="zh-CN" sz="1350" dirty="0">
                <a:solidFill>
                  <a:prstClr val="black"/>
                </a:solidFill>
                <a:latin typeface="Arial"/>
              </a:rPr>
              <a:t>Host Linux Kernel</a:t>
            </a:r>
            <a:endParaRPr lang="zh-CN" altLang="en-US" sz="1350" dirty="0">
              <a:solidFill>
                <a:prstClr val="black"/>
              </a:solidFill>
              <a:latin typeface="Arial"/>
            </a:endParaRPr>
          </a:p>
        </p:txBody>
      </p:sp>
      <p:sp>
        <p:nvSpPr>
          <p:cNvPr id="47" name="Rectangle 46"/>
          <p:cNvSpPr/>
          <p:nvPr/>
        </p:nvSpPr>
        <p:spPr>
          <a:xfrm>
            <a:off x="4083099" y="4126738"/>
            <a:ext cx="1417217" cy="318547"/>
          </a:xfrm>
          <a:prstGeom prst="rect">
            <a:avLst/>
          </a:prstGeom>
          <a:solidFill>
            <a:srgbClr val="1F497D">
              <a:lumMod val="20000"/>
              <a:lumOff val="80000"/>
            </a:srgbClr>
          </a:solidFill>
          <a:ln w="25400" cap="flat" cmpd="sng" algn="ctr">
            <a:solidFill>
              <a:srgbClr val="4F81BD">
                <a:shade val="50000"/>
              </a:srgbClr>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750" b="0" i="0" u="none" strike="noStrike" kern="0" cap="none" spc="0" normalizeH="0" baseline="0" noProof="0" dirty="0" smtClean="0">
                <a:ln>
                  <a:noFill/>
                </a:ln>
                <a:solidFill>
                  <a:prstClr val="black"/>
                </a:solidFill>
                <a:effectLst/>
                <a:uLnTx/>
                <a:uFillTx/>
                <a:latin typeface="Arial"/>
              </a:rPr>
              <a:t>KVM</a:t>
            </a:r>
            <a:endParaRPr kumimoji="0" lang="zh-CN" altLang="en-US" sz="750" b="0" i="0" u="none" strike="noStrike" kern="0" cap="none" spc="0" normalizeH="0" baseline="0" noProof="0" dirty="0" smtClean="0">
              <a:ln>
                <a:noFill/>
              </a:ln>
              <a:solidFill>
                <a:prstClr val="black"/>
              </a:solidFill>
              <a:effectLst/>
              <a:uLnTx/>
              <a:uFillTx/>
              <a:latin typeface="Arial"/>
            </a:endParaRPr>
          </a:p>
        </p:txBody>
      </p:sp>
      <p:cxnSp>
        <p:nvCxnSpPr>
          <p:cNvPr id="48" name="Straight Connector 47"/>
          <p:cNvCxnSpPr/>
          <p:nvPr/>
        </p:nvCxnSpPr>
        <p:spPr>
          <a:xfrm>
            <a:off x="5574760" y="2470509"/>
            <a:ext cx="1386141" cy="0"/>
          </a:xfrm>
          <a:prstGeom prst="line">
            <a:avLst/>
          </a:prstGeom>
          <a:noFill/>
          <a:ln w="9525" cap="flat" cmpd="sng" algn="ctr">
            <a:solidFill>
              <a:srgbClr val="4F81BD">
                <a:shade val="95000"/>
                <a:satMod val="105000"/>
              </a:srgbClr>
            </a:solidFill>
            <a:prstDash val="dashDot"/>
          </a:ln>
          <a:effectLst/>
        </p:spPr>
      </p:cxnSp>
      <p:sp>
        <p:nvSpPr>
          <p:cNvPr id="49" name="TextBox 48"/>
          <p:cNvSpPr txBox="1"/>
          <p:nvPr/>
        </p:nvSpPr>
        <p:spPr>
          <a:xfrm>
            <a:off x="6473983" y="2470509"/>
            <a:ext cx="486918" cy="207749"/>
          </a:xfrm>
          <a:prstGeom prst="rect">
            <a:avLst/>
          </a:prstGeom>
          <a:noFill/>
        </p:spPr>
        <p:txBody>
          <a:bodyPr wrap="square" rtlCol="0">
            <a:spAutoFit/>
          </a:bodyPr>
          <a:lstStyle/>
          <a:p>
            <a:pPr defTabSz="685800"/>
            <a:r>
              <a:rPr lang="en-US" altLang="zh-CN" sz="750" dirty="0">
                <a:solidFill>
                  <a:prstClr val="black"/>
                </a:solidFill>
                <a:latin typeface="Arial"/>
              </a:rPr>
              <a:t>Kernel</a:t>
            </a:r>
            <a:endParaRPr lang="zh-CN" altLang="en-US" sz="750" dirty="0">
              <a:solidFill>
                <a:prstClr val="black"/>
              </a:solidFill>
              <a:latin typeface="Arial"/>
            </a:endParaRPr>
          </a:p>
        </p:txBody>
      </p:sp>
      <p:sp>
        <p:nvSpPr>
          <p:cNvPr id="50" name="TextBox 49"/>
          <p:cNvSpPr txBox="1"/>
          <p:nvPr/>
        </p:nvSpPr>
        <p:spPr>
          <a:xfrm>
            <a:off x="6579237" y="2268604"/>
            <a:ext cx="486918" cy="207749"/>
          </a:xfrm>
          <a:prstGeom prst="rect">
            <a:avLst/>
          </a:prstGeom>
          <a:noFill/>
        </p:spPr>
        <p:txBody>
          <a:bodyPr wrap="square" rtlCol="0">
            <a:spAutoFit/>
          </a:bodyPr>
          <a:lstStyle/>
          <a:p>
            <a:pPr defTabSz="685800"/>
            <a:r>
              <a:rPr lang="en-US" altLang="zh-CN" sz="750" dirty="0">
                <a:solidFill>
                  <a:prstClr val="black"/>
                </a:solidFill>
                <a:latin typeface="Arial"/>
              </a:rPr>
              <a:t>User</a:t>
            </a:r>
            <a:endParaRPr lang="zh-CN" altLang="en-US" sz="750" dirty="0">
              <a:solidFill>
                <a:prstClr val="black"/>
              </a:solidFill>
              <a:latin typeface="Arial"/>
            </a:endParaRPr>
          </a:p>
        </p:txBody>
      </p:sp>
      <p:sp>
        <p:nvSpPr>
          <p:cNvPr id="51" name="TextBox 50"/>
          <p:cNvSpPr txBox="1"/>
          <p:nvPr/>
        </p:nvSpPr>
        <p:spPr>
          <a:xfrm>
            <a:off x="6488746" y="1250321"/>
            <a:ext cx="480060" cy="253916"/>
          </a:xfrm>
          <a:prstGeom prst="rect">
            <a:avLst/>
          </a:prstGeom>
          <a:noFill/>
        </p:spPr>
        <p:txBody>
          <a:bodyPr wrap="square" rtlCol="0">
            <a:spAutoFit/>
          </a:bodyPr>
          <a:lstStyle/>
          <a:p>
            <a:pPr defTabSz="685800"/>
            <a:r>
              <a:rPr lang="en-US" altLang="zh-CN" sz="1050" dirty="0">
                <a:solidFill>
                  <a:prstClr val="black"/>
                </a:solidFill>
                <a:latin typeface="Arial"/>
              </a:rPr>
              <a:t>VM</a:t>
            </a:r>
            <a:endParaRPr lang="zh-CN" altLang="en-US" sz="1050" dirty="0">
              <a:solidFill>
                <a:prstClr val="black"/>
              </a:solidFill>
              <a:latin typeface="Arial"/>
            </a:endParaRPr>
          </a:p>
        </p:txBody>
      </p:sp>
      <p:sp>
        <p:nvSpPr>
          <p:cNvPr id="52" name="Rectangle 51"/>
          <p:cNvSpPr/>
          <p:nvPr/>
        </p:nvSpPr>
        <p:spPr>
          <a:xfrm>
            <a:off x="5720221" y="1496145"/>
            <a:ext cx="699516" cy="505528"/>
          </a:xfrm>
          <a:prstGeom prst="rect">
            <a:avLst/>
          </a:prstGeom>
          <a:solidFill>
            <a:srgbClr val="1F497D">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750" b="0" i="0" u="none" strike="noStrike" kern="0" cap="none" spc="0" normalizeH="0" baseline="0" noProof="0" dirty="0" smtClean="0">
                <a:ln>
                  <a:noFill/>
                </a:ln>
                <a:solidFill>
                  <a:prstClr val="black"/>
                </a:solidFill>
                <a:effectLst/>
                <a:uLnTx/>
                <a:uFillTx/>
                <a:latin typeface="Arial"/>
              </a:rPr>
              <a:t>Vanilla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750" b="0" i="0" u="none" strike="noStrike" kern="0" cap="none" spc="0" normalizeH="0" baseline="0" noProof="0" dirty="0" smtClean="0">
                <a:ln>
                  <a:noFill/>
                </a:ln>
                <a:solidFill>
                  <a:prstClr val="black"/>
                </a:solidFill>
                <a:effectLst/>
                <a:uLnTx/>
                <a:uFillTx/>
                <a:latin typeface="Arial"/>
              </a:rPr>
              <a:t>Applications</a:t>
            </a:r>
            <a:endParaRPr kumimoji="0" lang="zh-CN" altLang="en-US" sz="750" b="0" i="0" u="none" strike="noStrike" kern="0" cap="none" spc="0" normalizeH="0" baseline="0" noProof="0" dirty="0" smtClean="0">
              <a:ln>
                <a:noFill/>
              </a:ln>
              <a:solidFill>
                <a:prstClr val="black"/>
              </a:solidFill>
              <a:effectLst/>
              <a:uLnTx/>
              <a:uFillTx/>
              <a:latin typeface="Arial"/>
            </a:endParaRPr>
          </a:p>
        </p:txBody>
      </p:sp>
      <p:sp>
        <p:nvSpPr>
          <p:cNvPr id="53" name="Rectangle 52"/>
          <p:cNvSpPr/>
          <p:nvPr/>
        </p:nvSpPr>
        <p:spPr>
          <a:xfrm>
            <a:off x="5834521" y="1610445"/>
            <a:ext cx="699516" cy="505528"/>
          </a:xfrm>
          <a:prstGeom prst="rect">
            <a:avLst/>
          </a:prstGeom>
          <a:solidFill>
            <a:srgbClr val="1F497D">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750" b="0" i="0" u="none" strike="noStrike" kern="0" cap="none" spc="0" normalizeH="0" baseline="0" noProof="0" dirty="0" smtClean="0">
                <a:ln>
                  <a:noFill/>
                </a:ln>
                <a:solidFill>
                  <a:prstClr val="black"/>
                </a:solidFill>
                <a:effectLst/>
                <a:uLnTx/>
                <a:uFillTx/>
                <a:latin typeface="Arial"/>
              </a:rPr>
              <a:t>Vanilla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750" b="0" i="0" u="none" strike="noStrike" kern="0" cap="none" spc="0" normalizeH="0" baseline="0" noProof="0" dirty="0" smtClean="0">
                <a:ln>
                  <a:noFill/>
                </a:ln>
                <a:solidFill>
                  <a:prstClr val="black"/>
                </a:solidFill>
                <a:effectLst/>
                <a:uLnTx/>
                <a:uFillTx/>
                <a:latin typeface="Arial"/>
              </a:rPr>
              <a:t>Applications</a:t>
            </a:r>
            <a:endParaRPr kumimoji="0" lang="zh-CN" altLang="en-US" sz="750" b="0" i="0" u="none" strike="noStrike" kern="0" cap="none" spc="0" normalizeH="0" baseline="0" noProof="0" dirty="0" smtClean="0">
              <a:ln>
                <a:noFill/>
              </a:ln>
              <a:solidFill>
                <a:prstClr val="black"/>
              </a:solidFill>
              <a:effectLst/>
              <a:uLnTx/>
              <a:uFillTx/>
              <a:latin typeface="Arial"/>
            </a:endParaRPr>
          </a:p>
        </p:txBody>
      </p:sp>
      <p:sp>
        <p:nvSpPr>
          <p:cNvPr id="54" name="Rectangle 53"/>
          <p:cNvSpPr/>
          <p:nvPr/>
        </p:nvSpPr>
        <p:spPr>
          <a:xfrm>
            <a:off x="5948821" y="1724745"/>
            <a:ext cx="699516" cy="505528"/>
          </a:xfrm>
          <a:prstGeom prst="rect">
            <a:avLst/>
          </a:prstGeom>
          <a:solidFill>
            <a:srgbClr val="1F497D">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750" b="0" i="0" u="none" strike="noStrike" kern="0" cap="none" spc="0" normalizeH="0" baseline="0" noProof="0" dirty="0" smtClean="0">
                <a:ln>
                  <a:noFill/>
                </a:ln>
                <a:solidFill>
                  <a:prstClr val="black"/>
                </a:solidFill>
                <a:effectLst/>
                <a:uLnTx/>
                <a:uFillTx/>
                <a:latin typeface="Arial"/>
              </a:rPr>
              <a:t>Vanilla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750" b="0" i="0" u="none" strike="noStrike" kern="0" cap="none" spc="0" normalizeH="0" baseline="0" noProof="0" dirty="0" smtClean="0">
                <a:ln>
                  <a:noFill/>
                </a:ln>
                <a:solidFill>
                  <a:prstClr val="black"/>
                </a:solidFill>
                <a:effectLst/>
                <a:uLnTx/>
                <a:uFillTx/>
                <a:latin typeface="Arial"/>
              </a:rPr>
              <a:t>Applications</a:t>
            </a:r>
            <a:endParaRPr kumimoji="0" lang="zh-CN" altLang="en-US" sz="750" b="0" i="0" u="none" strike="noStrike" kern="0" cap="none" spc="0" normalizeH="0" baseline="0" noProof="0" dirty="0" smtClean="0">
              <a:ln>
                <a:noFill/>
              </a:ln>
              <a:solidFill>
                <a:prstClr val="black"/>
              </a:solidFill>
              <a:effectLst/>
              <a:uLnTx/>
              <a:uFillTx/>
              <a:latin typeface="Arial"/>
            </a:endParaRPr>
          </a:p>
        </p:txBody>
      </p:sp>
      <p:sp>
        <p:nvSpPr>
          <p:cNvPr id="55" name="Rectangle 54"/>
          <p:cNvSpPr/>
          <p:nvPr/>
        </p:nvSpPr>
        <p:spPr>
          <a:xfrm>
            <a:off x="2771042" y="4126738"/>
            <a:ext cx="1322885" cy="312844"/>
          </a:xfrm>
          <a:prstGeom prst="rect">
            <a:avLst/>
          </a:prstGeom>
          <a:solidFill>
            <a:srgbClr val="1F497D">
              <a:lumMod val="20000"/>
              <a:lumOff val="80000"/>
            </a:srgbClr>
          </a:solidFill>
          <a:ln w="25400" cap="flat" cmpd="sng" algn="ctr">
            <a:solidFill>
              <a:srgbClr val="4F81BD">
                <a:shade val="50000"/>
              </a:srgbClr>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750" b="0" i="0" u="none" strike="noStrike" kern="0" cap="none" spc="0" normalizeH="0" baseline="0" noProof="0" dirty="0" smtClean="0">
                <a:ln>
                  <a:noFill/>
                </a:ln>
                <a:solidFill>
                  <a:prstClr val="black"/>
                </a:solidFill>
                <a:effectLst/>
                <a:uLnTx/>
                <a:uFillTx/>
                <a:latin typeface="Arial"/>
              </a:rPr>
              <a:t>          EPT</a:t>
            </a:r>
          </a:p>
        </p:txBody>
      </p:sp>
      <p:sp>
        <p:nvSpPr>
          <p:cNvPr id="56" name="Rectangle 55"/>
          <p:cNvSpPr/>
          <p:nvPr/>
        </p:nvSpPr>
        <p:spPr>
          <a:xfrm>
            <a:off x="987553" y="4117988"/>
            <a:ext cx="1709398" cy="321594"/>
          </a:xfrm>
          <a:prstGeom prst="rect">
            <a:avLst/>
          </a:prstGeom>
          <a:solidFill>
            <a:srgbClr val="1F497D">
              <a:lumMod val="20000"/>
              <a:lumOff val="80000"/>
            </a:srgbClr>
          </a:solidFill>
          <a:ln w="25400" cap="flat" cmpd="sng" algn="ctr">
            <a:solidFill>
              <a:srgbClr val="4F81BD">
                <a:shade val="50000"/>
              </a:srgbClr>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dirty="0" smtClean="0">
              <a:ln>
                <a:noFill/>
              </a:ln>
              <a:solidFill>
                <a:prstClr val="black"/>
              </a:solidFill>
              <a:effectLst/>
              <a:uLnTx/>
              <a:uFillTx/>
              <a:latin typeface="Arial"/>
            </a:endParaRPr>
          </a:p>
        </p:txBody>
      </p:sp>
      <p:sp>
        <p:nvSpPr>
          <p:cNvPr id="57" name="Rectangle 56"/>
          <p:cNvSpPr/>
          <p:nvPr/>
        </p:nvSpPr>
        <p:spPr>
          <a:xfrm>
            <a:off x="2809195" y="4158925"/>
            <a:ext cx="536296" cy="254171"/>
          </a:xfrm>
          <a:prstGeom prst="rect">
            <a:avLst/>
          </a:prstGeom>
          <a:solidFill>
            <a:srgbClr val="F79646">
              <a:lumMod val="60000"/>
              <a:lumOff val="40000"/>
            </a:srgbClr>
          </a:solidFill>
          <a:ln w="9525" cap="flat" cmpd="sng" algn="ctr">
            <a:solidFill>
              <a:srgbClr val="4F81BD">
                <a:shade val="50000"/>
              </a:srgbClr>
            </a:solidFill>
            <a:prstDash val="solid"/>
          </a:ln>
          <a:effectLst/>
        </p:spPr>
        <p:txBody>
          <a:bodyPr lIns="0" r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750" b="0" i="0" u="none" strike="noStrike" kern="0" cap="none" spc="0" normalizeH="0" baseline="0" noProof="0" dirty="0" smtClean="0">
                <a:ln>
                  <a:noFill/>
                </a:ln>
                <a:solidFill>
                  <a:prstClr val="black"/>
                </a:solidFill>
                <a:effectLst/>
                <a:uLnTx/>
                <a:uFillTx/>
                <a:latin typeface="Arial"/>
              </a:rPr>
              <a:t>Hotness Collector</a:t>
            </a:r>
            <a:endParaRPr kumimoji="0" lang="zh-CN" altLang="en-US" sz="750" b="0" i="0" u="none" strike="noStrike" kern="0" cap="none" spc="0" normalizeH="0" baseline="0" noProof="0" dirty="0" smtClean="0">
              <a:ln>
                <a:noFill/>
              </a:ln>
              <a:solidFill>
                <a:prstClr val="black"/>
              </a:solidFill>
              <a:effectLst/>
              <a:uLnTx/>
              <a:uFillTx/>
              <a:latin typeface="Arial"/>
            </a:endParaRPr>
          </a:p>
        </p:txBody>
      </p:sp>
      <p:cxnSp>
        <p:nvCxnSpPr>
          <p:cNvPr id="58" name="Straight Arrow Connector 57"/>
          <p:cNvCxnSpPr/>
          <p:nvPr/>
        </p:nvCxnSpPr>
        <p:spPr>
          <a:xfrm flipH="1" flipV="1">
            <a:off x="867456" y="3319945"/>
            <a:ext cx="290" cy="351416"/>
          </a:xfrm>
          <a:prstGeom prst="straightConnector1">
            <a:avLst/>
          </a:prstGeom>
          <a:noFill/>
          <a:ln w="25400" cap="flat" cmpd="sng" algn="ctr">
            <a:solidFill>
              <a:srgbClr val="F79646">
                <a:lumMod val="75000"/>
              </a:srgbClr>
            </a:solidFill>
            <a:prstDash val="solid"/>
            <a:tailEnd type="triangle"/>
          </a:ln>
          <a:effectLst/>
        </p:spPr>
      </p:cxnSp>
      <p:sp>
        <p:nvSpPr>
          <p:cNvPr id="59" name="Rectangle 58"/>
          <p:cNvSpPr/>
          <p:nvPr/>
        </p:nvSpPr>
        <p:spPr>
          <a:xfrm>
            <a:off x="4026916" y="3614037"/>
            <a:ext cx="713232" cy="253804"/>
          </a:xfrm>
          <a:prstGeom prst="rect">
            <a:avLst/>
          </a:prstGeom>
          <a:solidFill>
            <a:srgbClr val="1F497D">
              <a:lumMod val="20000"/>
              <a:lumOff val="80000"/>
            </a:srgbClr>
          </a:solidFill>
          <a:ln w="25400" cap="flat" cmpd="sng" algn="ctr">
            <a:solidFill>
              <a:srgbClr val="4F81BD">
                <a:shade val="50000"/>
              </a:srgbClr>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750" b="0" i="0" u="none" strike="noStrike" kern="0" cap="none" spc="0" normalizeH="0" baseline="0" noProof="0" dirty="0" smtClean="0">
                <a:ln>
                  <a:noFill/>
                </a:ln>
                <a:solidFill>
                  <a:prstClr val="black"/>
                </a:solidFill>
                <a:effectLst/>
                <a:uLnTx/>
                <a:uFillTx/>
                <a:latin typeface="Arial"/>
              </a:rPr>
              <a:t>Page </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750" b="0" i="0" u="none" strike="noStrike" kern="0" cap="none" spc="0" normalizeH="0" baseline="0" noProof="0" dirty="0" smtClean="0">
                <a:ln>
                  <a:noFill/>
                </a:ln>
                <a:solidFill>
                  <a:prstClr val="black"/>
                </a:solidFill>
                <a:effectLst/>
                <a:uLnTx/>
                <a:uFillTx/>
                <a:latin typeface="Arial"/>
              </a:rPr>
              <a:t>Migrator</a:t>
            </a:r>
            <a:endParaRPr kumimoji="0" lang="en-US" sz="750" b="0" i="0" u="none" strike="noStrike" kern="0" cap="none" spc="0" normalizeH="0" baseline="0" noProof="0" dirty="0" smtClean="0">
              <a:ln>
                <a:noFill/>
              </a:ln>
              <a:solidFill>
                <a:prstClr val="black"/>
              </a:solidFill>
              <a:effectLst/>
              <a:uLnTx/>
              <a:uFillTx/>
              <a:latin typeface="Arial"/>
            </a:endParaRPr>
          </a:p>
        </p:txBody>
      </p:sp>
      <p:sp>
        <p:nvSpPr>
          <p:cNvPr id="61" name="Rectangle 60"/>
          <p:cNvSpPr/>
          <p:nvPr/>
        </p:nvSpPr>
        <p:spPr>
          <a:xfrm>
            <a:off x="637327" y="3650387"/>
            <a:ext cx="966563" cy="249450"/>
          </a:xfrm>
          <a:prstGeom prst="rect">
            <a:avLst/>
          </a:prstGeom>
          <a:solidFill>
            <a:srgbClr val="1F497D">
              <a:lumMod val="20000"/>
              <a:lumOff val="80000"/>
            </a:srgbClr>
          </a:solidFill>
          <a:ln w="25400" cap="flat" cmpd="sng" algn="ctr">
            <a:solidFill>
              <a:srgbClr val="4F81BD">
                <a:shade val="50000"/>
              </a:srgbClr>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750" b="0" i="0" u="none" strike="noStrike" kern="0" cap="none" spc="0" normalizeH="0" baseline="0" noProof="0" dirty="0" smtClean="0">
                <a:ln>
                  <a:noFill/>
                </a:ln>
                <a:solidFill>
                  <a:prstClr val="black"/>
                </a:solidFill>
                <a:effectLst/>
                <a:uLnTx/>
                <a:uFillTx/>
                <a:latin typeface="Arial"/>
              </a:rPr>
              <a:t>PMU</a:t>
            </a:r>
            <a:endParaRPr kumimoji="0" lang="en-US" sz="750" b="0" i="0" u="none" strike="noStrike" kern="0" cap="none" spc="0" normalizeH="0" baseline="0" noProof="0" dirty="0" smtClean="0">
              <a:ln>
                <a:noFill/>
              </a:ln>
              <a:solidFill>
                <a:prstClr val="black"/>
              </a:solidFill>
              <a:effectLst/>
              <a:uLnTx/>
              <a:uFillTx/>
              <a:latin typeface="Arial"/>
            </a:endParaRPr>
          </a:p>
        </p:txBody>
      </p:sp>
      <p:sp>
        <p:nvSpPr>
          <p:cNvPr id="64" name="TextBox 63"/>
          <p:cNvSpPr txBox="1"/>
          <p:nvPr/>
        </p:nvSpPr>
        <p:spPr>
          <a:xfrm>
            <a:off x="3558667" y="1147948"/>
            <a:ext cx="1500187" cy="300082"/>
          </a:xfrm>
          <a:prstGeom prst="rect">
            <a:avLst/>
          </a:prstGeom>
          <a:noFill/>
        </p:spPr>
        <p:txBody>
          <a:bodyPr wrap="square" rtlCol="0">
            <a:spAutoFit/>
          </a:bodyPr>
          <a:lstStyle/>
          <a:p>
            <a:pPr defTabSz="685800"/>
            <a:r>
              <a:rPr lang="en-US" altLang="zh-CN" sz="1350" dirty="0">
                <a:solidFill>
                  <a:prstClr val="black"/>
                </a:solidFill>
                <a:latin typeface="Arial"/>
              </a:rPr>
              <a:t>Host Linux User</a:t>
            </a:r>
            <a:endParaRPr lang="zh-CN" altLang="en-US" sz="1350" dirty="0">
              <a:solidFill>
                <a:prstClr val="black"/>
              </a:solidFill>
              <a:latin typeface="Arial"/>
            </a:endParaRPr>
          </a:p>
        </p:txBody>
      </p:sp>
      <p:sp>
        <p:nvSpPr>
          <p:cNvPr id="65" name="Up Arrow 64"/>
          <p:cNvSpPr/>
          <p:nvPr/>
        </p:nvSpPr>
        <p:spPr>
          <a:xfrm>
            <a:off x="2003076" y="2638665"/>
            <a:ext cx="105720" cy="272685"/>
          </a:xfrm>
          <a:prstGeom prst="up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smtClean="0">
              <a:ln>
                <a:noFill/>
              </a:ln>
              <a:solidFill>
                <a:prstClr val="white"/>
              </a:solidFill>
              <a:effectLst/>
              <a:uLnTx/>
              <a:uFillTx/>
              <a:latin typeface="Arial"/>
            </a:endParaRPr>
          </a:p>
        </p:txBody>
      </p:sp>
      <p:sp>
        <p:nvSpPr>
          <p:cNvPr id="66" name="Rectangle 65"/>
          <p:cNvSpPr/>
          <p:nvPr/>
        </p:nvSpPr>
        <p:spPr>
          <a:xfrm>
            <a:off x="3744855" y="2901486"/>
            <a:ext cx="1318631" cy="418459"/>
          </a:xfrm>
          <a:prstGeom prst="rect">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smtClean="0">
                <a:ln>
                  <a:noFill/>
                </a:ln>
                <a:solidFill>
                  <a:prstClr val="black"/>
                </a:solidFill>
                <a:effectLst/>
                <a:uLnTx/>
                <a:uFillTx/>
                <a:latin typeface="Arial"/>
              </a:rPr>
              <a:t>Actions</a:t>
            </a:r>
            <a:endParaRPr kumimoji="0" lang="zh-CN" altLang="en-US" sz="1200" b="0" i="0" u="none" strike="noStrike" kern="0" cap="none" spc="0" normalizeH="0" baseline="0" noProof="0" dirty="0" smtClean="0">
              <a:ln>
                <a:noFill/>
              </a:ln>
              <a:solidFill>
                <a:prstClr val="black"/>
              </a:solidFill>
              <a:effectLst/>
              <a:uLnTx/>
              <a:uFillTx/>
              <a:latin typeface="Arial"/>
            </a:endParaRPr>
          </a:p>
        </p:txBody>
      </p:sp>
      <p:sp>
        <p:nvSpPr>
          <p:cNvPr id="67" name="TextBox 66"/>
          <p:cNvSpPr txBox="1"/>
          <p:nvPr/>
        </p:nvSpPr>
        <p:spPr>
          <a:xfrm>
            <a:off x="1603890" y="1624274"/>
            <a:ext cx="2352514" cy="253916"/>
          </a:xfrm>
          <a:prstGeom prst="rect">
            <a:avLst/>
          </a:prstGeom>
          <a:noFill/>
        </p:spPr>
        <p:txBody>
          <a:bodyPr wrap="square" rtlCol="0">
            <a:spAutoFit/>
          </a:bodyPr>
          <a:lstStyle/>
          <a:p>
            <a:pPr defTabSz="685800"/>
            <a:r>
              <a:rPr lang="en-US" altLang="zh-CN" sz="1050" dirty="0">
                <a:solidFill>
                  <a:prstClr val="black"/>
                </a:solidFill>
                <a:latin typeface="Arial"/>
              </a:rPr>
              <a:t>Policies (Per usage scenario)</a:t>
            </a:r>
            <a:endParaRPr lang="zh-CN" altLang="en-US" sz="1050" dirty="0">
              <a:solidFill>
                <a:prstClr val="black"/>
              </a:solidFill>
              <a:latin typeface="Arial"/>
            </a:endParaRPr>
          </a:p>
        </p:txBody>
      </p:sp>
      <p:sp>
        <p:nvSpPr>
          <p:cNvPr id="68" name="Up Arrow 67"/>
          <p:cNvSpPr/>
          <p:nvPr/>
        </p:nvSpPr>
        <p:spPr>
          <a:xfrm>
            <a:off x="1997045" y="1872755"/>
            <a:ext cx="111751" cy="275268"/>
          </a:xfrm>
          <a:prstGeom prst="up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smtClean="0">
              <a:ln>
                <a:noFill/>
              </a:ln>
              <a:solidFill>
                <a:prstClr val="white"/>
              </a:solidFill>
              <a:effectLst/>
              <a:uLnTx/>
              <a:uFillTx/>
              <a:latin typeface="Arial"/>
            </a:endParaRPr>
          </a:p>
        </p:txBody>
      </p:sp>
      <p:sp>
        <p:nvSpPr>
          <p:cNvPr id="69" name="Down Arrow 68"/>
          <p:cNvSpPr/>
          <p:nvPr/>
        </p:nvSpPr>
        <p:spPr>
          <a:xfrm>
            <a:off x="4384624" y="1880115"/>
            <a:ext cx="63217" cy="983323"/>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smtClean="0">
              <a:ln>
                <a:noFill/>
              </a:ln>
              <a:solidFill>
                <a:prstClr val="white"/>
              </a:solidFill>
              <a:effectLst/>
              <a:uLnTx/>
              <a:uFillTx/>
              <a:latin typeface="Arial"/>
            </a:endParaRPr>
          </a:p>
        </p:txBody>
      </p:sp>
      <p:sp>
        <p:nvSpPr>
          <p:cNvPr id="70" name="Rectangle 69"/>
          <p:cNvSpPr/>
          <p:nvPr/>
        </p:nvSpPr>
        <p:spPr>
          <a:xfrm>
            <a:off x="2127613" y="4159559"/>
            <a:ext cx="536296" cy="254171"/>
          </a:xfrm>
          <a:prstGeom prst="rect">
            <a:avLst/>
          </a:prstGeom>
          <a:solidFill>
            <a:srgbClr val="F79646">
              <a:lumMod val="60000"/>
              <a:lumOff val="40000"/>
            </a:srgbClr>
          </a:solidFill>
          <a:ln w="9525" cap="flat" cmpd="sng" algn="ctr">
            <a:solidFill>
              <a:srgbClr val="4F81BD">
                <a:shade val="50000"/>
              </a:srgbClr>
            </a:solidFill>
            <a:prstDash val="solid"/>
          </a:ln>
          <a:effectLst/>
        </p:spPr>
        <p:txBody>
          <a:bodyPr l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750" b="0" i="0" u="none" strike="noStrike" kern="0" cap="none" spc="0" normalizeH="0" baseline="0" noProof="0" dirty="0" smtClean="0">
                <a:ln>
                  <a:noFill/>
                </a:ln>
                <a:solidFill>
                  <a:prstClr val="black"/>
                </a:solidFill>
                <a:effectLst/>
                <a:uLnTx/>
                <a:uFillTx/>
                <a:latin typeface="Arial"/>
              </a:rPr>
              <a:t>Hotness Collector</a:t>
            </a:r>
            <a:endParaRPr kumimoji="0" lang="zh-CN" altLang="en-US" sz="750" b="0" i="0" u="none" strike="noStrike" kern="0" cap="none" spc="0" normalizeH="0" baseline="0" noProof="0" dirty="0" smtClean="0">
              <a:ln>
                <a:noFill/>
              </a:ln>
              <a:solidFill>
                <a:prstClr val="black"/>
              </a:solidFill>
              <a:effectLst/>
              <a:uLnTx/>
              <a:uFillTx/>
              <a:latin typeface="Arial"/>
            </a:endParaRPr>
          </a:p>
        </p:txBody>
      </p:sp>
      <p:sp>
        <p:nvSpPr>
          <p:cNvPr id="71" name="Rectangle 70"/>
          <p:cNvSpPr/>
          <p:nvPr/>
        </p:nvSpPr>
        <p:spPr>
          <a:xfrm>
            <a:off x="1051099" y="4175861"/>
            <a:ext cx="1101585" cy="230832"/>
          </a:xfrm>
          <a:prstGeom prst="rect">
            <a:avLst/>
          </a:prstGeom>
        </p:spPr>
        <p:txBody>
          <a:bodyPr wrap="none">
            <a:spAutoFit/>
          </a:bodyPr>
          <a:lstStyle/>
          <a:p>
            <a:pPr algn="ctr" defTabSz="685800"/>
            <a:r>
              <a:rPr lang="en-US" altLang="zh-CN" sz="900" dirty="0">
                <a:solidFill>
                  <a:prstClr val="black"/>
                </a:solidFill>
                <a:latin typeface="Arial"/>
              </a:rPr>
              <a:t>Host Page Tables</a:t>
            </a:r>
          </a:p>
        </p:txBody>
      </p:sp>
      <p:sp>
        <p:nvSpPr>
          <p:cNvPr id="73" name="TextBox 72"/>
          <p:cNvSpPr txBox="1"/>
          <p:nvPr/>
        </p:nvSpPr>
        <p:spPr>
          <a:xfrm>
            <a:off x="3965549" y="1410756"/>
            <a:ext cx="1329852" cy="230832"/>
          </a:xfrm>
          <a:prstGeom prst="rect">
            <a:avLst/>
          </a:prstGeom>
          <a:noFill/>
        </p:spPr>
        <p:txBody>
          <a:bodyPr wrap="square" rtlCol="0">
            <a:spAutoFit/>
          </a:bodyPr>
          <a:lstStyle/>
          <a:p>
            <a:pPr algn="ctr" defTabSz="685800"/>
            <a:r>
              <a:rPr lang="en-US" altLang="zh-CN" sz="900" dirty="0" err="1">
                <a:solidFill>
                  <a:prstClr val="black"/>
                </a:solidFill>
                <a:latin typeface="Arial"/>
              </a:rPr>
              <a:t>MemoryOptimizer</a:t>
            </a:r>
            <a:endParaRPr lang="zh-CN" altLang="en-US" sz="900" dirty="0">
              <a:solidFill>
                <a:prstClr val="black"/>
              </a:solidFill>
              <a:latin typeface="Arial"/>
            </a:endParaRPr>
          </a:p>
        </p:txBody>
      </p:sp>
      <p:sp>
        <p:nvSpPr>
          <p:cNvPr id="74" name="Rectangle 73"/>
          <p:cNvSpPr/>
          <p:nvPr/>
        </p:nvSpPr>
        <p:spPr>
          <a:xfrm>
            <a:off x="715483" y="2906002"/>
            <a:ext cx="2664664" cy="415819"/>
          </a:xfrm>
          <a:prstGeom prst="rect">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750" b="0" i="0" u="none" strike="noStrike" kern="0" cap="none" spc="0" normalizeH="0" baseline="0" noProof="0" dirty="0" smtClean="0">
              <a:ln>
                <a:noFill/>
              </a:ln>
              <a:solidFill>
                <a:prstClr val="black"/>
              </a:solidFill>
              <a:effectLst/>
              <a:uLnTx/>
              <a:uFillTx/>
              <a:latin typeface="Arial"/>
            </a:endParaRPr>
          </a:p>
        </p:txBody>
      </p:sp>
      <p:sp>
        <p:nvSpPr>
          <p:cNvPr id="75" name="Rectangle 74"/>
          <p:cNvSpPr/>
          <p:nvPr/>
        </p:nvSpPr>
        <p:spPr>
          <a:xfrm>
            <a:off x="707037" y="2171272"/>
            <a:ext cx="2673110" cy="460400"/>
          </a:xfrm>
          <a:prstGeom prst="rect">
            <a:avLst/>
          </a:prstGeom>
          <a:solidFill>
            <a:srgbClr val="F79646">
              <a:lumMod val="60000"/>
              <a:lumOff val="40000"/>
            </a:srgbClr>
          </a:solidFill>
          <a:ln w="25400" cap="flat" cmpd="sng" algn="ctr">
            <a:solidFill>
              <a:srgbClr val="4F81BD">
                <a:shade val="50000"/>
              </a:srgbClr>
            </a:solidFill>
            <a:prstDash val="dash"/>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750" b="0" i="0" u="none" strike="noStrike" kern="0" cap="none" spc="0" normalizeH="0" baseline="0" noProof="0" dirty="0" smtClean="0">
              <a:ln>
                <a:noFill/>
              </a:ln>
              <a:solidFill>
                <a:prstClr val="black"/>
              </a:solidFill>
              <a:effectLst/>
              <a:uLnTx/>
              <a:uFillTx/>
              <a:latin typeface="Arial"/>
            </a:endParaRPr>
          </a:p>
        </p:txBody>
      </p:sp>
      <p:sp>
        <p:nvSpPr>
          <p:cNvPr id="76" name="TextBox 75"/>
          <p:cNvSpPr txBox="1"/>
          <p:nvPr/>
        </p:nvSpPr>
        <p:spPr>
          <a:xfrm>
            <a:off x="1082614" y="2285162"/>
            <a:ext cx="1971514" cy="276999"/>
          </a:xfrm>
          <a:prstGeom prst="rect">
            <a:avLst/>
          </a:prstGeom>
          <a:noFill/>
        </p:spPr>
        <p:txBody>
          <a:bodyPr wrap="square" rtlCol="0">
            <a:spAutoFit/>
          </a:bodyPr>
          <a:lstStyle/>
          <a:p>
            <a:pPr defTabSz="685800"/>
            <a:r>
              <a:rPr lang="en-US" altLang="zh-CN" sz="1200" dirty="0">
                <a:solidFill>
                  <a:prstClr val="black"/>
                </a:solidFill>
                <a:latin typeface="Arial"/>
              </a:rPr>
              <a:t>Future Activity Predicators</a:t>
            </a:r>
            <a:endParaRPr lang="zh-CN" altLang="en-US" sz="1200" dirty="0">
              <a:solidFill>
                <a:prstClr val="black"/>
              </a:solidFill>
              <a:latin typeface="Arial"/>
            </a:endParaRPr>
          </a:p>
        </p:txBody>
      </p:sp>
      <p:sp>
        <p:nvSpPr>
          <p:cNvPr id="77" name="TextBox 76"/>
          <p:cNvSpPr txBox="1"/>
          <p:nvPr/>
        </p:nvSpPr>
        <p:spPr>
          <a:xfrm>
            <a:off x="1579419" y="2969800"/>
            <a:ext cx="973665" cy="276999"/>
          </a:xfrm>
          <a:prstGeom prst="rect">
            <a:avLst/>
          </a:prstGeom>
          <a:noFill/>
        </p:spPr>
        <p:txBody>
          <a:bodyPr wrap="square" rtlCol="0">
            <a:spAutoFit/>
          </a:bodyPr>
          <a:lstStyle/>
          <a:p>
            <a:pPr defTabSz="685800"/>
            <a:r>
              <a:rPr lang="en-US" altLang="zh-CN" sz="1200" dirty="0">
                <a:solidFill>
                  <a:prstClr val="black"/>
                </a:solidFill>
                <a:latin typeface="Arial"/>
              </a:rPr>
              <a:t>Collectors</a:t>
            </a:r>
            <a:endParaRPr lang="zh-CN" altLang="en-US" sz="1200" dirty="0">
              <a:solidFill>
                <a:prstClr val="black"/>
              </a:solidFill>
              <a:latin typeface="Arial"/>
            </a:endParaRPr>
          </a:p>
        </p:txBody>
      </p:sp>
      <p:cxnSp>
        <p:nvCxnSpPr>
          <p:cNvPr id="78" name="Straight Arrow Connector 77"/>
          <p:cNvCxnSpPr/>
          <p:nvPr/>
        </p:nvCxnSpPr>
        <p:spPr>
          <a:xfrm flipH="1" flipV="1">
            <a:off x="1449256" y="3294665"/>
            <a:ext cx="290" cy="351416"/>
          </a:xfrm>
          <a:prstGeom prst="straightConnector1">
            <a:avLst/>
          </a:prstGeom>
          <a:noFill/>
          <a:ln w="25400" cap="flat" cmpd="sng" algn="ctr">
            <a:solidFill>
              <a:srgbClr val="F79646">
                <a:lumMod val="75000"/>
              </a:srgbClr>
            </a:solidFill>
            <a:prstDash val="solid"/>
            <a:tailEnd type="triangle"/>
          </a:ln>
          <a:effectLst/>
        </p:spPr>
      </p:cxnSp>
      <p:cxnSp>
        <p:nvCxnSpPr>
          <p:cNvPr id="79" name="Straight Arrow Connector 78"/>
          <p:cNvCxnSpPr/>
          <p:nvPr/>
        </p:nvCxnSpPr>
        <p:spPr>
          <a:xfrm flipV="1">
            <a:off x="2337663" y="3319945"/>
            <a:ext cx="0" cy="774916"/>
          </a:xfrm>
          <a:prstGeom prst="straightConnector1">
            <a:avLst/>
          </a:prstGeom>
          <a:noFill/>
          <a:ln w="25400" cap="flat" cmpd="sng" algn="ctr">
            <a:solidFill>
              <a:srgbClr val="F79646">
                <a:lumMod val="75000"/>
              </a:srgbClr>
            </a:solidFill>
            <a:prstDash val="solid"/>
            <a:tailEnd type="triangle"/>
          </a:ln>
          <a:effectLst/>
        </p:spPr>
      </p:cxnSp>
      <p:cxnSp>
        <p:nvCxnSpPr>
          <p:cNvPr id="80" name="Straight Arrow Connector 79"/>
          <p:cNvCxnSpPr/>
          <p:nvPr/>
        </p:nvCxnSpPr>
        <p:spPr>
          <a:xfrm flipV="1">
            <a:off x="3050915" y="3325197"/>
            <a:ext cx="0" cy="792791"/>
          </a:xfrm>
          <a:prstGeom prst="straightConnector1">
            <a:avLst/>
          </a:prstGeom>
          <a:noFill/>
          <a:ln w="25400" cap="flat" cmpd="sng" algn="ctr">
            <a:solidFill>
              <a:srgbClr val="F79646">
                <a:lumMod val="75000"/>
              </a:srgbClr>
            </a:solidFill>
            <a:prstDash val="solid"/>
            <a:tailEnd type="triangle"/>
          </a:ln>
          <a:effectLst/>
        </p:spPr>
      </p:cxnSp>
      <p:cxnSp>
        <p:nvCxnSpPr>
          <p:cNvPr id="81" name="Straight Arrow Connector 80"/>
          <p:cNvCxnSpPr/>
          <p:nvPr/>
        </p:nvCxnSpPr>
        <p:spPr>
          <a:xfrm>
            <a:off x="4414518" y="3348990"/>
            <a:ext cx="0" cy="265047"/>
          </a:xfrm>
          <a:prstGeom prst="straightConnector1">
            <a:avLst/>
          </a:prstGeom>
          <a:noFill/>
          <a:ln w="25400" cap="flat" cmpd="sng" algn="ctr">
            <a:solidFill>
              <a:srgbClr val="F79646">
                <a:lumMod val="75000"/>
              </a:srgbClr>
            </a:solidFill>
            <a:prstDash val="solid"/>
            <a:tailEnd type="triangle"/>
          </a:ln>
          <a:effectLst/>
        </p:spPr>
      </p:cxnSp>
    </p:spTree>
    <p:extLst>
      <p:ext uri="{BB962C8B-B14F-4D97-AF65-F5344CB8AC3E}">
        <p14:creationId xmlns:p14="http://schemas.microsoft.com/office/powerpoint/2010/main" val="1527319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_PPT Template_ClearPro_16x9">
  <a:themeElements>
    <a:clrScheme name="Custom 2">
      <a:dk1>
        <a:sysClr val="windowText" lastClr="000000"/>
      </a:dk1>
      <a:lt1>
        <a:sysClr val="window" lastClr="FFFFFF"/>
      </a:lt1>
      <a:dk2>
        <a:srgbClr val="003C71"/>
      </a:dk2>
      <a:lt2>
        <a:srgbClr val="B1BABF"/>
      </a:lt2>
      <a:accent1>
        <a:srgbClr val="B7D108"/>
      </a:accent1>
      <a:accent2>
        <a:srgbClr val="0071C5"/>
      </a:accent2>
      <a:accent3>
        <a:srgbClr val="009CDA"/>
      </a:accent3>
      <a:accent4>
        <a:srgbClr val="F8D44C"/>
      </a:accent4>
      <a:accent5>
        <a:srgbClr val="FFA400"/>
      </a:accent5>
      <a:accent6>
        <a:srgbClr val="FF4E00"/>
      </a:accent6>
      <a:hlink>
        <a:srgbClr val="C3D600"/>
      </a:hlink>
      <a:folHlink>
        <a:srgbClr val="0071C5"/>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noAutofit/>
      </a:bodyPr>
      <a:lstStyle>
        <a:defPPr>
          <a:defRPr sz="1100" dirty="0" smtClean="0">
            <a:solidFill>
              <a:srgbClr val="003C71"/>
            </a:solidFill>
          </a:defRPr>
        </a:defPPr>
      </a:lstStyle>
    </a:txDef>
  </a:objectDefaults>
  <a:extraClrSchemeLst/>
  <a:extLst>
    <a:ext uri="{05A4C25C-085E-4340-85A3-A5531E510DB2}">
      <thm15:themeFamily xmlns:thm15="http://schemas.microsoft.com/office/thememl/2012/main" name="Intel_PPT_PREFERRED_Template_ClearPro_16x9_050615 - Copy.pptx" id="{B4F4C74F-7E41-4B72-8207-EC906CF4E65D}" vid="{836624EA-AAF4-4443-81AE-4B2FE9F069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Intel_ClearPro_16x9</Template>
  <TotalTime>0</TotalTime>
  <Words>947</Words>
  <Application>Microsoft Office PowerPoint</Application>
  <PresentationFormat>On-screen Show (16:9)</PresentationFormat>
  <Paragraphs>257</Paragraphs>
  <Slides>14</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Neo Sans Intel</vt:lpstr>
      <vt:lpstr>宋体</vt:lpstr>
      <vt:lpstr>Arial</vt:lpstr>
      <vt:lpstr>Arial Narrow</vt:lpstr>
      <vt:lpstr>Calibri</vt:lpstr>
      <vt:lpstr>Intel Clear</vt:lpstr>
      <vt:lpstr>Intel Clear Pro</vt:lpstr>
      <vt:lpstr>Times New Roman</vt:lpstr>
      <vt:lpstr>Wingdings</vt:lpstr>
      <vt:lpstr>Int_PPT Template_ClearPro_16x9</vt:lpstr>
      <vt:lpstr> Embracing the Terabyte Memory Era with Intel DCPMM In Cloud</vt:lpstr>
      <vt:lpstr>Computer Architecture Evolvement </vt:lpstr>
      <vt:lpstr>Memory and Storage Sub-System in Cloud</vt:lpstr>
      <vt:lpstr>PowerPoint Presentation</vt:lpstr>
      <vt:lpstr>Intel® Optane™ DC Persistent Memory Hardware Interface</vt:lpstr>
      <vt:lpstr>Problem With Intel DCPMM</vt:lpstr>
      <vt:lpstr>PMEM as DRAM</vt:lpstr>
      <vt:lpstr>Remap Hot Pages to DRAM</vt:lpstr>
      <vt:lpstr>MemoryOptimizer Architecture</vt:lpstr>
      <vt:lpstr>MemoryOptimizer - Adaptive Policy Selection</vt:lpstr>
      <vt:lpstr>Performance Evaluation</vt:lpstr>
      <vt:lpstr>Summary</vt:lpstr>
      <vt:lpstr>Backup – Original version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CTPClassification=CTP_NT</cp:keywords>
  <cp:lastModifiedBy/>
  <cp:revision>1</cp:revision>
  <dcterms:created xsi:type="dcterms:W3CDTF">2018-12-01T15:34:22Z</dcterms:created>
  <dcterms:modified xsi:type="dcterms:W3CDTF">2018-12-14T08:51:29Z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cd6e95fb-f3c1-4105-b37e-312cf6471008</vt:lpwstr>
  </property>
  <property fmtid="{D5CDD505-2E9C-101B-9397-08002B2CF9AE}" pid="3" name="CTP_TimeStamp">
    <vt:lpwstr>2018-12-02 15:59:45Z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