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6" r:id="rId4"/>
    <p:sldId id="283" r:id="rId5"/>
    <p:sldId id="282" r:id="rId6"/>
    <p:sldId id="267" r:id="rId7"/>
    <p:sldId id="284" r:id="rId8"/>
    <p:sldId id="281" r:id="rId9"/>
    <p:sldId id="268" r:id="rId10"/>
    <p:sldId id="269" r:id="rId11"/>
    <p:sldId id="270" r:id="rId12"/>
    <p:sldId id="272" r:id="rId13"/>
    <p:sldId id="287" r:id="rId14"/>
    <p:sldId id="285" r:id="rId15"/>
    <p:sldId id="288" r:id="rId16"/>
    <p:sldId id="286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81"/>
    <a:srgbClr val="2D3191"/>
    <a:srgbClr val="E21D39"/>
    <a:srgbClr val="013B74"/>
    <a:srgbClr val="1E98C9"/>
    <a:srgbClr val="4EB7C5"/>
    <a:srgbClr val="1E988A"/>
    <a:srgbClr val="B0E1D8"/>
    <a:srgbClr val="9FDED5"/>
    <a:srgbClr val="53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475"/>
  </p:normalViewPr>
  <p:slideViewPr>
    <p:cSldViewPr snapToGrid="0" snapToObjects="1">
      <p:cViewPr varScale="1">
        <p:scale>
          <a:sx n="70" d="100"/>
          <a:sy n="70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A79-775B-405B-9E97-34E9639065A2}" type="datetimeFigureOut">
              <a:rPr lang="zh-CN" altLang="en-US" smtClean="0"/>
              <a:t>2018/12/16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B2F1-CF04-48D1-AB85-34DFD53BC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2375556"/>
            <a:ext cx="9143999" cy="1761809"/>
          </a:xfrm>
          <a:noFill/>
        </p:spPr>
        <p:txBody>
          <a:bodyPr lIns="360000" anchor="ctr">
            <a:noAutofit/>
          </a:bodyPr>
          <a:lstStyle>
            <a:lvl1pPr marL="0" indent="0" algn="ctr">
              <a:buNone/>
              <a:defRPr sz="64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1219170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828754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2438339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868626"/>
            <a:ext cx="9144000" cy="537475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1219170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828754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2438339" indent="0" algn="ctr">
              <a:buNone/>
              <a:defRPr sz="64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74" y="442127"/>
            <a:ext cx="3954026" cy="1979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2D3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31216"/>
            <a:ext cx="9144000" cy="5726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8" y="63565"/>
            <a:ext cx="7733291" cy="106765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2" y="1600201"/>
            <a:ext cx="7280107" cy="4525963"/>
          </a:xfrm>
        </p:spPr>
        <p:txBody>
          <a:bodyPr/>
          <a:lstStyle>
            <a:lvl1pPr>
              <a:buClr>
                <a:srgbClr val="2BC3F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2BC3F3"/>
              </a:buClr>
              <a:defRPr sz="2000">
                <a:latin typeface="Arial"/>
                <a:cs typeface="Arial"/>
              </a:defRPr>
            </a:lvl2pPr>
            <a:lvl3pPr>
              <a:buClr>
                <a:srgbClr val="2BC3F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2BC3F3"/>
              </a:buClr>
              <a:defRPr sz="1800">
                <a:latin typeface="Arial"/>
                <a:cs typeface="Arial"/>
              </a:defRPr>
            </a:lvl4pPr>
            <a:lvl5pPr>
              <a:buClr>
                <a:srgbClr val="2BC3F3"/>
              </a:buCl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</a:t>
            </a:r>
            <a:r>
              <a:rPr lang="en-CA" dirty="0" err="1" smtClean="0"/>
              <a:t>levelv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93" y="-175641"/>
            <a:ext cx="2913560" cy="1662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0" t="45570" r="43600" b="46897"/>
          <a:stretch/>
        </p:blipFill>
        <p:spPr>
          <a:xfrm>
            <a:off x="7827264" y="6382513"/>
            <a:ext cx="1188720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8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0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9" r:id="rId3"/>
    <p:sldLayoutId id="2147483656" r:id="rId4"/>
  </p:sldLayoutIdLst>
  <p:txStyles>
    <p:titleStyle>
      <a:lvl1pPr algn="l" defTabSz="609585" rtl="0" eaLnBrk="1" latinLnBrk="0" hangingPunct="1">
        <a:spcBef>
          <a:spcPct val="0"/>
        </a:spcBef>
        <a:buNone/>
        <a:defRPr sz="5067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lideshare.net/GlobalLogicUkraine/linux-kernel-live-patchi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375556"/>
            <a:ext cx="9144000" cy="1090455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Three-hot Technologies</a:t>
            </a:r>
          </a:p>
          <a:p>
            <a:r>
              <a:rPr lang="en-US" sz="3600" dirty="0">
                <a:latin typeface="+mn-lt"/>
              </a:rPr>
              <a:t>a</a:t>
            </a:r>
            <a:r>
              <a:rPr lang="en-US" sz="3600" dirty="0" smtClean="0">
                <a:latin typeface="+mn-lt"/>
              </a:rPr>
              <a:t>nd Their </a:t>
            </a:r>
            <a:r>
              <a:rPr lang="en-US" sz="3600" dirty="0">
                <a:latin typeface="+mn-lt"/>
              </a:rPr>
              <a:t>U</a:t>
            </a:r>
            <a:r>
              <a:rPr lang="en-US" sz="3600" dirty="0" smtClean="0">
                <a:latin typeface="+mn-lt"/>
              </a:rPr>
              <a:t>sages at Huawei Public Cloud</a:t>
            </a:r>
            <a:endParaRPr lang="en-US" sz="36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3854215"/>
            <a:ext cx="9144000" cy="5374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Liu </a:t>
            </a:r>
            <a:r>
              <a:rPr lang="en-US" dirty="0" err="1" smtClean="0">
                <a:latin typeface="+mn-lt"/>
              </a:rPr>
              <a:t>Jinsong</a:t>
            </a:r>
            <a:r>
              <a:rPr lang="en-US" dirty="0" smtClean="0">
                <a:latin typeface="+mn-lt"/>
              </a:rPr>
              <a:t>, Huang </a:t>
            </a:r>
            <a:r>
              <a:rPr lang="en-US" dirty="0" err="1" smtClean="0">
                <a:latin typeface="+mn-lt"/>
              </a:rPr>
              <a:t>Zhichao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Huawei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Hot replacement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4606939"/>
            <a:ext cx="8356691" cy="154780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CA" dirty="0" smtClean="0"/>
              <a:t>Unified replacement framework for OVS (network) and VIMS (storage)</a:t>
            </a:r>
          </a:p>
          <a:p>
            <a:pPr lvl="1"/>
            <a:r>
              <a:rPr lang="en-CA" dirty="0" smtClean="0"/>
              <a:t>Preload and lazy-offload, fast switching (less than 100ms)</a:t>
            </a:r>
          </a:p>
          <a:p>
            <a:pPr lvl="1"/>
            <a:r>
              <a:rPr lang="en-CA" dirty="0" smtClean="0"/>
              <a:t>State vs. stateless design</a:t>
            </a:r>
          </a:p>
          <a:p>
            <a:pPr lvl="1"/>
            <a:r>
              <a:rPr lang="en-CA" dirty="0" smtClean="0"/>
              <a:t>Add component agent connecting </a:t>
            </a:r>
            <a:r>
              <a:rPr lang="en-CA" dirty="0" err="1" smtClean="0"/>
              <a:t>qemu</a:t>
            </a:r>
            <a:r>
              <a:rPr lang="en-CA" dirty="0" smtClean="0"/>
              <a:t> (if possible) so that no disconnect and no re-connect</a:t>
            </a:r>
          </a:p>
          <a:p>
            <a:pPr lvl="1"/>
            <a:endParaRPr lang="en-CA" dirty="0" smtClean="0"/>
          </a:p>
          <a:p>
            <a:pPr lvl="0"/>
            <a:r>
              <a:rPr lang="en-CA" dirty="0" err="1" smtClean="0"/>
              <a:t>Qemu</a:t>
            </a:r>
            <a:r>
              <a:rPr lang="en-CA" dirty="0" smtClean="0"/>
              <a:t> is another story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224755" y="1201072"/>
            <a:ext cx="5525343" cy="3204502"/>
            <a:chOff x="1224755" y="1201072"/>
            <a:chExt cx="6072761" cy="3637628"/>
          </a:xfrm>
        </p:grpSpPr>
        <p:grpSp>
          <p:nvGrpSpPr>
            <p:cNvPr id="4" name="组合 650"/>
            <p:cNvGrpSpPr/>
            <p:nvPr/>
          </p:nvGrpSpPr>
          <p:grpSpPr>
            <a:xfrm>
              <a:off x="1224755" y="1201072"/>
              <a:ext cx="6046671" cy="3637628"/>
              <a:chOff x="152400" y="633040"/>
              <a:chExt cx="4267200" cy="2776910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304800" y="1657350"/>
                <a:ext cx="609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R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unning</a:t>
                </a:r>
                <a:endParaRPr lang="zh-CN" altLang="en-US" sz="1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304800" y="2266950"/>
                <a:ext cx="609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Pause</a:t>
                </a:r>
                <a:endParaRPr lang="zh-CN" altLang="en-US" sz="1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1371600" y="2724150"/>
                <a:ext cx="6096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 err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U</a:t>
                </a:r>
                <a:r>
                  <a:rPr lang="en-US" altLang="zh-CN" sz="1000" dirty="0" err="1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npause</a:t>
                </a:r>
                <a:endParaRPr lang="zh-CN" altLang="en-US" sz="1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9340" y="895350"/>
                <a:ext cx="838200" cy="41943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txBody>
              <a:bodyPr wrap="squar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000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Old component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19200" y="895350"/>
                <a:ext cx="914400" cy="4194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txBody>
              <a:bodyPr wrap="squar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kern="0" dirty="0" smtClean="0">
                    <a:latin typeface="微软雅黑" pitchFamily="34" charset="-122"/>
                    <a:ea typeface="微软雅黑" pitchFamily="34" charset="-122"/>
                  </a:rPr>
                  <a:t>New component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362200" y="895350"/>
                <a:ext cx="914400" cy="990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txBody>
              <a:bodyPr wrap="squar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kern="0" dirty="0" err="1" smtClean="0">
                    <a:latin typeface="微软雅黑" pitchFamily="34" charset="-122"/>
                    <a:ea typeface="微软雅黑" pitchFamily="34" charset="-122"/>
                  </a:rPr>
                  <a:t>Qemu</a:t>
                </a:r>
                <a:endParaRPr lang="en-US" altLang="zh-CN" sz="1000" kern="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2438400" y="158115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dirty="0" err="1" smtClean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Virtio</a:t>
                </a:r>
                <a:r>
                  <a:rPr lang="zh-CN" altLang="en-US" sz="900" dirty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900" dirty="0" smtClean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BE</a:t>
                </a:r>
                <a:endParaRPr lang="zh-CN" altLang="en-US" sz="900" dirty="0" smtClean="0">
                  <a:solidFill>
                    <a:srgbClr val="2D2015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19400" y="2419350"/>
                <a:ext cx="457200" cy="457200"/>
              </a:xfrm>
              <a:prstGeom prst="rect">
                <a:avLst/>
              </a:prstGeom>
              <a:noFill/>
            </p:spPr>
          </p:pic>
          <p:sp>
            <p:nvSpPr>
              <p:cNvPr id="13" name="矩形 12"/>
              <p:cNvSpPr/>
              <p:nvPr/>
            </p:nvSpPr>
            <p:spPr>
              <a:xfrm>
                <a:off x="3505200" y="895350"/>
                <a:ext cx="914400" cy="609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txBody>
              <a:bodyPr wrap="squar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kern="0" dirty="0" smtClean="0">
                    <a:latin typeface="微软雅黑" pitchFamily="34" charset="-122"/>
                    <a:ea typeface="微软雅黑" pitchFamily="34" charset="-122"/>
                  </a:rPr>
                  <a:t>VM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err="1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3581400" y="120015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dirty="0" err="1" smtClean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Virtio</a:t>
                </a:r>
                <a:r>
                  <a:rPr lang="zh-CN" altLang="en-US" sz="900" dirty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900" dirty="0" smtClean="0">
                    <a:solidFill>
                      <a:srgbClr val="2D2015"/>
                    </a:solidFill>
                    <a:latin typeface="微软雅黑" pitchFamily="34" charset="-122"/>
                    <a:ea typeface="微软雅黑" pitchFamily="34" charset="-122"/>
                  </a:rPr>
                  <a:t>FE</a:t>
                </a:r>
                <a:endParaRPr lang="zh-CN" altLang="en-US" sz="900" dirty="0" smtClean="0">
                  <a:solidFill>
                    <a:srgbClr val="2D2015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505200" y="2343150"/>
                <a:ext cx="914400" cy="609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p:spPr>
            <p:txBody>
              <a:bodyPr wrap="squar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kern="0" dirty="0" smtClean="0">
                    <a:latin typeface="微软雅黑" pitchFamily="34" charset="-122"/>
                    <a:ea typeface="微软雅黑" pitchFamily="34" charset="-122"/>
                  </a:rPr>
                  <a:t>VM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err="1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err="1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600" kern="0" dirty="0" err="1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3581400" y="264795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dirty="0" err="1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Virtio</a:t>
                </a:r>
                <a:r>
                  <a:rPr lang="zh-CN" altLang="en-US" sz="900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9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FE</a:t>
                </a:r>
                <a:endParaRPr lang="zh-CN" altLang="en-US" sz="9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7" name="曲线连接符 16"/>
              <p:cNvCxnSpPr>
                <a:stCxn id="16" idx="2"/>
                <a:endCxn id="12" idx="2"/>
              </p:cNvCxnSpPr>
              <p:nvPr/>
            </p:nvCxnSpPr>
            <p:spPr bwMode="auto">
              <a:xfrm rot="5400000">
                <a:off x="3505200" y="2419350"/>
                <a:ext cx="12700" cy="914400"/>
              </a:xfrm>
              <a:prstGeom prst="curvedConnector3">
                <a:avLst>
                  <a:gd name="adj1" fmla="val 18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直接箭头连接符 17"/>
              <p:cNvCxnSpPr/>
              <p:nvPr/>
            </p:nvCxnSpPr>
            <p:spPr bwMode="auto">
              <a:xfrm>
                <a:off x="914400" y="2397089"/>
                <a:ext cx="457200" cy="399776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1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直接箭头连接符 19"/>
              <p:cNvCxnSpPr>
                <a:stCxn id="9" idx="2"/>
                <a:endCxn id="45" idx="0"/>
              </p:cNvCxnSpPr>
              <p:nvPr/>
            </p:nvCxnSpPr>
            <p:spPr bwMode="auto">
              <a:xfrm>
                <a:off x="1676400" y="1314780"/>
                <a:ext cx="0" cy="34257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直接箭头连接符 20"/>
              <p:cNvCxnSpPr>
                <a:stCxn id="6" idx="2"/>
                <a:endCxn id="46" idx="0"/>
              </p:cNvCxnSpPr>
              <p:nvPr/>
            </p:nvCxnSpPr>
            <p:spPr bwMode="auto">
              <a:xfrm>
                <a:off x="609600" y="2495550"/>
                <a:ext cx="0" cy="3810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形状 205"/>
              <p:cNvCxnSpPr>
                <a:stCxn id="14" idx="2"/>
                <a:endCxn id="12" idx="3"/>
              </p:cNvCxnSpPr>
              <p:nvPr/>
            </p:nvCxnSpPr>
            <p:spPr bwMode="auto">
              <a:xfrm rot="5400000">
                <a:off x="3009900" y="1695450"/>
                <a:ext cx="1219200" cy="685800"/>
              </a:xfrm>
              <a:prstGeom prst="curvedConnector2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直接箭头连接符 22"/>
              <p:cNvCxnSpPr>
                <a:endCxn id="7" idx="0"/>
              </p:cNvCxnSpPr>
              <p:nvPr/>
            </p:nvCxnSpPr>
            <p:spPr bwMode="auto">
              <a:xfrm>
                <a:off x="1676400" y="1885950"/>
                <a:ext cx="0" cy="8382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lg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直接箭头连接符 23"/>
              <p:cNvCxnSpPr>
                <a:stCxn id="11" idx="2"/>
              </p:cNvCxnSpPr>
              <p:nvPr/>
            </p:nvCxnSpPr>
            <p:spPr bwMode="auto">
              <a:xfrm flipH="1">
                <a:off x="1752600" y="1809750"/>
                <a:ext cx="1066800" cy="9144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直接箭头连接符 24"/>
              <p:cNvCxnSpPr>
                <a:endCxn id="6" idx="0"/>
              </p:cNvCxnSpPr>
              <p:nvPr/>
            </p:nvCxnSpPr>
            <p:spPr bwMode="auto">
              <a:xfrm>
                <a:off x="609600" y="1885950"/>
                <a:ext cx="0" cy="3810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直接箭头连接符 25"/>
              <p:cNvCxnSpPr>
                <a:stCxn id="8" idx="2"/>
                <a:endCxn id="5" idx="0"/>
              </p:cNvCxnSpPr>
              <p:nvPr/>
            </p:nvCxnSpPr>
            <p:spPr bwMode="auto">
              <a:xfrm>
                <a:off x="608440" y="1314780"/>
                <a:ext cx="1160" cy="342571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7" name="椭圆 26"/>
              <p:cNvSpPr/>
              <p:nvPr/>
            </p:nvSpPr>
            <p:spPr bwMode="auto">
              <a:xfrm>
                <a:off x="1752600" y="1506956"/>
                <a:ext cx="100945" cy="8563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/>
            </p:spPr>
            <p:txBody>
              <a:bodyPr vert="horz" wrap="square" lIns="91431" tIns="45715" rIns="91431" bIns="4571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r>
                  <a:rPr lang="en-US" altLang="zh-CN" sz="5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237"/>
              <p:cNvSpPr txBox="1"/>
              <p:nvPr/>
            </p:nvSpPr>
            <p:spPr>
              <a:xfrm>
                <a:off x="1676400" y="1962150"/>
                <a:ext cx="730370" cy="2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/>
                  <a:t>disconnect</a:t>
                </a:r>
                <a:endParaRPr lang="zh-CN" altLang="en-US" sz="1000" dirty="0"/>
              </a:p>
            </p:txBody>
          </p:sp>
          <p:sp>
            <p:nvSpPr>
              <p:cNvPr id="30" name="乘号 29"/>
              <p:cNvSpPr/>
              <p:nvPr/>
            </p:nvSpPr>
            <p:spPr bwMode="auto">
              <a:xfrm>
                <a:off x="2133600" y="1809750"/>
                <a:ext cx="228600" cy="152400"/>
              </a:xfrm>
              <a:prstGeom prst="mathMultiply">
                <a:avLst/>
              </a:prstGeom>
              <a:solidFill>
                <a:srgbClr val="FF0000"/>
              </a:solidFill>
              <a:ln w="3175" cmpd="dbl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700" b="1" dirty="0" smtClean="0">
                  <a:solidFill>
                    <a:srgbClr val="2D2015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TextBox 239"/>
              <p:cNvSpPr txBox="1"/>
              <p:nvPr/>
            </p:nvSpPr>
            <p:spPr>
              <a:xfrm>
                <a:off x="1981200" y="2266950"/>
                <a:ext cx="775991" cy="2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/>
                  <a:t>re-connect</a:t>
                </a:r>
                <a:endParaRPr lang="zh-CN" altLang="en-US" sz="1000" dirty="0"/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3775494" y="1657350"/>
                <a:ext cx="100945" cy="8563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/>
            </p:spPr>
            <p:txBody>
              <a:bodyPr vert="horz" wrap="square" lIns="91431" tIns="45715" rIns="91431" bIns="4571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r>
                  <a:rPr lang="en-US" altLang="zh-CN" sz="5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243"/>
              <p:cNvSpPr txBox="1"/>
              <p:nvPr/>
            </p:nvSpPr>
            <p:spPr>
              <a:xfrm>
                <a:off x="795615" y="2504330"/>
                <a:ext cx="1044487" cy="187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/>
                  <a:t>States copy if need</a:t>
                </a:r>
                <a:endParaRPr lang="zh-CN" altLang="en-US" sz="1000" dirty="0"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825139" y="2571999"/>
                <a:ext cx="100945" cy="8563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/>
            </p:spPr>
            <p:txBody>
              <a:bodyPr vert="horz" wrap="square" lIns="91431" tIns="45715" rIns="91431" bIns="4571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r>
                  <a:rPr lang="en-US" altLang="zh-CN" sz="5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TextBox 279"/>
              <p:cNvSpPr txBox="1"/>
              <p:nvPr/>
            </p:nvSpPr>
            <p:spPr>
              <a:xfrm>
                <a:off x="3464868" y="3079308"/>
                <a:ext cx="834884" cy="22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/>
                  <a:t>VM </a:t>
                </a:r>
                <a:r>
                  <a:rPr lang="en-US" altLang="zh-CN" sz="1000" dirty="0" err="1" smtClean="0"/>
                  <a:t>unpause</a:t>
                </a:r>
                <a:endParaRPr lang="zh-CN" altLang="en-US" sz="1000" dirty="0"/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3505200" y="3133695"/>
                <a:ext cx="100945" cy="8563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/>
            </p:spPr>
            <p:txBody>
              <a:bodyPr vert="horz" wrap="square" lIns="91431" tIns="45715" rIns="91431" bIns="4571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r>
                  <a:rPr lang="en-US" altLang="zh-CN" sz="5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 bwMode="auto">
              <a:xfrm>
                <a:off x="3429000" y="664084"/>
                <a:ext cx="0" cy="2590800"/>
              </a:xfrm>
              <a:prstGeom prst="line">
                <a:avLst/>
              </a:prstGeom>
              <a:noFill/>
              <a:ln w="15875" cap="flat" cmpd="sng" algn="ctr">
                <a:solidFill>
                  <a:schemeClr val="bg1">
                    <a:lumMod val="50000"/>
                  </a:schemeClr>
                </a:solidFill>
                <a:prstDash val="lg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直接箭头连接符 39"/>
              <p:cNvCxnSpPr>
                <a:stCxn id="7" idx="2"/>
              </p:cNvCxnSpPr>
              <p:nvPr/>
            </p:nvCxnSpPr>
            <p:spPr bwMode="auto">
              <a:xfrm>
                <a:off x="1676400" y="2952750"/>
                <a:ext cx="0" cy="3810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1" name="矩形 40"/>
              <p:cNvSpPr/>
              <p:nvPr/>
            </p:nvSpPr>
            <p:spPr>
              <a:xfrm>
                <a:off x="593830" y="633040"/>
                <a:ext cx="1597559" cy="199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100" b="1" kern="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Host components at backend</a:t>
                </a:r>
                <a:endParaRPr lang="zh-CN" altLang="en-US" sz="1100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511356" y="633040"/>
                <a:ext cx="901837" cy="199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100" b="1" kern="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VM at frontend</a:t>
                </a:r>
                <a:endParaRPr lang="zh-CN" altLang="en-US" sz="1100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 bwMode="auto">
              <a:xfrm>
                <a:off x="2362200" y="1809750"/>
                <a:ext cx="762000" cy="1600200"/>
              </a:xfrm>
              <a:prstGeom prst="arc">
                <a:avLst>
                  <a:gd name="adj1" fmla="val 16669973"/>
                  <a:gd name="adj2" fmla="val 1996699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44" name="直接箭头连接符 43"/>
              <p:cNvCxnSpPr/>
              <p:nvPr/>
            </p:nvCxnSpPr>
            <p:spPr bwMode="auto">
              <a:xfrm flipH="1">
                <a:off x="685800" y="1809750"/>
                <a:ext cx="1905000" cy="45720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5" name="椭圆 44"/>
              <p:cNvSpPr/>
              <p:nvPr/>
            </p:nvSpPr>
            <p:spPr bwMode="auto">
              <a:xfrm>
                <a:off x="1295400" y="1657350"/>
                <a:ext cx="762000" cy="228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Preload</a:t>
                </a:r>
                <a:endParaRPr lang="zh-CN" altLang="en-US" sz="1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152400" y="2876550"/>
                <a:ext cx="914400" cy="3048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900" dirty="0" err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Lazy_offload</a:t>
                </a:r>
                <a:endParaRPr lang="en-US" altLang="zh-CN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2" name="TextBox 279"/>
            <p:cNvSpPr txBox="1"/>
            <p:nvPr/>
          </p:nvSpPr>
          <p:spPr>
            <a:xfrm>
              <a:off x="6304339" y="2470508"/>
              <a:ext cx="9931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/>
                <a:t>VM pause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3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Hot replacement - </a:t>
            </a:r>
            <a:r>
              <a:rPr lang="en-CA" dirty="0" err="1" smtClean="0"/>
              <a:t>qemu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485901"/>
            <a:ext cx="5896969" cy="493394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CA" dirty="0" err="1" smtClean="0"/>
              <a:t>Qemu</a:t>
            </a:r>
            <a:r>
              <a:rPr lang="en-CA" dirty="0" smtClean="0"/>
              <a:t> hot replacement</a:t>
            </a:r>
          </a:p>
          <a:p>
            <a:pPr lvl="1"/>
            <a:r>
              <a:rPr lang="en-CA" dirty="0" smtClean="0"/>
              <a:t>Way 1: migrate </a:t>
            </a:r>
            <a:r>
              <a:rPr lang="en-CA" dirty="0" err="1" smtClean="0"/>
              <a:t>vm</a:t>
            </a:r>
            <a:r>
              <a:rPr lang="en-CA" dirty="0" smtClean="0"/>
              <a:t> locally</a:t>
            </a:r>
          </a:p>
          <a:p>
            <a:pPr lvl="2"/>
            <a:r>
              <a:rPr lang="en-CA" dirty="0" smtClean="0"/>
              <a:t>may fail since insufficient memory</a:t>
            </a:r>
          </a:p>
          <a:p>
            <a:pPr lvl="2"/>
            <a:r>
              <a:rPr lang="en-CA" dirty="0" smtClean="0"/>
              <a:t>may fail for VM under high dirty page speed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Way 2: share page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Zero copy</a:t>
            </a:r>
          </a:p>
          <a:p>
            <a:pPr lvl="2"/>
            <a:r>
              <a:rPr lang="en-CA" dirty="0" smtClean="0"/>
              <a:t>Performance issue w/ giant </a:t>
            </a:r>
            <a:r>
              <a:rPr lang="en-CA" dirty="0" err="1" smtClean="0"/>
              <a:t>vm</a:t>
            </a:r>
            <a:r>
              <a:rPr lang="en-CA" dirty="0" smtClean="0"/>
              <a:t>, transparent huge pages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Way 3: share page table, cover </a:t>
            </a:r>
            <a:r>
              <a:rPr lang="en-CA" dirty="0" err="1" smtClean="0"/>
              <a:t>qemu</a:t>
            </a:r>
            <a:r>
              <a:rPr lang="en-CA" dirty="0" smtClean="0"/>
              <a:t> VMAs except that of VM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Zero copy</a:t>
            </a:r>
          </a:p>
          <a:p>
            <a:pPr lvl="2"/>
            <a:r>
              <a:rPr lang="en-CA" dirty="0" smtClean="0"/>
              <a:t>keep </a:t>
            </a:r>
            <a:r>
              <a:rPr lang="en-CA" dirty="0" err="1" smtClean="0"/>
              <a:t>pid</a:t>
            </a:r>
            <a:r>
              <a:rPr lang="en-CA" dirty="0" smtClean="0"/>
              <a:t> </a:t>
            </a:r>
            <a:r>
              <a:rPr lang="en-CA" dirty="0" err="1" smtClean="0"/>
              <a:t>unchange</a:t>
            </a:r>
            <a:endParaRPr lang="en-CA" dirty="0" smtClean="0"/>
          </a:p>
          <a:p>
            <a:pPr lvl="2"/>
            <a:r>
              <a:rPr lang="en-CA" dirty="0" smtClean="0"/>
              <a:t>Much bigger switch downtime, kill old </a:t>
            </a:r>
            <a:r>
              <a:rPr lang="en-CA" dirty="0" err="1" smtClean="0"/>
              <a:t>qemu</a:t>
            </a:r>
            <a:r>
              <a:rPr lang="en-CA" dirty="0" smtClean="0"/>
              <a:t> then covered by new </a:t>
            </a:r>
            <a:r>
              <a:rPr lang="en-CA" dirty="0" err="1" smtClean="0"/>
              <a:t>qemu</a:t>
            </a:r>
            <a:r>
              <a:rPr lang="en-CA" dirty="0" smtClean="0"/>
              <a:t> VMAs</a:t>
            </a:r>
          </a:p>
          <a:p>
            <a:pPr lvl="2"/>
            <a:r>
              <a:rPr lang="en-CA" dirty="0" smtClean="0"/>
              <a:t>Cannot revert if new </a:t>
            </a:r>
            <a:r>
              <a:rPr lang="en-CA" dirty="0" err="1" smtClean="0"/>
              <a:t>qemu</a:t>
            </a:r>
            <a:r>
              <a:rPr lang="en-CA" dirty="0" smtClean="0"/>
              <a:t> fail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Way 4: share page table, but exec new </a:t>
            </a:r>
            <a:r>
              <a:rPr lang="en-CA" dirty="0" err="1" smtClean="0"/>
              <a:t>qemu</a:t>
            </a:r>
            <a:r>
              <a:rPr lang="en-CA" dirty="0" smtClean="0"/>
              <a:t> process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Zero copy</a:t>
            </a:r>
          </a:p>
          <a:p>
            <a:pPr lvl="2"/>
            <a:r>
              <a:rPr lang="en-CA" dirty="0" smtClean="0"/>
              <a:t>Preload new </a:t>
            </a:r>
            <a:r>
              <a:rPr lang="en-CA" dirty="0" err="1" smtClean="0"/>
              <a:t>qemu</a:t>
            </a:r>
            <a:r>
              <a:rPr lang="en-CA" dirty="0" smtClean="0"/>
              <a:t> sharing VM PUD with old </a:t>
            </a:r>
            <a:r>
              <a:rPr lang="en-CA" dirty="0" err="1" smtClean="0"/>
              <a:t>qemu</a:t>
            </a:r>
            <a:endParaRPr lang="en-CA" dirty="0" smtClean="0"/>
          </a:p>
          <a:p>
            <a:pPr lvl="2"/>
            <a:r>
              <a:rPr lang="en-CA" dirty="0" smtClean="0"/>
              <a:t>Pause old </a:t>
            </a:r>
            <a:r>
              <a:rPr lang="en-CA" dirty="0" err="1" smtClean="0"/>
              <a:t>qemu</a:t>
            </a:r>
            <a:r>
              <a:rPr lang="en-CA" dirty="0" smtClean="0"/>
              <a:t> and </a:t>
            </a:r>
            <a:r>
              <a:rPr lang="en-CA" dirty="0" err="1" smtClean="0"/>
              <a:t>unpause</a:t>
            </a:r>
            <a:r>
              <a:rPr lang="en-CA" dirty="0" smtClean="0"/>
              <a:t> new </a:t>
            </a:r>
            <a:r>
              <a:rPr lang="en-CA" dirty="0" err="1" smtClean="0"/>
              <a:t>qemu</a:t>
            </a:r>
            <a:endParaRPr lang="en-CA" dirty="0" smtClean="0"/>
          </a:p>
          <a:p>
            <a:pPr lvl="2"/>
            <a:r>
              <a:rPr lang="en-CA" dirty="0" smtClean="0"/>
              <a:t>Lazy-offload old </a:t>
            </a:r>
            <a:r>
              <a:rPr lang="en-CA" dirty="0" err="1" smtClean="0"/>
              <a:t>qemu</a:t>
            </a:r>
            <a:r>
              <a:rPr lang="en-CA" dirty="0" smtClean="0"/>
              <a:t> if new </a:t>
            </a:r>
            <a:r>
              <a:rPr lang="en-CA" dirty="0" err="1" smtClean="0"/>
              <a:t>qemu</a:t>
            </a:r>
            <a:r>
              <a:rPr lang="en-CA" dirty="0" smtClean="0"/>
              <a:t> success, or, revert old </a:t>
            </a:r>
            <a:r>
              <a:rPr lang="en-CA" dirty="0" err="1" smtClean="0"/>
              <a:t>qemu</a:t>
            </a:r>
            <a:r>
              <a:rPr lang="en-CA" dirty="0" smtClean="0"/>
              <a:t> if new </a:t>
            </a:r>
            <a:r>
              <a:rPr lang="en-CA" dirty="0" err="1" smtClean="0"/>
              <a:t>qemu</a:t>
            </a:r>
            <a:r>
              <a:rPr lang="en-CA" dirty="0" smtClean="0"/>
              <a:t> fail</a:t>
            </a:r>
          </a:p>
          <a:p>
            <a:pPr lvl="2"/>
            <a:r>
              <a:rPr lang="en-CA" dirty="0" smtClean="0"/>
              <a:t>Different </a:t>
            </a:r>
            <a:r>
              <a:rPr lang="en-CA" dirty="0" err="1" smtClean="0"/>
              <a:t>pid</a:t>
            </a:r>
            <a:r>
              <a:rPr lang="en-CA" dirty="0" smtClean="0"/>
              <a:t> but acceptable</a:t>
            </a:r>
            <a:endParaRPr lang="en-CA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77550"/>
            <a:ext cx="2971800" cy="45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Hot migration --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276350"/>
            <a:ext cx="8361122" cy="49053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dirty="0" smtClean="0"/>
              <a:t>Live migration @ virtualization</a:t>
            </a:r>
          </a:p>
          <a:p>
            <a:pPr lvl="1"/>
            <a:r>
              <a:rPr lang="en-CA" dirty="0" err="1" smtClean="0"/>
              <a:t>Xen</a:t>
            </a:r>
            <a:r>
              <a:rPr lang="en-CA" dirty="0" smtClean="0"/>
              <a:t> live migration</a:t>
            </a:r>
          </a:p>
          <a:p>
            <a:pPr lvl="2"/>
            <a:r>
              <a:rPr lang="en-CA" dirty="0" smtClean="0"/>
              <a:t>PV is unfriendly to live migration</a:t>
            </a:r>
          </a:p>
          <a:p>
            <a:pPr lvl="3"/>
            <a:r>
              <a:rPr lang="en-CA" dirty="0" smtClean="0"/>
              <a:t>Buggy PV disconnect and re-connect</a:t>
            </a:r>
          </a:p>
          <a:p>
            <a:pPr lvl="3"/>
            <a:r>
              <a:rPr lang="en-CA" altLang="zh-CN" dirty="0" smtClean="0"/>
              <a:t>Ecosystem issue, work around by guest whitelist but &gt;15% guest cannot migrate</a:t>
            </a:r>
            <a:endParaRPr lang="en-CA" dirty="0" smtClean="0"/>
          </a:p>
          <a:p>
            <a:pPr lvl="2"/>
            <a:r>
              <a:rPr lang="en-CA" dirty="0" smtClean="0"/>
              <a:t>Support migration among different CPUs via emulated </a:t>
            </a:r>
            <a:r>
              <a:rPr lang="en-CA" dirty="0" err="1" smtClean="0"/>
              <a:t>tsc</a:t>
            </a:r>
            <a:r>
              <a:rPr lang="en-CA" dirty="0" smtClean="0"/>
              <a:t> but w/ performance issue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KVM live migration</a:t>
            </a:r>
          </a:p>
          <a:p>
            <a:pPr lvl="2"/>
            <a:r>
              <a:rPr lang="en-CA" dirty="0" smtClean="0"/>
              <a:t>Not support migration among different CPUs because of native </a:t>
            </a:r>
            <a:r>
              <a:rPr lang="en-CA" dirty="0" err="1" smtClean="0"/>
              <a:t>tsc</a:t>
            </a:r>
            <a:r>
              <a:rPr lang="en-CA" dirty="0" smtClean="0"/>
              <a:t> (until </a:t>
            </a:r>
            <a:r>
              <a:rPr lang="en-CA" dirty="0" err="1" smtClean="0"/>
              <a:t>Skylake</a:t>
            </a:r>
            <a:r>
              <a:rPr lang="en-CA" dirty="0" smtClean="0"/>
              <a:t> </a:t>
            </a:r>
            <a:r>
              <a:rPr lang="en-CA" dirty="0" err="1" smtClean="0"/>
              <a:t>tsc</a:t>
            </a:r>
            <a:r>
              <a:rPr lang="en-CA" dirty="0" smtClean="0"/>
              <a:t> scaling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Log dirty issue w/ giant VMs</a:t>
            </a:r>
            <a:endParaRPr lang="en-CA" dirty="0" smtClean="0"/>
          </a:p>
          <a:p>
            <a:pPr lvl="2"/>
            <a:endParaRPr lang="en-CA" dirty="0"/>
          </a:p>
          <a:p>
            <a:pPr lvl="1"/>
            <a:r>
              <a:rPr lang="en-CA" dirty="0" smtClean="0"/>
              <a:t>SR-IOV migration</a:t>
            </a:r>
          </a:p>
          <a:p>
            <a:pPr lvl="1"/>
            <a:r>
              <a:rPr lang="en-CA" altLang="zh-CN" dirty="0" smtClean="0"/>
              <a:t>Giant VM migration </a:t>
            </a:r>
            <a:r>
              <a:rPr lang="en-CA" altLang="zh-CN" dirty="0"/>
              <a:t>under huge memory dirty ratio</a:t>
            </a:r>
          </a:p>
          <a:p>
            <a:pPr lvl="1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62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Hot migration --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333500"/>
            <a:ext cx="8396774" cy="49720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altLang="zh-CN" dirty="0" smtClean="0"/>
              <a:t>Live </a:t>
            </a:r>
            <a:r>
              <a:rPr lang="en-CA" altLang="zh-CN" dirty="0"/>
              <a:t>migration @ cloud</a:t>
            </a:r>
          </a:p>
          <a:p>
            <a:pPr lvl="1"/>
            <a:r>
              <a:rPr lang="en-CA" altLang="zh-CN" dirty="0"/>
              <a:t>Cloud environment </a:t>
            </a:r>
            <a:r>
              <a:rPr lang="en-CA" altLang="zh-CN" dirty="0" smtClean="0"/>
              <a:t>challenges</a:t>
            </a:r>
          </a:p>
          <a:p>
            <a:pPr lvl="2"/>
            <a:r>
              <a:rPr lang="en-CA" altLang="zh-CN" dirty="0" smtClean="0"/>
              <a:t>Cloud environment is very complicated and unfriendly </a:t>
            </a:r>
            <a:r>
              <a:rPr lang="en-CA" altLang="zh-CN" dirty="0"/>
              <a:t>to live migration</a:t>
            </a:r>
          </a:p>
          <a:p>
            <a:pPr lvl="3"/>
            <a:r>
              <a:rPr lang="en-CA" altLang="zh-CN" dirty="0" smtClean="0"/>
              <a:t>Different software </a:t>
            </a:r>
            <a:r>
              <a:rPr lang="en-CA" altLang="zh-CN" dirty="0"/>
              <a:t>version and </a:t>
            </a:r>
            <a:r>
              <a:rPr lang="en-CA" altLang="zh-CN" dirty="0" smtClean="0"/>
              <a:t>configuration</a:t>
            </a:r>
            <a:endParaRPr lang="en-CA" altLang="zh-CN" dirty="0"/>
          </a:p>
          <a:p>
            <a:pPr lvl="3"/>
            <a:r>
              <a:rPr lang="en-CA" altLang="zh-CN" dirty="0" smtClean="0"/>
              <a:t>Different hardware types: </a:t>
            </a:r>
            <a:r>
              <a:rPr lang="en-CA" altLang="zh-CN" dirty="0"/>
              <a:t>CPU, </a:t>
            </a:r>
            <a:r>
              <a:rPr lang="en-CA" altLang="zh-CN" dirty="0" smtClean="0"/>
              <a:t>MSRs</a:t>
            </a:r>
          </a:p>
          <a:p>
            <a:pPr lvl="3"/>
            <a:r>
              <a:rPr lang="en-CA" altLang="zh-CN" dirty="0" smtClean="0"/>
              <a:t>Even buggy network switch may result in migration error !!</a:t>
            </a:r>
            <a:endParaRPr lang="en-CA" altLang="zh-CN" dirty="0"/>
          </a:p>
          <a:p>
            <a:pPr lvl="2"/>
            <a:r>
              <a:rPr lang="en-CA" altLang="zh-CN" dirty="0"/>
              <a:t>different storage/network </a:t>
            </a:r>
            <a:r>
              <a:rPr lang="en-CA" altLang="zh-CN" dirty="0" smtClean="0"/>
              <a:t>types</a:t>
            </a:r>
            <a:endParaRPr lang="en-CA" altLang="zh-CN" dirty="0"/>
          </a:p>
          <a:p>
            <a:pPr lvl="1"/>
            <a:r>
              <a:rPr lang="en-CA" altLang="zh-CN" dirty="0" smtClean="0"/>
              <a:t>Performance challenges</a:t>
            </a:r>
          </a:p>
          <a:p>
            <a:pPr lvl="2"/>
            <a:r>
              <a:rPr lang="en-CA" altLang="zh-CN" dirty="0" smtClean="0"/>
              <a:t>Network </a:t>
            </a:r>
            <a:r>
              <a:rPr lang="en-CA" altLang="zh-CN" dirty="0" err="1" smtClean="0"/>
              <a:t>breaktime</a:t>
            </a:r>
            <a:r>
              <a:rPr lang="en-CA" altLang="zh-CN" dirty="0" smtClean="0"/>
              <a:t>, growing w/ VPC scale (10S-&gt;10 minutes)</a:t>
            </a:r>
          </a:p>
          <a:p>
            <a:pPr lvl="2"/>
            <a:r>
              <a:rPr lang="en-CA" altLang="zh-CN" dirty="0" smtClean="0"/>
              <a:t>Communication among cloud components</a:t>
            </a:r>
          </a:p>
          <a:p>
            <a:pPr lvl="3"/>
            <a:r>
              <a:rPr lang="en-CA" altLang="zh-CN" dirty="0" smtClean="0"/>
              <a:t>Nova, neutron, </a:t>
            </a:r>
            <a:r>
              <a:rPr lang="en-CA" altLang="zh-CN" dirty="0" err="1" smtClean="0"/>
              <a:t>libvirt</a:t>
            </a:r>
            <a:r>
              <a:rPr lang="en-CA" altLang="zh-CN" dirty="0" smtClean="0"/>
              <a:t>, etc.</a:t>
            </a:r>
            <a:endParaRPr lang="en-CA" altLang="zh-CN" dirty="0"/>
          </a:p>
          <a:p>
            <a:pPr lvl="1"/>
            <a:r>
              <a:rPr lang="en-CA" altLang="zh-CN" dirty="0" smtClean="0"/>
              <a:t>Reliability challenges</a:t>
            </a:r>
          </a:p>
          <a:p>
            <a:pPr lvl="2"/>
            <a:r>
              <a:rPr lang="en-CA" altLang="zh-CN" dirty="0" smtClean="0"/>
              <a:t>Migrating VM may dead or brain-split</a:t>
            </a:r>
          </a:p>
          <a:p>
            <a:pPr lvl="2"/>
            <a:r>
              <a:rPr lang="en-CA" altLang="zh-CN" dirty="0" smtClean="0"/>
              <a:t>Ensure </a:t>
            </a:r>
            <a:r>
              <a:rPr lang="en-CA" altLang="zh-CN" dirty="0" err="1" smtClean="0"/>
              <a:t>vm</a:t>
            </a:r>
            <a:r>
              <a:rPr lang="en-CA" altLang="zh-CN" dirty="0" smtClean="0"/>
              <a:t> 100% survive when migrate fail</a:t>
            </a:r>
            <a:endParaRPr lang="en-CA" altLang="zh-CN" dirty="0"/>
          </a:p>
          <a:p>
            <a:pPr lvl="1"/>
            <a:r>
              <a:rPr lang="en-CA" altLang="zh-CN" dirty="0" smtClean="0"/>
              <a:t>Large scale parallel migration challenges</a:t>
            </a:r>
          </a:p>
          <a:p>
            <a:pPr lvl="2"/>
            <a:r>
              <a:rPr lang="en-CA" dirty="0" smtClean="0"/>
              <a:t>Server congestion, network congestion, etc.</a:t>
            </a:r>
          </a:p>
          <a:p>
            <a:pPr lvl="2"/>
            <a:r>
              <a:rPr lang="en-CA" dirty="0" smtClean="0"/>
              <a:t>Gratuitous ARP may not accepted by parallel migrating </a:t>
            </a:r>
            <a:r>
              <a:rPr lang="en-CA" dirty="0" err="1" smtClean="0"/>
              <a:t>vms</a:t>
            </a:r>
            <a:endParaRPr lang="en-CA" dirty="0" smtClean="0"/>
          </a:p>
          <a:p>
            <a:pPr lvl="2"/>
            <a:r>
              <a:rPr lang="en-CA" dirty="0" smtClean="0"/>
              <a:t>Malfunction server isolation</a:t>
            </a:r>
          </a:p>
          <a:p>
            <a:pPr lvl="1"/>
            <a:r>
              <a:rPr lang="en-CA" dirty="0" err="1" smtClean="0"/>
              <a:t>Blablabla</a:t>
            </a:r>
            <a:r>
              <a:rPr lang="en-CA" dirty="0" smtClean="0"/>
              <a:t> ……</a:t>
            </a:r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07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63565"/>
            <a:ext cx="8143875" cy="106765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Hot migration design @ Huawei cloud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402081"/>
            <a:ext cx="8361122" cy="472408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CA" dirty="0" smtClean="0"/>
              <a:t>De-couple</a:t>
            </a:r>
          </a:p>
          <a:p>
            <a:pPr lvl="1"/>
            <a:r>
              <a:rPr lang="en-CA" dirty="0" smtClean="0"/>
              <a:t>Event mechanism and publisher-subscriber model</a:t>
            </a:r>
          </a:p>
          <a:p>
            <a:pPr lvl="1"/>
            <a:r>
              <a:rPr lang="en-CA" dirty="0" smtClean="0"/>
              <a:t>Support different storage/network types</a:t>
            </a:r>
            <a:endParaRPr lang="en-CA" dirty="0"/>
          </a:p>
          <a:p>
            <a:pPr lvl="0"/>
            <a:r>
              <a:rPr lang="en-CA" dirty="0" smtClean="0"/>
              <a:t>Reliability</a:t>
            </a:r>
          </a:p>
          <a:p>
            <a:pPr lvl="1"/>
            <a:r>
              <a:rPr lang="en-CA" dirty="0" err="1" smtClean="0"/>
              <a:t>Shakehands</a:t>
            </a:r>
            <a:r>
              <a:rPr lang="en-CA" dirty="0" smtClean="0"/>
              <a:t> and roll-back when anything wrong (</a:t>
            </a:r>
            <a:r>
              <a:rPr lang="en-CA" dirty="0" err="1" smtClean="0"/>
              <a:t>vm</a:t>
            </a:r>
            <a:r>
              <a:rPr lang="en-CA" dirty="0" smtClean="0"/>
              <a:t> will survive)</a:t>
            </a:r>
          </a:p>
          <a:p>
            <a:pPr lvl="1"/>
            <a:r>
              <a:rPr lang="en-CA" dirty="0" smtClean="0"/>
              <a:t>How about </a:t>
            </a:r>
            <a:r>
              <a:rPr lang="en-CA" dirty="0" err="1" smtClean="0"/>
              <a:t>shakehands</a:t>
            </a:r>
            <a:r>
              <a:rPr lang="en-CA" dirty="0" smtClean="0"/>
              <a:t> broken (say, network issue)?</a:t>
            </a:r>
          </a:p>
          <a:p>
            <a:pPr lvl="2"/>
            <a:r>
              <a:rPr lang="en-CA" dirty="0" smtClean="0"/>
              <a:t>image lock: who get the image lock will survive (</a:t>
            </a:r>
            <a:r>
              <a:rPr lang="en-CA" dirty="0" err="1" smtClean="0"/>
              <a:t>vm</a:t>
            </a:r>
            <a:r>
              <a:rPr lang="en-CA" dirty="0" smtClean="0"/>
              <a:t> will not brain-split)</a:t>
            </a:r>
          </a:p>
          <a:p>
            <a:pPr lvl="0"/>
            <a:r>
              <a:rPr lang="en-CA" dirty="0" smtClean="0"/>
              <a:t>Performance</a:t>
            </a:r>
          </a:p>
          <a:p>
            <a:pPr lvl="1"/>
            <a:r>
              <a:rPr lang="en-CA" dirty="0" smtClean="0"/>
              <a:t>Fast event channel for performance-critical ops</a:t>
            </a:r>
          </a:p>
          <a:p>
            <a:pPr lvl="1"/>
            <a:r>
              <a:rPr lang="en-CA" dirty="0" smtClean="0"/>
              <a:t>Network trampoline when VPC path not </a:t>
            </a:r>
            <a:r>
              <a:rPr lang="en-CA" dirty="0" smtClean="0"/>
              <a:t>ready</a:t>
            </a:r>
          </a:p>
          <a:p>
            <a:pPr lvl="1"/>
            <a:endParaRPr lang="en-CA" dirty="0"/>
          </a:p>
          <a:p>
            <a:r>
              <a:rPr lang="en-CA" dirty="0" smtClean="0"/>
              <a:t>Giant </a:t>
            </a:r>
            <a:r>
              <a:rPr lang="en-CA" dirty="0" err="1" smtClean="0"/>
              <a:t>vm</a:t>
            </a:r>
            <a:r>
              <a:rPr lang="en-CA" dirty="0" smtClean="0"/>
              <a:t> migration</a:t>
            </a:r>
          </a:p>
          <a:p>
            <a:pPr lvl="1"/>
            <a:r>
              <a:rPr lang="en-CA" dirty="0" smtClean="0"/>
              <a:t>Support any giant </a:t>
            </a:r>
            <a:r>
              <a:rPr lang="en-CA" dirty="0" err="1" smtClean="0"/>
              <a:t>vm</a:t>
            </a:r>
            <a:r>
              <a:rPr lang="en-CA" dirty="0" smtClean="0"/>
              <a:t> migration under any dirty page ratio</a:t>
            </a:r>
          </a:p>
          <a:p>
            <a:pPr lvl="2"/>
            <a:r>
              <a:rPr lang="en-CA" dirty="0" smtClean="0"/>
              <a:t>If only transfer ratio &gt; dirty page ratio</a:t>
            </a:r>
          </a:p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612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Hot migration result @ Huawei cloud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8" y="1402080"/>
            <a:ext cx="8599452" cy="477964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dirty="0" smtClean="0"/>
              <a:t>Very strict testing &amp; verifying before live migration online</a:t>
            </a:r>
          </a:p>
          <a:p>
            <a:pPr lvl="1"/>
            <a:r>
              <a:rPr lang="en-CA" dirty="0" smtClean="0"/>
              <a:t>More than 3,000,000 live migration tested</a:t>
            </a:r>
          </a:p>
          <a:p>
            <a:pPr lvl="1"/>
            <a:endParaRPr lang="en-CA" dirty="0" smtClean="0"/>
          </a:p>
          <a:p>
            <a:pPr lvl="0"/>
            <a:r>
              <a:rPr lang="en-CA" dirty="0" smtClean="0"/>
              <a:t>Live </a:t>
            </a:r>
            <a:r>
              <a:rPr lang="en-CA" dirty="0" smtClean="0"/>
              <a:t>migration for OS upgrade at all Huawei cloud sites</a:t>
            </a:r>
          </a:p>
          <a:p>
            <a:pPr lvl="1"/>
            <a:r>
              <a:rPr lang="en-CA" altLang="zh-CN" dirty="0" smtClean="0">
                <a:solidFill>
                  <a:srgbClr val="FF0000"/>
                </a:solidFill>
              </a:rPr>
              <a:t>QUIESCENTLY</a:t>
            </a:r>
            <a:r>
              <a:rPr lang="en-CA" altLang="zh-CN" dirty="0" smtClean="0"/>
              <a:t> update, 1:1 customer notifications are </a:t>
            </a:r>
            <a:r>
              <a:rPr lang="en-CA" altLang="zh-CN" dirty="0" smtClean="0">
                <a:solidFill>
                  <a:srgbClr val="FF0000"/>
                </a:solidFill>
              </a:rPr>
              <a:t>NOT</a:t>
            </a:r>
            <a:r>
              <a:rPr lang="en-CA" altLang="zh-CN" dirty="0" smtClean="0"/>
              <a:t> needed</a:t>
            </a:r>
          </a:p>
          <a:p>
            <a:pPr lvl="1"/>
            <a:r>
              <a:rPr lang="en-CA" altLang="zh-CN" dirty="0" smtClean="0"/>
              <a:t>Reliability</a:t>
            </a:r>
            <a:endParaRPr lang="en-CA" altLang="zh-CN" dirty="0" smtClean="0"/>
          </a:p>
          <a:p>
            <a:pPr lvl="2"/>
            <a:r>
              <a:rPr lang="en-CA" altLang="zh-CN" dirty="0" smtClean="0"/>
              <a:t>99.99% migration success</a:t>
            </a:r>
          </a:p>
          <a:p>
            <a:pPr lvl="2"/>
            <a:r>
              <a:rPr lang="en-CA" altLang="zh-CN" dirty="0" smtClean="0"/>
              <a:t>100% </a:t>
            </a:r>
            <a:r>
              <a:rPr lang="en-CA" altLang="zh-CN" dirty="0" err="1" smtClean="0"/>
              <a:t>vm</a:t>
            </a:r>
            <a:r>
              <a:rPr lang="en-CA" altLang="zh-CN" dirty="0" smtClean="0"/>
              <a:t> survive when migration fail for whatever </a:t>
            </a:r>
            <a:r>
              <a:rPr lang="en-CA" altLang="zh-CN" dirty="0" smtClean="0"/>
              <a:t>reason</a:t>
            </a:r>
            <a:endParaRPr lang="en-CA" altLang="zh-CN" dirty="0" smtClean="0"/>
          </a:p>
          <a:p>
            <a:pPr lvl="1"/>
            <a:r>
              <a:rPr lang="en-CA" altLang="zh-CN" dirty="0" smtClean="0"/>
              <a:t>Performance</a:t>
            </a:r>
          </a:p>
          <a:p>
            <a:pPr lvl="2"/>
            <a:r>
              <a:rPr lang="en-CA" altLang="zh-CN" dirty="0" smtClean="0"/>
              <a:t>CPU downtime: ~25ms</a:t>
            </a:r>
          </a:p>
          <a:p>
            <a:pPr lvl="2"/>
            <a:r>
              <a:rPr lang="en-CA" altLang="zh-CN" dirty="0" smtClean="0"/>
              <a:t>VPC network </a:t>
            </a:r>
            <a:r>
              <a:rPr lang="en-CA" altLang="zh-CN" dirty="0" err="1" smtClean="0"/>
              <a:t>breaktime</a:t>
            </a:r>
            <a:r>
              <a:rPr lang="en-CA" altLang="zh-CN" dirty="0" smtClean="0"/>
              <a:t>:</a:t>
            </a:r>
          </a:p>
          <a:p>
            <a:pPr lvl="3"/>
            <a:r>
              <a:rPr lang="en-CA" altLang="zh-CN" dirty="0" smtClean="0"/>
              <a:t>82%   </a:t>
            </a:r>
            <a:r>
              <a:rPr lang="en-CA" altLang="zh-CN" dirty="0" err="1" smtClean="0"/>
              <a:t>breaktime</a:t>
            </a:r>
            <a:r>
              <a:rPr lang="en-CA" altLang="zh-CN" dirty="0" smtClean="0"/>
              <a:t> &lt; 50ms</a:t>
            </a:r>
          </a:p>
          <a:p>
            <a:pPr lvl="3"/>
            <a:r>
              <a:rPr lang="en-CA" altLang="zh-CN" dirty="0" smtClean="0"/>
              <a:t>99%   </a:t>
            </a:r>
            <a:r>
              <a:rPr lang="en-CA" altLang="zh-CN" dirty="0" err="1" smtClean="0"/>
              <a:t>breaktime</a:t>
            </a:r>
            <a:r>
              <a:rPr lang="en-CA" altLang="zh-CN" dirty="0" smtClean="0"/>
              <a:t> &lt; 200ms</a:t>
            </a:r>
          </a:p>
          <a:p>
            <a:pPr lvl="3"/>
            <a:r>
              <a:rPr lang="en-CA" altLang="zh-CN" dirty="0" smtClean="0"/>
              <a:t>100% </a:t>
            </a:r>
            <a:r>
              <a:rPr lang="en-CA" altLang="zh-CN" dirty="0" err="1" smtClean="0"/>
              <a:t>breaktime</a:t>
            </a:r>
            <a:r>
              <a:rPr lang="en-CA" altLang="zh-CN" dirty="0" smtClean="0"/>
              <a:t> &lt; 500ms </a:t>
            </a:r>
          </a:p>
          <a:p>
            <a:pPr lvl="1"/>
            <a:r>
              <a:rPr lang="en-CA" altLang="zh-CN" dirty="0" smtClean="0"/>
              <a:t>Degree of parallelism</a:t>
            </a:r>
          </a:p>
          <a:p>
            <a:pPr lvl="2"/>
            <a:r>
              <a:rPr lang="en-CA" altLang="zh-CN" dirty="0" smtClean="0"/>
              <a:t>&gt; </a:t>
            </a:r>
            <a:r>
              <a:rPr lang="en-CA" altLang="zh-CN" dirty="0" smtClean="0"/>
              <a:t>2000 </a:t>
            </a:r>
            <a:r>
              <a:rPr lang="en-CA" altLang="zh-CN" dirty="0" smtClean="0"/>
              <a:t>servers</a:t>
            </a:r>
            <a:endParaRPr lang="en-CA" altLang="zh-CN" dirty="0" smtClean="0"/>
          </a:p>
          <a:p>
            <a:pPr lvl="2"/>
            <a:r>
              <a:rPr lang="en-CA" altLang="zh-CN" dirty="0" smtClean="0"/>
              <a:t>Technically support much higher parallelism but no enough free </a:t>
            </a:r>
            <a:r>
              <a:rPr lang="en-CA" altLang="zh-CN" dirty="0" smtClean="0"/>
              <a:t>servers</a:t>
            </a:r>
            <a:endParaRPr lang="en-CA" altLang="zh-CN" dirty="0"/>
          </a:p>
          <a:p>
            <a:pPr lvl="1"/>
            <a:r>
              <a:rPr lang="en-CA" altLang="zh-CN" dirty="0" smtClean="0"/>
              <a:t>Support all giant </a:t>
            </a:r>
            <a:r>
              <a:rPr lang="en-CA" altLang="zh-CN" dirty="0" err="1" smtClean="0"/>
              <a:t>vm</a:t>
            </a:r>
            <a:r>
              <a:rPr lang="en-CA" altLang="zh-CN" dirty="0" smtClean="0"/>
              <a:t> live migration</a:t>
            </a:r>
          </a:p>
        </p:txBody>
      </p:sp>
    </p:spTree>
    <p:extLst>
      <p:ext uri="{BB962C8B-B14F-4D97-AF65-F5344CB8AC3E}">
        <p14:creationId xmlns:p14="http://schemas.microsoft.com/office/powerpoint/2010/main" val="26464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altLang="zh-CN" sz="3200" dirty="0" smtClean="0"/>
              <a:t>Hot migration use case @ Huawei cloud</a:t>
            </a:r>
            <a:endParaRPr lang="en-CA" altLang="zh-C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314451"/>
            <a:ext cx="8461139" cy="5267324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MCE/</a:t>
            </a:r>
            <a:r>
              <a:rPr lang="en-US" altLang="zh-CN" dirty="0" smtClean="0"/>
              <a:t>Disk error/</a:t>
            </a:r>
            <a:r>
              <a:rPr lang="en-US" altLang="zh-CN" dirty="0" err="1" smtClean="0"/>
              <a:t>Filesystem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readonly</a:t>
            </a:r>
            <a:r>
              <a:rPr lang="en-US" altLang="zh-CN" dirty="0" smtClean="0"/>
              <a:t> ……</a:t>
            </a:r>
          </a:p>
          <a:p>
            <a:pPr lvl="1"/>
            <a:r>
              <a:rPr lang="en-US" altLang="zh-CN" dirty="0" smtClean="0"/>
              <a:t>~1%% server crash per day, while ~48% hardware issue</a:t>
            </a:r>
          </a:p>
          <a:p>
            <a:pPr lvl="0"/>
            <a:r>
              <a:rPr lang="en-US" dirty="0" smtClean="0"/>
              <a:t>Dynamic </a:t>
            </a:r>
            <a:r>
              <a:rPr lang="en-US" dirty="0"/>
              <a:t>resource </a:t>
            </a:r>
            <a:r>
              <a:rPr lang="en-US" dirty="0" smtClean="0"/>
              <a:t>scheduling (DRS)</a:t>
            </a:r>
            <a:endParaRPr lang="en-US" dirty="0" smtClean="0"/>
          </a:p>
          <a:p>
            <a:pPr lvl="0"/>
            <a:r>
              <a:rPr lang="en-CA" altLang="zh-CN" dirty="0"/>
              <a:t>Fix </a:t>
            </a:r>
            <a:r>
              <a:rPr lang="en-US" altLang="zh-CN" dirty="0"/>
              <a:t>CVE-2017-5715 (Intel </a:t>
            </a:r>
            <a:r>
              <a:rPr lang="en-US" altLang="zh-CN" dirty="0" err="1"/>
              <a:t>Spectre</a:t>
            </a:r>
            <a:r>
              <a:rPr lang="en-US" altLang="zh-CN" dirty="0"/>
              <a:t>)</a:t>
            </a:r>
            <a:r>
              <a:rPr lang="en-CA" altLang="zh-CN" dirty="0"/>
              <a:t> at </a:t>
            </a:r>
            <a:r>
              <a:rPr lang="en-US" altLang="zh-CN" dirty="0"/>
              <a:t>KVM</a:t>
            </a:r>
          </a:p>
          <a:p>
            <a:pPr lvl="1"/>
            <a:r>
              <a:rPr lang="en-CA" altLang="zh-CN" dirty="0"/>
              <a:t>Better performance than upstream:   30% -&gt; 10%-</a:t>
            </a:r>
          </a:p>
          <a:p>
            <a:pPr lvl="1"/>
            <a:r>
              <a:rPr lang="en-CA" altLang="zh-CN" dirty="0" err="1"/>
              <a:t>Retpolin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optimization: remove </a:t>
            </a:r>
            <a:r>
              <a:rPr lang="en-US" altLang="zh-CN" dirty="0" err="1"/>
              <a:t>uneccessary</a:t>
            </a:r>
            <a:r>
              <a:rPr lang="en-US" altLang="zh-CN" dirty="0"/>
              <a:t> </a:t>
            </a:r>
            <a:r>
              <a:rPr lang="en-US" altLang="zh-CN" dirty="0" err="1"/>
              <a:t>retpoline</a:t>
            </a:r>
            <a:r>
              <a:rPr lang="en-US" altLang="zh-CN" dirty="0"/>
              <a:t>(no </a:t>
            </a:r>
            <a:r>
              <a:rPr lang="en-US" altLang="zh-CN" dirty="0" err="1"/>
              <a:t>vcpus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IBPB/IBRS optimization: remove </a:t>
            </a:r>
            <a:r>
              <a:rPr lang="en-US" altLang="zh-CN" dirty="0" err="1"/>
              <a:t>uneccessary</a:t>
            </a:r>
            <a:r>
              <a:rPr lang="en-US" altLang="zh-CN" dirty="0"/>
              <a:t> IBPB/IBRS (</a:t>
            </a:r>
            <a:r>
              <a:rPr lang="en-US" altLang="zh-CN" dirty="0" err="1"/>
              <a:t>novcpus</a:t>
            </a:r>
            <a:r>
              <a:rPr lang="en-US" altLang="zh-CN" dirty="0"/>
              <a:t>, A-&gt;Idle-&gt;A)</a:t>
            </a:r>
          </a:p>
          <a:p>
            <a:pPr lvl="1"/>
            <a:r>
              <a:rPr lang="en-US" altLang="zh-CN" dirty="0"/>
              <a:t>Microcode </a:t>
            </a:r>
            <a:r>
              <a:rPr lang="en-US" altLang="zh-CN" dirty="0" smtClean="0"/>
              <a:t>update, so that guest upgrade by itself</a:t>
            </a:r>
            <a:endParaRPr lang="en-US" altLang="zh-CN" dirty="0"/>
          </a:p>
          <a:p>
            <a:pPr marL="0" lvl="0" indent="0">
              <a:buNone/>
            </a:pPr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821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5106" y="442127"/>
            <a:ext cx="4598894" cy="1979526"/>
          </a:xfrm>
        </p:spPr>
        <p:txBody>
          <a:bodyPr/>
          <a:lstStyle/>
          <a:p>
            <a:r>
              <a:rPr lang="en-US" dirty="0" smtClean="0"/>
              <a:t>“Quote </a:t>
            </a:r>
            <a:br>
              <a:rPr lang="en-US" dirty="0" smtClean="0"/>
            </a:br>
            <a:r>
              <a:rPr lang="en-US" dirty="0" smtClean="0"/>
              <a:t> Placeholder”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600201"/>
            <a:ext cx="8100921" cy="4525963"/>
          </a:xfrm>
        </p:spPr>
        <p:txBody>
          <a:bodyPr/>
          <a:lstStyle/>
          <a:p>
            <a:pPr lvl="0"/>
            <a:r>
              <a:rPr lang="en-CA" dirty="0" smtClean="0"/>
              <a:t>Online update scenario @ cloud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Huawei’s 3-hot technologies</a:t>
            </a:r>
          </a:p>
          <a:p>
            <a:pPr lvl="1"/>
            <a:r>
              <a:rPr lang="en-CA" dirty="0" smtClean="0"/>
              <a:t>Hot patch</a:t>
            </a:r>
          </a:p>
          <a:p>
            <a:pPr lvl="1"/>
            <a:r>
              <a:rPr lang="en-CA" dirty="0" smtClean="0"/>
              <a:t>Hot replacement</a:t>
            </a:r>
          </a:p>
          <a:p>
            <a:pPr lvl="1"/>
            <a:r>
              <a:rPr lang="en-CA" dirty="0" smtClean="0"/>
              <a:t>Hot migration (live migration </a:t>
            </a:r>
            <a:r>
              <a:rPr lang="en-CA" dirty="0" smtClean="0">
                <a:sym typeface="Wingdings" panose="05000000000000000000" pitchFamily="2" charset="2"/>
              </a:rPr>
              <a:t>)</a:t>
            </a:r>
            <a:endParaRPr lang="en-CA" dirty="0" smtClean="0"/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3-hot usages @ Huawei Public Cloud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altLang="zh-CN" dirty="0"/>
              <a:t>Online </a:t>
            </a:r>
            <a:r>
              <a:rPr lang="en-CA" altLang="zh-CN" dirty="0" smtClean="0"/>
              <a:t>update </a:t>
            </a:r>
            <a:r>
              <a:rPr lang="en-CA" altLang="zh-CN" dirty="0"/>
              <a:t>requirements @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8" y="1209675"/>
            <a:ext cx="8560775" cy="541019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SRE is the core competitiveness for public cloud</a:t>
            </a:r>
          </a:p>
          <a:p>
            <a:pPr lvl="1"/>
            <a:r>
              <a:rPr lang="en-CA" dirty="0" smtClean="0"/>
              <a:t>Bugs &amp; security holes</a:t>
            </a:r>
          </a:p>
          <a:p>
            <a:pPr lvl="2"/>
            <a:r>
              <a:rPr lang="en-US" dirty="0" smtClean="0"/>
              <a:t>Hundreds of CVE reports per year</a:t>
            </a:r>
          </a:p>
          <a:p>
            <a:pPr lvl="2"/>
            <a:r>
              <a:rPr lang="en-US" dirty="0" smtClean="0"/>
              <a:t>High risk security holes</a:t>
            </a:r>
          </a:p>
          <a:p>
            <a:pPr lvl="3"/>
            <a:r>
              <a:rPr lang="en-CA" altLang="zh-CN" dirty="0"/>
              <a:t>XSA-108</a:t>
            </a:r>
          </a:p>
          <a:p>
            <a:pPr lvl="3"/>
            <a:r>
              <a:rPr lang="en-US" altLang="zh-CN" dirty="0" smtClean="0"/>
              <a:t>Intel </a:t>
            </a:r>
            <a:r>
              <a:rPr lang="en-US" altLang="zh-CN" dirty="0"/>
              <a:t>security hole: </a:t>
            </a:r>
            <a:r>
              <a:rPr lang="en-US" altLang="zh-CN" dirty="0" err="1" smtClean="0"/>
              <a:t>spectre</a:t>
            </a:r>
            <a:r>
              <a:rPr lang="en-US" altLang="zh-CN" dirty="0" smtClean="0"/>
              <a:t>, meltdown, and … (it’s just 1 hole but …)</a:t>
            </a:r>
          </a:p>
          <a:p>
            <a:pPr lvl="3"/>
            <a:endParaRPr lang="en-CA" dirty="0" smtClean="0"/>
          </a:p>
          <a:p>
            <a:pPr lvl="1"/>
            <a:r>
              <a:rPr lang="en-CA" dirty="0" smtClean="0"/>
              <a:t>Components upgrade</a:t>
            </a:r>
            <a:endParaRPr lang="en-CA" altLang="zh-CN" dirty="0"/>
          </a:p>
          <a:p>
            <a:pPr lvl="2"/>
            <a:r>
              <a:rPr lang="en-CA" altLang="zh-CN" dirty="0"/>
              <a:t>Fast upgrade support newly-add features, say, once per </a:t>
            </a:r>
            <a:r>
              <a:rPr lang="en-CA" altLang="zh-CN" dirty="0" smtClean="0"/>
              <a:t>month</a:t>
            </a:r>
            <a:endParaRPr lang="en-CA" altLang="zh-CN" dirty="0" smtClean="0"/>
          </a:p>
          <a:p>
            <a:pPr lvl="2"/>
            <a:r>
              <a:rPr lang="en-CA" altLang="zh-CN" dirty="0" err="1" smtClean="0"/>
              <a:t>Openstack</a:t>
            </a:r>
            <a:r>
              <a:rPr lang="en-CA" altLang="zh-CN" dirty="0" smtClean="0"/>
              <a:t> components: nova, neutron, cider, etc.</a:t>
            </a:r>
          </a:p>
          <a:p>
            <a:pPr lvl="2"/>
            <a:r>
              <a:rPr lang="en-CA" altLang="zh-CN" dirty="0" smtClean="0"/>
              <a:t>VM </a:t>
            </a:r>
            <a:r>
              <a:rPr lang="en-CA" altLang="zh-CN" dirty="0" smtClean="0"/>
              <a:t>related components: </a:t>
            </a:r>
            <a:r>
              <a:rPr lang="en-CA" altLang="zh-CN" dirty="0" err="1" smtClean="0"/>
              <a:t>libvirt</a:t>
            </a:r>
            <a:r>
              <a:rPr lang="en-CA" altLang="zh-CN" dirty="0" smtClean="0"/>
              <a:t>, </a:t>
            </a:r>
            <a:r>
              <a:rPr lang="en-CA" altLang="zh-CN" dirty="0" err="1" smtClean="0"/>
              <a:t>qemu</a:t>
            </a:r>
            <a:r>
              <a:rPr lang="en-CA" altLang="zh-CN" dirty="0" smtClean="0"/>
              <a:t>, </a:t>
            </a:r>
            <a:r>
              <a:rPr lang="en-CA" altLang="zh-CN" dirty="0" err="1" smtClean="0"/>
              <a:t>ovs</a:t>
            </a:r>
            <a:r>
              <a:rPr lang="en-CA" altLang="zh-CN" dirty="0" smtClean="0"/>
              <a:t>, vims, etc.</a:t>
            </a:r>
            <a:endParaRPr lang="en-CA" dirty="0" smtClean="0"/>
          </a:p>
          <a:p>
            <a:pPr lvl="3"/>
            <a:endParaRPr lang="en-CA" dirty="0" smtClean="0"/>
          </a:p>
          <a:p>
            <a:pPr lvl="1"/>
            <a:r>
              <a:rPr lang="en-CA" dirty="0" err="1" smtClean="0"/>
              <a:t>Hostos</a:t>
            </a:r>
            <a:r>
              <a:rPr lang="en-CA" dirty="0" smtClean="0"/>
              <a:t> upgrade</a:t>
            </a:r>
          </a:p>
          <a:p>
            <a:pPr lvl="2"/>
            <a:r>
              <a:rPr lang="en-US" altLang="zh-CN" dirty="0" smtClean="0"/>
              <a:t>New </a:t>
            </a:r>
            <a:r>
              <a:rPr lang="en-CA" dirty="0" smtClean="0"/>
              <a:t>CPU</a:t>
            </a:r>
            <a:r>
              <a:rPr lang="en-US" dirty="0" smtClean="0"/>
              <a:t>/</a:t>
            </a:r>
            <a:r>
              <a:rPr lang="en-US" dirty="0"/>
              <a:t>C</a:t>
            </a:r>
            <a:r>
              <a:rPr lang="en-CA" dirty="0" err="1" smtClean="0"/>
              <a:t>hipset</a:t>
            </a:r>
            <a:r>
              <a:rPr lang="en-CA" dirty="0" smtClean="0"/>
              <a:t> support, </a:t>
            </a:r>
            <a:r>
              <a:rPr lang="en-CA" dirty="0" err="1" smtClean="0"/>
              <a:t>i.e</a:t>
            </a:r>
            <a:r>
              <a:rPr lang="en-CA" dirty="0" smtClean="0"/>
              <a:t>, </a:t>
            </a:r>
            <a:r>
              <a:rPr lang="en-CA" dirty="0" err="1" smtClean="0"/>
              <a:t>Skylake</a:t>
            </a:r>
            <a:r>
              <a:rPr lang="en-CA" dirty="0" smtClean="0"/>
              <a:t> adds ~40 hardware features</a:t>
            </a:r>
          </a:p>
          <a:p>
            <a:pPr lvl="2"/>
            <a:r>
              <a:rPr lang="en-US" altLang="zh-CN" dirty="0" smtClean="0"/>
              <a:t>New kernel support, w/ better performance and newly-add features</a:t>
            </a:r>
          </a:p>
          <a:p>
            <a:pPr lvl="2"/>
            <a:endParaRPr lang="en-US" altLang="zh-CN" dirty="0" smtClean="0"/>
          </a:p>
          <a:p>
            <a:pPr lvl="1"/>
            <a:r>
              <a:rPr lang="en-US" altLang="zh-CN" dirty="0" smtClean="0"/>
              <a:t>CPU microcode upgrade, hardware broken</a:t>
            </a:r>
          </a:p>
          <a:p>
            <a:pPr lvl="2"/>
            <a:r>
              <a:rPr lang="en-US" altLang="zh-CN" dirty="0" smtClean="0"/>
              <a:t>Microcode for Intel security hole</a:t>
            </a:r>
          </a:p>
          <a:p>
            <a:pPr lvl="2"/>
            <a:r>
              <a:rPr lang="en-US" altLang="zh-CN" dirty="0" smtClean="0"/>
              <a:t>Memory error: UCNA, SRAO, SRAR</a:t>
            </a:r>
          </a:p>
          <a:p>
            <a:pPr lvl="2"/>
            <a:r>
              <a:rPr lang="en-US" altLang="zh-CN" dirty="0" smtClean="0"/>
              <a:t>Other unbelievable hardware broken: i.e., CPU crazy fans </a:t>
            </a:r>
            <a:r>
              <a:rPr lang="en-US" altLang="zh-CN" dirty="0" smtClean="0"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11061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altLang="zh-CN" dirty="0"/>
              <a:t>Online </a:t>
            </a:r>
            <a:r>
              <a:rPr lang="en-CA" altLang="zh-CN" dirty="0" smtClean="0"/>
              <a:t>update </a:t>
            </a:r>
            <a:r>
              <a:rPr lang="en-CA" altLang="zh-CN" dirty="0"/>
              <a:t>requirements @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8" y="1209676"/>
            <a:ext cx="8560775" cy="50673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 have to fix/upgrade the SPEED car !!!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8800"/>
            <a:ext cx="7991475" cy="44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Huawei’s 3-hot technologies</a:t>
            </a:r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07926"/>
              </p:ext>
            </p:extLst>
          </p:nvPr>
        </p:nvGraphicFramePr>
        <p:xfrm>
          <a:off x="342899" y="1600199"/>
          <a:ext cx="8543925" cy="398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10"/>
                <a:gridCol w="3051448"/>
                <a:gridCol w="3225967"/>
              </a:tblGrid>
              <a:tr h="506630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Advantages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Disadvantages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84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hot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Bug</a:t>
                      </a:r>
                      <a:r>
                        <a:rPr lang="en-US" altLang="zh-CN" sz="1400" baseline="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fix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and security holes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Light-weight operation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Usually for small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but critical fix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not support newly-add functions/features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Some bugs/security holes are hard to fix via hot patch</a:t>
                      </a:r>
                    </a:p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Troublesome for SRE to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manage and verify patch branches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7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hot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Component replaced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entirely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Support newly-add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Medium-weight operation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good at kernel fix/update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7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hot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migration</a:t>
                      </a:r>
                    </a:p>
                    <a:p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(= live migration in Chinese 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)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Kernel upgrade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Not only for upgrade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Solve problems what hot patch or hot replacement cannot handle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Cannot migrate </a:t>
                      </a:r>
                      <a:r>
                        <a:rPr lang="en-US" altLang="zh-CN" sz="1400" baseline="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vm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w/ </a:t>
                      </a:r>
                      <a:r>
                        <a:rPr lang="en-US" altLang="zh-CN" sz="1400" baseline="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sr-iov</a:t>
                      </a:r>
                      <a:endParaRPr lang="en-US" altLang="zh-CN" sz="14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Heavy-weight operation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altLang="zh-CN" dirty="0" smtClean="0"/>
              <a:t>Hot patch</a:t>
            </a:r>
            <a:endParaRPr lang="en-CA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02" y="1247776"/>
            <a:ext cx="8195659" cy="5181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CA" dirty="0"/>
              <a:t>H</a:t>
            </a:r>
            <a:r>
              <a:rPr lang="en-CA" dirty="0" smtClean="0"/>
              <a:t>ot-patch for </a:t>
            </a:r>
            <a:r>
              <a:rPr lang="en-CA" dirty="0" err="1" smtClean="0"/>
              <a:t>Xen</a:t>
            </a:r>
            <a:endParaRPr lang="en-CA" dirty="0" smtClean="0"/>
          </a:p>
          <a:p>
            <a:pPr lvl="1"/>
            <a:r>
              <a:rPr lang="en-CA" altLang="zh-CN" dirty="0" err="1" smtClean="0"/>
              <a:t>xSplice</a:t>
            </a:r>
            <a:r>
              <a:rPr lang="en-CA" altLang="zh-CN" dirty="0" smtClean="0"/>
              <a:t>-like solution (thanks Konrad @ Oracle)</a:t>
            </a:r>
            <a:endParaRPr lang="en-CA" dirty="0" smtClean="0"/>
          </a:p>
          <a:p>
            <a:pPr lvl="1"/>
            <a:r>
              <a:rPr lang="en-CA" dirty="0" smtClean="0"/>
              <a:t>Trampoline jump at the head of old </a:t>
            </a:r>
            <a:r>
              <a:rPr lang="en-CA" dirty="0" err="1" smtClean="0"/>
              <a:t>func</a:t>
            </a:r>
            <a:endParaRPr lang="en-CA" dirty="0" smtClean="0"/>
          </a:p>
          <a:p>
            <a:pPr lvl="2"/>
            <a:r>
              <a:rPr lang="en-US" altLang="zh-CN" dirty="0" smtClean="0"/>
              <a:t>Wait for </a:t>
            </a:r>
            <a:r>
              <a:rPr lang="en-CA" dirty="0" smtClean="0"/>
              <a:t>all </a:t>
            </a:r>
            <a:r>
              <a:rPr lang="en-CA" dirty="0" err="1" smtClean="0"/>
              <a:t>pCPUs</a:t>
            </a:r>
            <a:r>
              <a:rPr lang="en-CA" dirty="0" smtClean="0"/>
              <a:t> to stop and apply together</a:t>
            </a:r>
          </a:p>
          <a:p>
            <a:pPr lvl="2"/>
            <a:r>
              <a:rPr lang="en-CA" dirty="0" smtClean="0"/>
              <a:t>clean stack ensure not running at any CPU</a:t>
            </a:r>
          </a:p>
          <a:p>
            <a:pPr lvl="3"/>
            <a:r>
              <a:rPr lang="en-CA" dirty="0" smtClean="0"/>
              <a:t>Idle</a:t>
            </a:r>
          </a:p>
          <a:p>
            <a:pPr lvl="3"/>
            <a:r>
              <a:rPr lang="en-CA" dirty="0" smtClean="0"/>
              <a:t>Before </a:t>
            </a:r>
            <a:r>
              <a:rPr lang="en-CA" dirty="0" err="1" smtClean="0"/>
              <a:t>vmentry</a:t>
            </a:r>
            <a:endParaRPr lang="en-CA" dirty="0" smtClean="0"/>
          </a:p>
          <a:p>
            <a:pPr lvl="2"/>
            <a:r>
              <a:rPr lang="en-CA" dirty="0" err="1" smtClean="0"/>
              <a:t>cpuid</a:t>
            </a:r>
            <a:r>
              <a:rPr lang="en-CA" dirty="0" smtClean="0"/>
              <a:t> serializing </a:t>
            </a:r>
            <a:endParaRPr lang="en-CA" dirty="0"/>
          </a:p>
          <a:p>
            <a:pPr lvl="1"/>
            <a:r>
              <a:rPr lang="en-CA" dirty="0" smtClean="0"/>
              <a:t>Enhancement</a:t>
            </a:r>
          </a:p>
          <a:p>
            <a:pPr lvl="2"/>
            <a:r>
              <a:rPr lang="en-US" altLang="zh-CN" dirty="0" smtClean="0"/>
              <a:t>Auto build from a patch and auto test</a:t>
            </a:r>
          </a:p>
          <a:p>
            <a:pPr lvl="2"/>
            <a:r>
              <a:rPr lang="en-CA" dirty="0" smtClean="0"/>
              <a:t>A framework to hot-patch a POD</a:t>
            </a:r>
          </a:p>
          <a:p>
            <a:pPr lvl="3"/>
            <a:r>
              <a:rPr lang="en-CA" dirty="0" smtClean="0"/>
              <a:t>Retry, revert, and reboot handler</a:t>
            </a:r>
          </a:p>
          <a:p>
            <a:pPr lvl="2"/>
            <a:r>
              <a:rPr lang="en-CA" altLang="zh-CN" dirty="0" smtClean="0"/>
              <a:t>Support hot-patching assembly code</a:t>
            </a:r>
            <a:endParaRPr lang="en-CA" altLang="zh-CN" dirty="0"/>
          </a:p>
          <a:p>
            <a:pPr lvl="1"/>
            <a:endParaRPr lang="en-CA" dirty="0" smtClean="0"/>
          </a:p>
          <a:p>
            <a:pPr lvl="0"/>
            <a:r>
              <a:rPr lang="en-CA" dirty="0" smtClean="0"/>
              <a:t>Hot-patch for KVM &amp; Linux</a:t>
            </a:r>
          </a:p>
          <a:p>
            <a:pPr lvl="1"/>
            <a:r>
              <a:rPr lang="en-CA" dirty="0" err="1" smtClean="0"/>
              <a:t>livepatch</a:t>
            </a:r>
            <a:r>
              <a:rPr lang="en-CA" dirty="0" smtClean="0"/>
              <a:t> </a:t>
            </a:r>
            <a:r>
              <a:rPr lang="en-US" altLang="zh-CN" dirty="0" smtClean="0"/>
              <a:t>combine </a:t>
            </a:r>
            <a:r>
              <a:rPr lang="en-US" altLang="zh-CN" dirty="0"/>
              <a:t>consistency model of </a:t>
            </a:r>
            <a:r>
              <a:rPr lang="en-US" altLang="zh-CN" dirty="0" err="1"/>
              <a:t>kGraft</a:t>
            </a:r>
            <a:r>
              <a:rPr lang="en-US" altLang="zh-CN" dirty="0"/>
              <a:t> + </a:t>
            </a:r>
            <a:r>
              <a:rPr lang="en-US" altLang="zh-CN" dirty="0" err="1" smtClean="0"/>
              <a:t>kPatch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www.slideshare.net/GlobalLogicUkraine/linux-kernel-live-patching</a:t>
            </a:r>
            <a:endParaRPr lang="en-US" altLang="zh-CN" dirty="0" smtClean="0"/>
          </a:p>
          <a:p>
            <a:pPr lvl="1"/>
            <a:endParaRPr lang="en-CA" dirty="0"/>
          </a:p>
          <a:p>
            <a:r>
              <a:rPr lang="en-CA" dirty="0" smtClean="0"/>
              <a:t>Hot-patch for </a:t>
            </a:r>
            <a:r>
              <a:rPr lang="en-CA" dirty="0" err="1" smtClean="0"/>
              <a:t>usrspace</a:t>
            </a:r>
            <a:r>
              <a:rPr lang="en-CA" dirty="0" smtClean="0"/>
              <a:t> processes</a:t>
            </a:r>
          </a:p>
          <a:p>
            <a:pPr lvl="1"/>
            <a:r>
              <a:rPr lang="en-CA" dirty="0" smtClean="0"/>
              <a:t>Huawei’s </a:t>
            </a:r>
            <a:r>
              <a:rPr lang="en-CA" dirty="0" err="1" smtClean="0"/>
              <a:t>Dopra</a:t>
            </a:r>
            <a:r>
              <a:rPr lang="en-CA" dirty="0" smtClean="0"/>
              <a:t>, a framework</a:t>
            </a:r>
          </a:p>
          <a:p>
            <a:pPr lvl="1"/>
            <a:r>
              <a:rPr lang="en-CA" dirty="0" smtClean="0"/>
              <a:t>Patching </a:t>
            </a:r>
            <a:r>
              <a:rPr lang="en-CA" dirty="0" err="1" smtClean="0"/>
              <a:t>qemu</a:t>
            </a:r>
            <a:r>
              <a:rPr lang="en-CA" dirty="0" smtClean="0"/>
              <a:t>, </a:t>
            </a:r>
            <a:r>
              <a:rPr lang="en-CA" dirty="0" err="1" smtClean="0"/>
              <a:t>ovs</a:t>
            </a:r>
            <a:r>
              <a:rPr lang="en-CA" dirty="0" smtClean="0"/>
              <a:t>, vims, 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76" y="1676401"/>
            <a:ext cx="2976331" cy="26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altLang="zh-CN" dirty="0" smtClean="0"/>
              <a:t>Hot patch use case @ Huawei cloud</a:t>
            </a:r>
            <a:endParaRPr lang="en-CA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314451"/>
            <a:ext cx="8461139" cy="5267324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 smtClean="0"/>
              <a:t>Fix </a:t>
            </a:r>
            <a:r>
              <a:rPr lang="en-US" altLang="zh-CN" dirty="0" smtClean="0"/>
              <a:t>CVE-2017-5715 (Intel </a:t>
            </a:r>
            <a:r>
              <a:rPr lang="en-US" altLang="zh-CN" dirty="0" err="1" smtClean="0"/>
              <a:t>Spectre</a:t>
            </a:r>
            <a:r>
              <a:rPr lang="en-US" altLang="zh-CN" dirty="0"/>
              <a:t>)</a:t>
            </a:r>
            <a:r>
              <a:rPr lang="en-CA" dirty="0" smtClean="0"/>
              <a:t> at </a:t>
            </a:r>
            <a:r>
              <a:rPr lang="en-CA" dirty="0" err="1" smtClean="0"/>
              <a:t>Xen</a:t>
            </a:r>
            <a:r>
              <a:rPr lang="en-CA" dirty="0" smtClean="0"/>
              <a:t> hypervisor</a:t>
            </a:r>
          </a:p>
          <a:p>
            <a:pPr lvl="1"/>
            <a:r>
              <a:rPr lang="en-CA" sz="1500" dirty="0" err="1" smtClean="0"/>
              <a:t>xSplice</a:t>
            </a:r>
            <a:r>
              <a:rPr lang="en-CA" sz="1500" dirty="0" smtClean="0"/>
              <a:t> fix C function but cannot fix </a:t>
            </a:r>
            <a:r>
              <a:rPr lang="en-US" altLang="zh-CN" sz="1500" dirty="0" smtClean="0"/>
              <a:t>assembly code </a:t>
            </a:r>
          </a:p>
          <a:p>
            <a:pPr lvl="1"/>
            <a:r>
              <a:rPr lang="en-US" altLang="zh-CN" sz="1500" dirty="0" err="1" smtClean="0"/>
              <a:t>xpatch</a:t>
            </a:r>
            <a:r>
              <a:rPr lang="en-US" altLang="zh-CN" sz="1500" dirty="0" smtClean="0"/>
              <a:t>/tools/create-diff-</a:t>
            </a:r>
            <a:r>
              <a:rPr lang="en-US" altLang="zh-CN" sz="1500" dirty="0" err="1" smtClean="0"/>
              <a:t>object.c</a:t>
            </a:r>
            <a:endParaRPr lang="en-US" altLang="zh-CN" sz="1500" dirty="0" smtClean="0"/>
          </a:p>
          <a:p>
            <a:pPr lvl="2"/>
            <a:r>
              <a:rPr lang="en-US" altLang="zh-CN" sz="1500" dirty="0" smtClean="0"/>
              <a:t>Define and handle special symbol (w/ prefix ‘_fix_’)</a:t>
            </a:r>
          </a:p>
          <a:p>
            <a:pPr lvl="2"/>
            <a:r>
              <a:rPr lang="en-US" altLang="zh-CN" sz="1500" dirty="0" smtClean="0"/>
              <a:t>Find correct </a:t>
            </a:r>
            <a:r>
              <a:rPr lang="en-CA" altLang="zh-CN" sz="1600" dirty="0" smtClean="0"/>
              <a:t>assembly address to replace</a:t>
            </a:r>
            <a:endParaRPr lang="en-US" altLang="zh-CN" sz="1500" dirty="0" smtClean="0"/>
          </a:p>
          <a:p>
            <a:pPr lvl="1"/>
            <a:r>
              <a:rPr lang="en-US" altLang="zh-CN" sz="1500" dirty="0" smtClean="0"/>
              <a:t>Fix </a:t>
            </a:r>
            <a:r>
              <a:rPr lang="en-US" altLang="zh-CN" sz="1500" dirty="0" err="1" smtClean="0"/>
              <a:t>vmx_asm_vmexit_handler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altLang="zh-CN" sz="1200" dirty="0"/>
              <a:t>	</a:t>
            </a:r>
            <a:r>
              <a:rPr lang="en-US" altLang="zh-CN" sz="1200" dirty="0" smtClean="0"/>
              <a:t>	--- arch/x86/</a:t>
            </a:r>
            <a:r>
              <a:rPr lang="en-US" altLang="zh-CN" sz="1200" dirty="0" err="1" smtClean="0"/>
              <a:t>hvm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vmx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entry.S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smtClean="0"/>
              <a:t>		+++ arch/x86/</a:t>
            </a:r>
            <a:r>
              <a:rPr lang="en-US" altLang="zh-CN" sz="1200" dirty="0" err="1" smtClean="0"/>
              <a:t>hvm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vmx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entry.S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 smtClean="0"/>
              <a:t>		@@ </a:t>
            </a:r>
            <a:r>
              <a:rPr lang="en-US" altLang="zh-CN" sz="1200" dirty="0"/>
              <a:t>-116,6 +116,81 @@ </a:t>
            </a:r>
            <a:r>
              <a:rPr lang="en-US" altLang="zh-CN" sz="1200" dirty="0" err="1"/>
              <a:t>vmx_asm_vmexit_handler</a:t>
            </a:r>
            <a:r>
              <a:rPr lang="en-US" altLang="zh-CN" sz="1200" dirty="0" smtClean="0"/>
              <a:t>: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 smtClean="0"/>
              <a:t>		+    ALIGN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    .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globl</a:t>
            </a:r>
            <a:r>
              <a:rPr lang="en-US" altLang="zh-CN" sz="1200" dirty="0" smtClean="0">
                <a:solidFill>
                  <a:srgbClr val="FF0000"/>
                </a:solidFill>
              </a:rPr>
              <a:t> </a:t>
            </a:r>
            <a:r>
              <a:rPr lang="en-US" altLang="zh-CN" sz="1200" dirty="0">
                <a:solidFill>
                  <a:srgbClr val="FF0000"/>
                </a:solidFill>
              </a:rPr>
              <a:t>_</a:t>
            </a:r>
            <a:r>
              <a:rPr lang="en-US" altLang="zh-CN" sz="1200" dirty="0" err="1">
                <a:solidFill>
                  <a:srgbClr val="FF0000"/>
                </a:solidFill>
              </a:rPr>
              <a:t>fix_vmx_asm_vmexit_handler</a:t>
            </a:r>
            <a:endParaRPr lang="zh-CN" altLang="zh-CN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    _</a:t>
            </a:r>
            <a:r>
              <a:rPr lang="en-US" altLang="zh-CN" sz="1200" dirty="0" err="1">
                <a:solidFill>
                  <a:srgbClr val="FF0000"/>
                </a:solidFill>
              </a:rPr>
              <a:t>fix_vmx_asm_vmexit_handler</a:t>
            </a:r>
            <a:r>
              <a:rPr lang="en-US" altLang="zh-CN" sz="1200" dirty="0">
                <a:solidFill>
                  <a:srgbClr val="FF0000"/>
                </a:solidFill>
              </a:rPr>
              <a:t>:  </a:t>
            </a:r>
            <a:r>
              <a:rPr lang="en-US" altLang="zh-CN" sz="1200" dirty="0" smtClean="0">
                <a:solidFill>
                  <a:srgbClr val="FF0000"/>
                </a:solidFill>
              </a:rPr>
              <a:t>	// special symbol w/ prefix ‘_fix_’</a:t>
            </a:r>
            <a:endParaRPr lang="zh-CN" altLang="zh-CN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200" dirty="0" smtClean="0"/>
              <a:t>	</a:t>
            </a:r>
            <a:r>
              <a:rPr lang="en-US" altLang="zh-CN" sz="1200" dirty="0"/>
              <a:t>	</a:t>
            </a:r>
            <a:r>
              <a:rPr lang="en-US" altLang="zh-CN" sz="1200" dirty="0" smtClean="0"/>
              <a:t>          push </a:t>
            </a:r>
            <a:r>
              <a:rPr lang="en-US" altLang="zh-CN" sz="1200" dirty="0"/>
              <a:t>%</a:t>
            </a:r>
            <a:r>
              <a:rPr lang="en-US" altLang="zh-CN" sz="1200" dirty="0" err="1"/>
              <a:t>rdi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 smtClean="0"/>
              <a:t>		  </a:t>
            </a:r>
            <a:r>
              <a:rPr lang="en-US" altLang="zh-CN" sz="1200" dirty="0"/>
              <a:t>        push %</a:t>
            </a:r>
            <a:r>
              <a:rPr lang="en-US" altLang="zh-CN" sz="1200" dirty="0" err="1" smtClean="0"/>
              <a:t>rsi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altLang="zh-CN" sz="1200" dirty="0" smtClean="0"/>
              <a:t>		          </a:t>
            </a:r>
            <a:r>
              <a:rPr lang="en-US" altLang="zh-CN" sz="1200" b="1" dirty="0" smtClean="0"/>
              <a:t>……</a:t>
            </a:r>
          </a:p>
          <a:p>
            <a:pPr marL="0" indent="0">
              <a:buNone/>
            </a:pPr>
            <a:r>
              <a:rPr lang="en-US" altLang="zh-CN" sz="1200" dirty="0" smtClean="0"/>
              <a:t>		  </a:t>
            </a:r>
            <a:r>
              <a:rPr lang="en-US" altLang="zh-CN" sz="1200" dirty="0"/>
              <a:t>        push %</a:t>
            </a:r>
            <a:r>
              <a:rPr lang="en-US" altLang="zh-CN" sz="1200" dirty="0" smtClean="0"/>
              <a:t>r15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       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xor</a:t>
            </a:r>
            <a:r>
              <a:rPr lang="en-US" altLang="zh-CN" sz="1200" dirty="0">
                <a:solidFill>
                  <a:srgbClr val="FF0000"/>
                </a:solidFill>
              </a:rPr>
              <a:t>  </a:t>
            </a:r>
            <a:r>
              <a:rPr lang="en-US" altLang="zh-CN" sz="1200" dirty="0" smtClean="0">
                <a:solidFill>
                  <a:srgbClr val="FF0000"/>
                </a:solidFill>
              </a:rPr>
              <a:t>%</a:t>
            </a:r>
            <a:r>
              <a:rPr lang="en-US" altLang="zh-CN" sz="1200" dirty="0" err="1">
                <a:solidFill>
                  <a:srgbClr val="FF0000"/>
                </a:solidFill>
              </a:rPr>
              <a:t>e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di</a:t>
            </a:r>
            <a:r>
              <a:rPr lang="en-US" altLang="zh-CN" sz="1200" dirty="0">
                <a:solidFill>
                  <a:srgbClr val="FF0000"/>
                </a:solidFill>
              </a:rPr>
              <a:t>,%</a:t>
            </a:r>
            <a:r>
              <a:rPr lang="en-US" altLang="zh-CN" sz="1200" dirty="0" err="1">
                <a:solidFill>
                  <a:srgbClr val="FF0000"/>
                </a:solidFill>
              </a:rPr>
              <a:t>edi</a:t>
            </a:r>
            <a:r>
              <a:rPr lang="en-US" altLang="zh-CN" sz="1200" dirty="0">
                <a:solidFill>
                  <a:srgbClr val="FF0000"/>
                </a:solidFill>
              </a:rPr>
              <a:t>            </a:t>
            </a:r>
            <a:r>
              <a:rPr lang="en-US" altLang="zh-CN" sz="1200" dirty="0" smtClean="0">
                <a:solidFill>
                  <a:srgbClr val="FF0000"/>
                </a:solidFill>
              </a:rPr>
              <a:t>		 // fix assembly</a:t>
            </a:r>
            <a:endParaRPr lang="zh-CN" altLang="zh-CN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</a:t>
            </a:r>
            <a:r>
              <a:rPr lang="en-US" altLang="zh-CN" sz="1200" dirty="0">
                <a:solidFill>
                  <a:srgbClr val="FF0000"/>
                </a:solidFill>
              </a:rPr>
              <a:t>        </a:t>
            </a:r>
            <a:r>
              <a:rPr lang="en-US" altLang="zh-CN" sz="1200" dirty="0" err="1">
                <a:solidFill>
                  <a:srgbClr val="FF0000"/>
                </a:solidFill>
              </a:rPr>
              <a:t>xor</a:t>
            </a:r>
            <a:r>
              <a:rPr lang="en-US" altLang="zh-CN" sz="1200" dirty="0">
                <a:solidFill>
                  <a:srgbClr val="FF0000"/>
                </a:solidFill>
              </a:rPr>
              <a:t>  %</a:t>
            </a:r>
            <a:r>
              <a:rPr lang="en-US" altLang="zh-CN" sz="1200" dirty="0" err="1">
                <a:solidFill>
                  <a:srgbClr val="FF0000"/>
                </a:solidFill>
              </a:rPr>
              <a:t>esi</a:t>
            </a:r>
            <a:r>
              <a:rPr lang="en-US" altLang="zh-CN" sz="1200" dirty="0">
                <a:solidFill>
                  <a:srgbClr val="FF0000"/>
                </a:solidFill>
              </a:rPr>
              <a:t>,%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esi</a:t>
            </a:r>
            <a:endParaRPr lang="zh-CN" altLang="zh-CN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        ……</a:t>
            </a: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		+       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xor</a:t>
            </a:r>
            <a:r>
              <a:rPr lang="en-US" altLang="zh-CN" sz="1200" dirty="0">
                <a:solidFill>
                  <a:srgbClr val="FF0000"/>
                </a:solidFill>
              </a:rPr>
              <a:t>  %r15,%</a:t>
            </a:r>
            <a:r>
              <a:rPr lang="en-US" altLang="zh-CN" sz="1200" dirty="0" smtClean="0">
                <a:solidFill>
                  <a:srgbClr val="FF0000"/>
                </a:solidFill>
              </a:rPr>
              <a:t>r15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altLang="zh-CN" sz="1200" dirty="0" smtClean="0"/>
              <a:t>		          </a:t>
            </a:r>
            <a:r>
              <a:rPr lang="en-US" altLang="zh-CN" sz="1200" dirty="0" err="1" smtClean="0"/>
              <a:t>get_current</a:t>
            </a:r>
            <a:r>
              <a:rPr lang="en-US" altLang="zh-CN" sz="1200" dirty="0" smtClean="0"/>
              <a:t>(</a:t>
            </a:r>
            <a:r>
              <a:rPr lang="en-US" altLang="zh-CN" sz="1200" dirty="0" err="1" smtClean="0"/>
              <a:t>bx</a:t>
            </a:r>
            <a:r>
              <a:rPr lang="en-US" altLang="zh-CN" sz="1200" dirty="0"/>
              <a:t>)</a:t>
            </a:r>
            <a:endParaRPr lang="zh-CN" altLang="zh-CN" sz="1200" dirty="0"/>
          </a:p>
          <a:p>
            <a:pPr marL="0" indent="0">
              <a:buNone/>
            </a:pPr>
            <a:r>
              <a:rPr lang="en-US" altLang="zh-CN" sz="1200" dirty="0" smtClean="0"/>
              <a:t>		          </a:t>
            </a:r>
            <a:r>
              <a:rPr lang="en-US" altLang="zh-CN" sz="1200" b="1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107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altLang="zh-CN" dirty="0" smtClean="0"/>
              <a:t>Advantages and disadvantages of hot patch</a:t>
            </a:r>
            <a:endParaRPr lang="en-CA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600201"/>
            <a:ext cx="8461139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dirty="0" smtClean="0"/>
              <a:t>Hot patch</a:t>
            </a:r>
          </a:p>
          <a:p>
            <a:pPr lvl="1"/>
            <a:r>
              <a:rPr lang="en-CA" dirty="0" smtClean="0"/>
              <a:t>Some </a:t>
            </a:r>
            <a:r>
              <a:rPr lang="en-CA" dirty="0" smtClean="0"/>
              <a:t>fix are hard to be hot-patched</a:t>
            </a:r>
            <a:r>
              <a:rPr lang="en-CA" altLang="zh-CN" dirty="0" smtClean="0"/>
              <a:t> </a:t>
            </a:r>
            <a:endParaRPr lang="en-CA" dirty="0" smtClean="0"/>
          </a:p>
          <a:p>
            <a:pPr lvl="2"/>
            <a:r>
              <a:rPr lang="en-CA" dirty="0" smtClean="0"/>
              <a:t>data structure (shadow variable after kernel 4.15)</a:t>
            </a:r>
          </a:p>
          <a:p>
            <a:pPr lvl="2"/>
            <a:r>
              <a:rPr lang="en-CA" dirty="0" smtClean="0"/>
              <a:t>.</a:t>
            </a:r>
            <a:r>
              <a:rPr lang="en-CA" dirty="0" err="1" smtClean="0"/>
              <a:t>rodata</a:t>
            </a:r>
            <a:endParaRPr lang="en-CA" dirty="0" smtClean="0"/>
          </a:p>
          <a:p>
            <a:pPr lvl="2"/>
            <a:r>
              <a:rPr lang="en-CA" dirty="0" smtClean="0"/>
              <a:t>cannot change function </a:t>
            </a:r>
            <a:r>
              <a:rPr lang="en-CA" dirty="0" err="1" smtClean="0"/>
              <a:t>api</a:t>
            </a:r>
            <a:r>
              <a:rPr lang="en-CA" dirty="0" smtClean="0"/>
              <a:t> and semantic</a:t>
            </a:r>
          </a:p>
          <a:p>
            <a:pPr lvl="2"/>
            <a:r>
              <a:rPr lang="en-CA" dirty="0"/>
              <a:t>u</a:t>
            </a:r>
            <a:r>
              <a:rPr lang="en-CA" dirty="0" smtClean="0"/>
              <a:t>nsafe to fix </a:t>
            </a:r>
            <a:r>
              <a:rPr lang="en-CA" dirty="0" err="1" smtClean="0"/>
              <a:t>ftrace</a:t>
            </a:r>
            <a:r>
              <a:rPr lang="en-CA" dirty="0" smtClean="0"/>
              <a:t> handler w/ infinite loop risk</a:t>
            </a:r>
          </a:p>
          <a:p>
            <a:pPr lvl="2"/>
            <a:r>
              <a:rPr lang="en-CA" dirty="0" smtClean="0"/>
              <a:t>unsafe to fix NMI handler</a:t>
            </a:r>
          </a:p>
          <a:p>
            <a:pPr lvl="2"/>
            <a:r>
              <a:rPr lang="en-CA" altLang="zh-CN" dirty="0"/>
              <a:t>booting stage </a:t>
            </a:r>
            <a:r>
              <a:rPr lang="en-CA" altLang="zh-CN" dirty="0" err="1"/>
              <a:t>bugfix</a:t>
            </a:r>
            <a:endParaRPr lang="en-CA" altLang="zh-CN" dirty="0"/>
          </a:p>
          <a:p>
            <a:pPr lvl="2"/>
            <a:r>
              <a:rPr lang="en-CA" dirty="0" smtClean="0"/>
              <a:t>inline function</a:t>
            </a:r>
          </a:p>
          <a:p>
            <a:pPr lvl="2"/>
            <a:r>
              <a:rPr lang="en-CA" dirty="0"/>
              <a:t>s</a:t>
            </a:r>
            <a:r>
              <a:rPr lang="en-CA" dirty="0" smtClean="0"/>
              <a:t>hould be very careful about deadlock</a:t>
            </a:r>
          </a:p>
          <a:p>
            <a:pPr lvl="2"/>
            <a:r>
              <a:rPr lang="en-CA" dirty="0" smtClean="0"/>
              <a:t>do not support newly-add functions</a:t>
            </a:r>
          </a:p>
          <a:p>
            <a:pPr lvl="2"/>
            <a:r>
              <a:rPr lang="en-CA" dirty="0" smtClean="0"/>
              <a:t>……</a:t>
            </a:r>
          </a:p>
          <a:p>
            <a:pPr lvl="1"/>
            <a:r>
              <a:rPr lang="en-CA" altLang="zh-CN" dirty="0"/>
              <a:t>Light-weight operation for cloud SRE</a:t>
            </a:r>
          </a:p>
          <a:p>
            <a:pPr lvl="1"/>
            <a:r>
              <a:rPr lang="en-CA" altLang="zh-CN" dirty="0"/>
              <a:t>But troublesome for SRE to manage baseline </a:t>
            </a:r>
            <a:r>
              <a:rPr lang="en-CA" altLang="zh-CN" dirty="0" smtClean="0"/>
              <a:t>branches</a:t>
            </a:r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593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Hot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2" y="1600201"/>
            <a:ext cx="8349148" cy="4525963"/>
          </a:xfrm>
        </p:spPr>
        <p:txBody>
          <a:bodyPr/>
          <a:lstStyle/>
          <a:p>
            <a:r>
              <a:rPr lang="en-CA" altLang="zh-CN" dirty="0"/>
              <a:t>Components </a:t>
            </a:r>
            <a:r>
              <a:rPr lang="en-CA" altLang="zh-CN" dirty="0" smtClean="0"/>
              <a:t>entirely upgrade</a:t>
            </a:r>
            <a:endParaRPr lang="en-CA" altLang="zh-CN" dirty="0"/>
          </a:p>
          <a:p>
            <a:pPr lvl="1"/>
            <a:r>
              <a:rPr lang="en-CA" altLang="zh-CN" dirty="0"/>
              <a:t>Fast upgrade support newly-add features, say, once per </a:t>
            </a:r>
            <a:r>
              <a:rPr lang="en-CA" altLang="zh-CN" dirty="0" smtClean="0"/>
              <a:t>month</a:t>
            </a:r>
            <a:endParaRPr lang="en-CA" altLang="zh-CN" dirty="0" smtClean="0"/>
          </a:p>
          <a:p>
            <a:pPr lvl="1"/>
            <a:r>
              <a:rPr lang="en-CA" altLang="zh-CN" dirty="0" smtClean="0"/>
              <a:t>Reboot-able </a:t>
            </a:r>
            <a:r>
              <a:rPr lang="en-CA" altLang="zh-CN" dirty="0"/>
              <a:t>components: VM runtime-unrelated</a:t>
            </a:r>
          </a:p>
          <a:p>
            <a:pPr lvl="2"/>
            <a:r>
              <a:rPr lang="en-CA" altLang="zh-CN" dirty="0"/>
              <a:t>nova, neutron, </a:t>
            </a:r>
            <a:r>
              <a:rPr lang="en-CA" altLang="zh-CN" dirty="0" err="1" smtClean="0"/>
              <a:t>libvirt</a:t>
            </a:r>
            <a:r>
              <a:rPr lang="en-CA" altLang="zh-CN" dirty="0"/>
              <a:t>, etc.</a:t>
            </a:r>
          </a:p>
          <a:p>
            <a:pPr lvl="1"/>
            <a:r>
              <a:rPr lang="en-CA" altLang="zh-CN" dirty="0"/>
              <a:t>Non reboot-able components: VM runtime-related</a:t>
            </a:r>
          </a:p>
          <a:p>
            <a:pPr lvl="2"/>
            <a:r>
              <a:rPr lang="en-CA" altLang="zh-CN" dirty="0"/>
              <a:t>compute (</a:t>
            </a:r>
            <a:r>
              <a:rPr lang="en-CA" altLang="zh-CN" dirty="0" err="1" smtClean="0"/>
              <a:t>qemu</a:t>
            </a:r>
            <a:r>
              <a:rPr lang="en-CA" altLang="zh-CN" dirty="0" smtClean="0"/>
              <a:t>), </a:t>
            </a:r>
            <a:r>
              <a:rPr lang="en-CA" altLang="zh-CN" dirty="0"/>
              <a:t>storage (vims), network (</a:t>
            </a:r>
            <a:r>
              <a:rPr lang="en-CA" altLang="zh-CN" dirty="0" err="1"/>
              <a:t>ovs</a:t>
            </a:r>
            <a:r>
              <a:rPr lang="en-CA" altLang="zh-CN" dirty="0"/>
              <a:t>), etc.</a:t>
            </a:r>
          </a:p>
          <a:p>
            <a:pPr lvl="0"/>
            <a:endParaRPr lang="en-CA" dirty="0" smtClean="0"/>
          </a:p>
          <a:p>
            <a:pPr lvl="0"/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152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1208</Words>
  <Application>Microsoft Office PowerPoint</Application>
  <PresentationFormat>全屏显示(4:3)</PresentationFormat>
  <Paragraphs>273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Helvetica Neue Light</vt:lpstr>
      <vt:lpstr>宋体</vt:lpstr>
      <vt:lpstr>微软雅黑</vt:lpstr>
      <vt:lpstr>Arial</vt:lpstr>
      <vt:lpstr>Calibri</vt:lpstr>
      <vt:lpstr>Wingdings</vt:lpstr>
      <vt:lpstr>Office Theme</vt:lpstr>
      <vt:lpstr>PowerPoint 演示文稿</vt:lpstr>
      <vt:lpstr>Agenda</vt:lpstr>
      <vt:lpstr>Online update requirements @ cloud</vt:lpstr>
      <vt:lpstr>Online update requirements @ cloud</vt:lpstr>
      <vt:lpstr>Huawei’s 3-hot technologies</vt:lpstr>
      <vt:lpstr>Hot patch</vt:lpstr>
      <vt:lpstr>Hot patch use case @ Huawei cloud</vt:lpstr>
      <vt:lpstr>Advantages and disadvantages of hot patch</vt:lpstr>
      <vt:lpstr>Hot replacement</vt:lpstr>
      <vt:lpstr>Hot replacement framework</vt:lpstr>
      <vt:lpstr>Hot replacement - qemu</vt:lpstr>
      <vt:lpstr>Hot migration -- challenges</vt:lpstr>
      <vt:lpstr>Hot migration -- challenges</vt:lpstr>
      <vt:lpstr>Hot migration design @ Huawei cloud</vt:lpstr>
      <vt:lpstr>Hot migration result @ Huawei cloud </vt:lpstr>
      <vt:lpstr>Hot migration use case @ Huawei cloud</vt:lpstr>
      <vt:lpstr>“Quote   Placeholder”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Liujinsong (Paul)</cp:lastModifiedBy>
  <cp:revision>186</cp:revision>
  <dcterms:created xsi:type="dcterms:W3CDTF">2015-04-06T18:30:18Z</dcterms:created>
  <dcterms:modified xsi:type="dcterms:W3CDTF">2018-12-16T04:39:51Z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(3)LU82pTJ+Wsx2o5GkhgVFL7BYrVWKab5XxDxn4QJR0mP7otkBVr6AjCEPETD3VwZqYwikWiNH
6lXFFim7ZTgHYROzjBUvpXn63+MpoDlxn26o6u/9ZwLjl1Flvw0+8hcCalQaLqTYiASQCvFy
G62FUG/vCGa8bmCbpm9M7/IpUktm98pxLqzNGztMW29XmpgqRqVu3UUJjxUPw7gYYBbJVZNj
QXq6Lsw6Eawrcu/Wqh</vt:lpwstr>
  </property>
  <property fmtid="{D5CDD505-2E9C-101B-9397-08002B2CF9AE}" pid="3" name="_2015_ms_pID_7253431">
    <vt:lpwstr>7UJzi5cJRfNAP8IISG99qCP4D28nbXJc3KghjLUAw8fUFP0eTTtrD2
ez4oBLgIFGO6TQQvkhm4kGjLRRUbclEY1QloOGz9Hc35a7BYhCXl4ri0uP0YkDgpVDyKbxKm
B2nxC2/099mPf43HtTcoigTTmIazozH1s2kU7np1DNVyipLHv+9mSjhAbFNVmNVCTbDEonmy
Cpa5Ypm6U1k95BCW0Ljge9YWpqC4pLKMkN+O</vt:lpwstr>
  </property>
  <property fmtid="{D5CDD505-2E9C-101B-9397-08002B2CF9AE}" pid="4" name="_2015_ms_pID_7253432">
    <vt:lpwstr>ci+V5HsPTPXxhAZb5I9pnHo=</vt:lpwstr>
  </property>
</Properties>
</file>